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1.jpeg" ContentType="image/jpeg"/>
  <Override PartName="/ppt/media/image2.jpeg" ContentType="image/jpeg"/>
  <Override PartName="/ppt/charts/chart3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08925"/>
          <c:y val="0.107458"/>
          <c:w val="0.718363"/>
          <c:h val="0.742613"/>
        </c:manualLayout>
      </c:layout>
      <c:areaChart>
        <c:grouping val="standar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90D574"/>
            </a:solidFill>
            <a:ln w="76200" cap="flat">
              <a:noFill/>
              <a:miter lim="400000"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535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5080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ser>
          <c:idx val="0"/>
          <c:order val="1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8D4E1"/>
            </a:solidFill>
            <a:ln w="76200" cap="flat">
              <a:noFill/>
              <a:miter lim="400000"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535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5080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majorGridlines>
          <c:spPr>
            <a:ln w="3175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118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3175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118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26566"/>
          <c:y val="0.117036"/>
          <c:w val="0.694583"/>
          <c:h val="0.720783"/>
        </c:manualLayout>
      </c:layout>
      <c:areaChart>
        <c:grouping val="standar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90D574"/>
            </a:solidFill>
            <a:ln w="76200" cap="flat">
              <a:noFill/>
              <a:miter lim="400000"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535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5080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ser>
          <c:idx val="0"/>
          <c:order val="1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8D4E1"/>
            </a:solidFill>
            <a:ln w="76200" cap="flat">
              <a:noFill/>
              <a:miter lim="400000"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535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5080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majorGridlines>
          <c:spPr>
            <a:ln w="3175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118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3175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118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E5E5E5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E5E5E5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3197E0">
                  <a:alpha val="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5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5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500" u="none">
                    <a:solidFill>
                      <a:srgbClr val="FFFFFF"/>
                    </a:solidFill>
                    <a:latin typeface="Helvetica Neue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44.000000</c:v>
                </c:pt>
                <c:pt idx="1">
                  <c:v>56.000000</c:v>
                </c:pt>
              </c:numCache>
            </c:numRef>
          </c:val>
        </c:ser>
        <c:firstSliceAng val="30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1736277" y="-17860"/>
            <a:ext cx="23275936" cy="155172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splay Slide">
    <p:bg>
      <p:bgPr>
        <a:solidFill>
          <a:srgbClr val="0C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12072670" y="13055203"/>
            <a:ext cx="238660" cy="22291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40000"/>
              </a:lnSpc>
              <a:defRPr cap="all" sz="1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137171" y="696515"/>
            <a:ext cx="17395034" cy="86379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6504062" y="-194764"/>
            <a:ext cx="18990885" cy="126605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4387453" y="357187"/>
            <a:ext cx="15609094" cy="88318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9338964" y="2857500"/>
            <a:ext cx="14466095" cy="96440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354364" indent="-465364">
              <a:spcBef>
                <a:spcPts val="4500"/>
              </a:spcBef>
              <a:defRPr sz="3800"/>
            </a:lvl3pPr>
            <a:lvl4pPr marL="1798864" indent="-465364">
              <a:spcBef>
                <a:spcPts val="4500"/>
              </a:spcBef>
              <a:defRPr sz="3800"/>
            </a:lvl4pPr>
            <a:lvl5pPr marL="22433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084843" y="6983015"/>
            <a:ext cx="8277822" cy="5518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522398" y="898922"/>
            <a:ext cx="8268892" cy="5512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1733848" y="-178594"/>
            <a:ext cx="19020235" cy="12680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8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052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497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941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386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830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75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719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64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frank@gmail.com" TargetMode="External"/><Relationship Id="rId3" Type="http://schemas.openxmlformats.org/officeDocument/2006/relationships/hyperlink" Target="mailto:julia@gmail.com" TargetMode="External"/><Relationship Id="rId4" Type="http://schemas.openxmlformats.org/officeDocument/2006/relationships/hyperlink" Target="mailto:martin@hotmail.com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frank@gmail.com" TargetMode="External"/><Relationship Id="rId3" Type="http://schemas.openxmlformats.org/officeDocument/2006/relationships/hyperlink" Target="mailto:julia@gmail.com" TargetMode="External"/><Relationship Id="rId4" Type="http://schemas.openxmlformats.org/officeDocument/2006/relationships/hyperlink" Target="mailto:martin@hotmail.com" TargetMode="External"/><Relationship Id="rId5" Type="http://schemas.openxmlformats.org/officeDocument/2006/relationships/hyperlink" Target="mailto:emma@gmail.com" TargetMode="External"/><Relationship Id="rId6" Type="http://schemas.openxmlformats.org/officeDocument/2006/relationships/hyperlink" Target="mailto:m_a@hotmail.com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frank@gmail.com" TargetMode="External"/><Relationship Id="rId3" Type="http://schemas.openxmlformats.org/officeDocument/2006/relationships/hyperlink" Target="mailto:julia@gmail.com" TargetMode="External"/><Relationship Id="rId4" Type="http://schemas.openxmlformats.org/officeDocument/2006/relationships/hyperlink" Target="mailto:m_a@hotmail.com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frank@gmail.com" TargetMode="External"/><Relationship Id="rId3" Type="http://schemas.openxmlformats.org/officeDocument/2006/relationships/hyperlink" Target="mailto:julia@gmail.com" TargetMode="External"/><Relationship Id="rId4" Type="http://schemas.openxmlformats.org/officeDocument/2006/relationships/hyperlink" Target="mailto:m_a@hotmail.com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chart" Target="../charts/chart1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chart" Target="../charts/chart2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chart" Target="../charts/chart3.xml"/><Relationship Id="rId4" Type="http://schemas.openxmlformats.org/officeDocument/2006/relationships/image" Target="../media/image21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8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18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frank@gmail.com" TargetMode="External"/><Relationship Id="rId3" Type="http://schemas.openxmlformats.org/officeDocument/2006/relationships/hyperlink" Target="mailto:julia@gmail.com" TargetMode="External"/><Relationship Id="rId4" Type="http://schemas.openxmlformats.org/officeDocument/2006/relationships/hyperlink" Target="mailto:m_a@hotmail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6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7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138" name="Data Vault Basics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Vault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lden Rules -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Golden Rules - SATELLITE</a:t>
            </a:r>
          </a:p>
        </p:txBody>
      </p:sp>
      <p:sp>
        <p:nvSpPr>
          <p:cNvPr id="42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43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42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50" name="Group"/>
          <p:cNvGrpSpPr/>
          <p:nvPr/>
        </p:nvGrpSpPr>
        <p:grpSpPr>
          <a:xfrm>
            <a:off x="1736731" y="1944115"/>
            <a:ext cx="13070908" cy="9827770"/>
            <a:chOff x="0" y="0"/>
            <a:chExt cx="13070906" cy="9827769"/>
          </a:xfrm>
        </p:grpSpPr>
        <p:sp>
          <p:nvSpPr>
            <p:cNvPr id="432" name="Rectangle"/>
            <p:cNvSpPr/>
            <p:nvPr/>
          </p:nvSpPr>
          <p:spPr>
            <a:xfrm>
              <a:off x="0" y="0"/>
              <a:ext cx="13070907" cy="9827770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74719"/>
                  </a:srgbClr>
                </a:gs>
                <a:gs pos="100000">
                  <a:srgbClr val="4F4F4F">
                    <a:alpha val="74719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449" name="Group"/>
            <p:cNvGrpSpPr/>
            <p:nvPr/>
          </p:nvGrpSpPr>
          <p:grpSpPr>
            <a:xfrm>
              <a:off x="81202" y="164079"/>
              <a:ext cx="1023876" cy="715762"/>
              <a:chOff x="0" y="0"/>
              <a:chExt cx="1023874" cy="715761"/>
            </a:xfrm>
          </p:grpSpPr>
          <p:sp>
            <p:nvSpPr>
              <p:cNvPr id="433" name="Shape"/>
              <p:cNvSpPr/>
              <p:nvPr/>
            </p:nvSpPr>
            <p:spPr>
              <a:xfrm>
                <a:off x="-1" y="0"/>
                <a:ext cx="622820" cy="622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438" name="Group"/>
              <p:cNvGrpSpPr/>
              <p:nvPr/>
            </p:nvGrpSpPr>
            <p:grpSpPr>
              <a:xfrm>
                <a:off x="440679" y="203986"/>
                <a:ext cx="193459" cy="511776"/>
                <a:chOff x="0" y="0"/>
                <a:chExt cx="193457" cy="511774"/>
              </a:xfrm>
            </p:grpSpPr>
            <p:sp>
              <p:nvSpPr>
                <p:cNvPr id="434" name="Rounded Rectangle"/>
                <p:cNvSpPr/>
                <p:nvPr/>
              </p:nvSpPr>
              <p:spPr>
                <a:xfrm rot="4800000">
                  <a:off x="-101167" y="242562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437" name="Group"/>
                <p:cNvGrpSpPr/>
                <p:nvPr/>
              </p:nvGrpSpPr>
              <p:grpSpPr>
                <a:xfrm>
                  <a:off x="35189" y="0"/>
                  <a:ext cx="52302" cy="167826"/>
                  <a:chOff x="0" y="0"/>
                  <a:chExt cx="52300" cy="167825"/>
                </a:xfrm>
              </p:grpSpPr>
              <p:sp>
                <p:nvSpPr>
                  <p:cNvPr id="435" name="Circle"/>
                  <p:cNvSpPr/>
                  <p:nvPr/>
                </p:nvSpPr>
                <p:spPr>
                  <a:xfrm rot="4800000">
                    <a:off x="18128" y="133653"/>
                    <a:ext cx="31665" cy="31664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436" name="Shape"/>
                  <p:cNvSpPr/>
                  <p:nvPr/>
                </p:nvSpPr>
                <p:spPr>
                  <a:xfrm rot="4800000">
                    <a:off x="-57555" y="7135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443" name="Group"/>
              <p:cNvGrpSpPr/>
              <p:nvPr/>
            </p:nvGrpSpPr>
            <p:grpSpPr>
              <a:xfrm>
                <a:off x="503051" y="193480"/>
                <a:ext cx="380572" cy="434286"/>
                <a:chOff x="0" y="0"/>
                <a:chExt cx="380571" cy="434285"/>
              </a:xfrm>
            </p:grpSpPr>
            <p:sp>
              <p:nvSpPr>
                <p:cNvPr id="439" name="Rounded Rectangle"/>
                <p:cNvSpPr/>
                <p:nvPr/>
              </p:nvSpPr>
              <p:spPr>
                <a:xfrm rot="3000000">
                  <a:off x="6960" y="178656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442" name="Group"/>
                <p:cNvGrpSpPr/>
                <p:nvPr/>
              </p:nvGrpSpPr>
              <p:grpSpPr>
                <a:xfrm>
                  <a:off x="-1" y="0"/>
                  <a:ext cx="125076" cy="142627"/>
                  <a:chOff x="0" y="0"/>
                  <a:chExt cx="125074" cy="142626"/>
                </a:xfrm>
              </p:grpSpPr>
              <p:sp>
                <p:nvSpPr>
                  <p:cNvPr id="440" name="Circle"/>
                  <p:cNvSpPr/>
                  <p:nvPr/>
                </p:nvSpPr>
                <p:spPr>
                  <a:xfrm rot="3000000">
                    <a:off x="86938" y="104490"/>
                    <a:ext cx="31664" cy="31664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441" name="Shape"/>
                  <p:cNvSpPr/>
                  <p:nvPr/>
                </p:nvSpPr>
                <p:spPr>
                  <a:xfrm rot="3000000">
                    <a:off x="-22169" y="57780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448" name="Group"/>
              <p:cNvGrpSpPr/>
              <p:nvPr/>
            </p:nvGrpSpPr>
            <p:grpSpPr>
              <a:xfrm>
                <a:off x="522972" y="150658"/>
                <a:ext cx="500903" cy="254384"/>
                <a:chOff x="0" y="0"/>
                <a:chExt cx="500901" cy="254383"/>
              </a:xfrm>
            </p:grpSpPr>
            <p:sp>
              <p:nvSpPr>
                <p:cNvPr id="444" name="Rounded Rectangle"/>
                <p:cNvSpPr/>
                <p:nvPr/>
              </p:nvSpPr>
              <p:spPr>
                <a:xfrm rot="1200000">
                  <a:off x="95386" y="63865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447" name="Group"/>
                <p:cNvGrpSpPr/>
                <p:nvPr/>
              </p:nvGrpSpPr>
              <p:grpSpPr>
                <a:xfrm>
                  <a:off x="-1" y="13954"/>
                  <a:ext cx="164336" cy="79211"/>
                  <a:chOff x="0" y="0"/>
                  <a:chExt cx="164334" cy="79210"/>
                </a:xfrm>
              </p:grpSpPr>
              <p:sp>
                <p:nvSpPr>
                  <p:cNvPr id="445" name="Circle"/>
                  <p:cNvSpPr/>
                  <p:nvPr/>
                </p:nvSpPr>
                <p:spPr>
                  <a:xfrm rot="1200000">
                    <a:off x="128210" y="43087"/>
                    <a:ext cx="31665" cy="31664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446" name="Shape"/>
                  <p:cNvSpPr/>
                  <p:nvPr/>
                </p:nvSpPr>
                <p:spPr>
                  <a:xfrm rot="1200000">
                    <a:off x="-2049" y="2658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</p:grpSp>
      <p:sp>
        <p:nvSpPr>
          <p:cNvPr id="451" name="A Satellite can have one and only one parent table…"/>
          <p:cNvSpPr txBox="1"/>
          <p:nvPr/>
        </p:nvSpPr>
        <p:spPr>
          <a:xfrm>
            <a:off x="2049914" y="3263883"/>
            <a:ext cx="11242953" cy="797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A Satellite can have one and only one parent table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The Satellite entity must NEVER contain foreign keys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PK : HK + Load Date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Existing records are never updated or deleted 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Main goal to store historical data</a:t>
            </a:r>
          </a:p>
          <a:p>
            <a:pPr algn="l">
              <a:spcBef>
                <a:spcPts val="2800"/>
              </a:spcBef>
              <a:defRPr sz="2700"/>
            </a:pP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Split by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buChar char="•"/>
              <a:defRPr sz="2700"/>
            </a:pPr>
            <a:r>
              <a:t>Source - avoid flip-flop effect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buChar char="•"/>
              <a:defRPr sz="2700"/>
            </a:pPr>
            <a:r>
              <a:t>Rate of Change (In order to avoid redundant storage of data)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2600"/>
              </a:spcBef>
              <a:buSzPct val="100000"/>
              <a:buFont typeface="Arial"/>
              <a:buChar char="•"/>
              <a:defRPr sz="2700"/>
            </a:pPr>
            <a:r>
              <a:t>Data Types</a:t>
            </a:r>
          </a:p>
        </p:txBody>
      </p:sp>
      <p:sp>
        <p:nvSpPr>
          <p:cNvPr id="452" name="SATELLITE"/>
          <p:cNvSpPr/>
          <p:nvPr/>
        </p:nvSpPr>
        <p:spPr>
          <a:xfrm>
            <a:off x="12412707" y="2234294"/>
            <a:ext cx="2167791" cy="795630"/>
          </a:xfrm>
          <a:prstGeom prst="roundRect">
            <a:avLst>
              <a:gd name="adj" fmla="val 30120"/>
            </a:avLst>
          </a:prstGeom>
          <a:solidFill>
            <a:srgbClr val="ACAE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SATELLITE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Data Vault Mode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Vault Model</a:t>
            </a:r>
          </a:p>
        </p:txBody>
      </p:sp>
      <p:sp>
        <p:nvSpPr>
          <p:cNvPr id="45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45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45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5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459" name="Table"/>
          <p:cNvGraphicFramePr/>
          <p:nvPr/>
        </p:nvGraphicFramePr>
        <p:xfrm>
          <a:off x="3683405" y="8269695"/>
          <a:ext cx="3575786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280922"/>
                <a:gridCol w="580733"/>
              </a:tblGrid>
              <a:tr h="51522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5152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u="sng">
                          <a:solidFill>
                            <a:srgbClr val="FFFFFF"/>
                          </a:solidFill>
                        </a:rPr>
                        <a:t>BUSINESS_KEY_HASH1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0618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BUSINESS_KEY1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6186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6186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460" name="Table"/>
          <p:cNvGraphicFramePr/>
          <p:nvPr/>
        </p:nvGraphicFramePr>
        <p:xfrm>
          <a:off x="14008095" y="8287216"/>
          <a:ext cx="3897505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276544"/>
                <a:gridCol w="689340"/>
              </a:tblGrid>
              <a:tr h="51522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5152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u="sng">
                          <a:solidFill>
                            <a:srgbClr val="FFFFFF"/>
                          </a:solidFill>
                        </a:rPr>
                        <a:t>BUSINESS_KEY_HASH2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0618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BUSINESS_KEY2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6186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6186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8778629" y="4549037"/>
          <a:ext cx="3628980" cy="287944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273054"/>
                <a:gridCol w="634261"/>
              </a:tblGrid>
              <a:tr h="47779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u="sng">
                          <a:solidFill>
                            <a:srgbClr val="FFFFFF"/>
                          </a:solidFill>
                        </a:rPr>
                        <a:t>LINK_HASH_KEY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BUSINESS_KEY_HASH1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BUSINESS_KEY_HASH2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462" name="Table"/>
          <p:cNvGraphicFramePr/>
          <p:nvPr/>
        </p:nvGraphicFramePr>
        <p:xfrm>
          <a:off x="2167099" y="3465261"/>
          <a:ext cx="4370680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33148"/>
                <a:gridCol w="1024830"/>
              </a:tblGrid>
              <a:tr h="5134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SAT_HUB1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5134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u="sng">
                          <a:solidFill>
                            <a:srgbClr val="FFFFFF"/>
                          </a:solidFill>
                        </a:rPr>
                        <a:t>BUSINESS_KEY_HASH1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 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13405">
                <a:tc>
                  <a:txBody>
                    <a:bodyPr/>
                    <a:lstStyle/>
                    <a:p>
                      <a:pPr algn="l" defTabSz="914400">
                        <a:defRPr sz="22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439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ATTRIBUTE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4397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466" name="Group"/>
          <p:cNvGrpSpPr/>
          <p:nvPr/>
        </p:nvGrpSpPr>
        <p:grpSpPr>
          <a:xfrm>
            <a:off x="7555137" y="5704441"/>
            <a:ext cx="1198141" cy="3348494"/>
            <a:chOff x="0" y="0"/>
            <a:chExt cx="1198139" cy="3348492"/>
          </a:xfrm>
        </p:grpSpPr>
        <p:sp>
          <p:nvSpPr>
            <p:cNvPr id="463" name="Line"/>
            <p:cNvSpPr/>
            <p:nvPr/>
          </p:nvSpPr>
          <p:spPr>
            <a:xfrm>
              <a:off x="0" y="3332509"/>
              <a:ext cx="641525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464" name="Line"/>
            <p:cNvSpPr/>
            <p:nvPr/>
          </p:nvSpPr>
          <p:spPr>
            <a:xfrm flipH="1">
              <a:off x="671220" y="0"/>
              <a:ext cx="1" cy="3348493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465" name="Line"/>
            <p:cNvSpPr/>
            <p:nvPr/>
          </p:nvSpPr>
          <p:spPr>
            <a:xfrm>
              <a:off x="691698" y="16274"/>
              <a:ext cx="50644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12655235" y="6211297"/>
            <a:ext cx="1345818" cy="2876680"/>
            <a:chOff x="0" y="0"/>
            <a:chExt cx="1345817" cy="2876678"/>
          </a:xfrm>
        </p:grpSpPr>
        <p:sp>
          <p:nvSpPr>
            <p:cNvPr id="467" name="Line"/>
            <p:cNvSpPr/>
            <p:nvPr/>
          </p:nvSpPr>
          <p:spPr>
            <a:xfrm flipH="1">
              <a:off x="520545" y="400"/>
              <a:ext cx="1" cy="2876279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468" name="Line"/>
            <p:cNvSpPr/>
            <p:nvPr/>
          </p:nvSpPr>
          <p:spPr>
            <a:xfrm>
              <a:off x="0" y="0"/>
              <a:ext cx="506441" cy="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469" name="Line"/>
            <p:cNvSpPr/>
            <p:nvPr/>
          </p:nvSpPr>
          <p:spPr>
            <a:xfrm>
              <a:off x="525364" y="2860694"/>
              <a:ext cx="820454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1611584" y="4190428"/>
            <a:ext cx="2046352" cy="4829003"/>
            <a:chOff x="0" y="0"/>
            <a:chExt cx="2046350" cy="4829001"/>
          </a:xfrm>
        </p:grpSpPr>
        <p:sp>
          <p:nvSpPr>
            <p:cNvPr id="471" name="Line"/>
            <p:cNvSpPr/>
            <p:nvPr/>
          </p:nvSpPr>
          <p:spPr>
            <a:xfrm flipH="1">
              <a:off x="20521" y="0"/>
              <a:ext cx="1" cy="4824837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472" name="Line"/>
            <p:cNvSpPr/>
            <p:nvPr/>
          </p:nvSpPr>
          <p:spPr>
            <a:xfrm>
              <a:off x="41083" y="11713"/>
              <a:ext cx="50644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473" name="Line"/>
            <p:cNvSpPr/>
            <p:nvPr/>
          </p:nvSpPr>
          <p:spPr>
            <a:xfrm>
              <a:off x="0" y="4829001"/>
              <a:ext cx="2046351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aphicFrame>
        <p:nvGraphicFramePr>
          <p:cNvPr id="475" name="Table"/>
          <p:cNvGraphicFramePr/>
          <p:nvPr/>
        </p:nvGraphicFramePr>
        <p:xfrm>
          <a:off x="15389490" y="1651923"/>
          <a:ext cx="3928950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86000"/>
                <a:gridCol w="1182567"/>
              </a:tblGrid>
              <a:tr h="5134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SAT_LINK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5134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u="sng">
                          <a:solidFill>
                            <a:srgbClr val="FFFFFF"/>
                          </a:solidFill>
                        </a:rPr>
                        <a:t>LINK_HASH_KEY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PK, 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13405">
                <a:tc>
                  <a:txBody>
                    <a:bodyPr/>
                    <a:lstStyle/>
                    <a:p>
                      <a:pPr algn="l" defTabSz="914400">
                        <a:defRPr sz="22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439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ATTRIBUTE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4397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479" name="Group"/>
          <p:cNvGrpSpPr/>
          <p:nvPr/>
        </p:nvGrpSpPr>
        <p:grpSpPr>
          <a:xfrm>
            <a:off x="12661028" y="2388421"/>
            <a:ext cx="2697954" cy="2788646"/>
            <a:chOff x="0" y="0"/>
            <a:chExt cx="2697953" cy="2788645"/>
          </a:xfrm>
        </p:grpSpPr>
        <p:sp>
          <p:nvSpPr>
            <p:cNvPr id="476" name="Line"/>
            <p:cNvSpPr/>
            <p:nvPr/>
          </p:nvSpPr>
          <p:spPr>
            <a:xfrm>
              <a:off x="0" y="2765665"/>
              <a:ext cx="1039144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477" name="Line"/>
            <p:cNvSpPr/>
            <p:nvPr/>
          </p:nvSpPr>
          <p:spPr>
            <a:xfrm flipH="1">
              <a:off x="1052834" y="0"/>
              <a:ext cx="1" cy="278864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478" name="Line"/>
            <p:cNvSpPr/>
            <p:nvPr/>
          </p:nvSpPr>
          <p:spPr>
            <a:xfrm>
              <a:off x="1054129" y="5459"/>
              <a:ext cx="1643825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sp>
        <p:nvSpPr>
          <p:cNvPr id="480" name="1"/>
          <p:cNvSpPr txBox="1"/>
          <p:nvPr/>
        </p:nvSpPr>
        <p:spPr>
          <a:xfrm>
            <a:off x="3130977" y="8500072"/>
            <a:ext cx="509627" cy="42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1" name="n"/>
          <p:cNvSpPr txBox="1"/>
          <p:nvPr/>
        </p:nvSpPr>
        <p:spPr>
          <a:xfrm>
            <a:off x="8252550" y="5263417"/>
            <a:ext cx="509627" cy="42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482" name="1"/>
          <p:cNvSpPr txBox="1"/>
          <p:nvPr/>
        </p:nvSpPr>
        <p:spPr>
          <a:xfrm>
            <a:off x="13459049" y="8550872"/>
            <a:ext cx="509627" cy="42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3" name="n"/>
          <p:cNvSpPr txBox="1"/>
          <p:nvPr/>
        </p:nvSpPr>
        <p:spPr>
          <a:xfrm>
            <a:off x="12659436" y="5768166"/>
            <a:ext cx="509627" cy="42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484" name="n"/>
          <p:cNvSpPr txBox="1"/>
          <p:nvPr/>
        </p:nvSpPr>
        <p:spPr>
          <a:xfrm>
            <a:off x="1826877" y="3779742"/>
            <a:ext cx="312934" cy="42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485" name="n"/>
          <p:cNvSpPr txBox="1"/>
          <p:nvPr/>
        </p:nvSpPr>
        <p:spPr>
          <a:xfrm>
            <a:off x="14980236" y="1982215"/>
            <a:ext cx="312933" cy="42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486" name="1"/>
          <p:cNvSpPr txBox="1"/>
          <p:nvPr/>
        </p:nvSpPr>
        <p:spPr>
          <a:xfrm>
            <a:off x="12659436" y="4722258"/>
            <a:ext cx="509627" cy="42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7" name="1"/>
          <p:cNvSpPr txBox="1"/>
          <p:nvPr/>
        </p:nvSpPr>
        <p:spPr>
          <a:xfrm>
            <a:off x="7549761" y="8550872"/>
            <a:ext cx="509627" cy="42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Data Vault Mode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Vault Model</a:t>
            </a:r>
          </a:p>
        </p:txBody>
      </p:sp>
      <p:sp>
        <p:nvSpPr>
          <p:cNvPr id="49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49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49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12982641" y="1817013"/>
            <a:ext cx="10359752" cy="10100827"/>
            <a:chOff x="25400" y="25400"/>
            <a:chExt cx="10359750" cy="10100826"/>
          </a:xfrm>
        </p:grpSpPr>
        <p:graphicFrame>
          <p:nvGraphicFramePr>
            <p:cNvPr id="494" name="Table"/>
            <p:cNvGraphicFramePr/>
            <p:nvPr/>
          </p:nvGraphicFramePr>
          <p:xfrm>
            <a:off x="512314" y="3494537"/>
            <a:ext cx="2474854" cy="236560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907698"/>
                  <a:gridCol w="554454"/>
                </a:tblGrid>
                <a:tr h="475587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7558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6724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70ABD2"/>
                            </a:solidFill>
                          </a:rPr>
                          <a:t>Sudent_Code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7243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7243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495" name="Table"/>
            <p:cNvGraphicFramePr/>
            <p:nvPr/>
          </p:nvGraphicFramePr>
          <p:xfrm>
            <a:off x="7081572" y="3494537"/>
            <a:ext cx="2634114" cy="236560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924731"/>
                  <a:gridCol w="696681"/>
                </a:tblGrid>
                <a:tr h="475587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HUB_Faculty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7558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SK_FacultyID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6724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70ABD2"/>
                            </a:solidFill>
                          </a:rPr>
                          <a:t>Faculty_ID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7243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7243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496" name="Table"/>
            <p:cNvGraphicFramePr/>
            <p:nvPr/>
          </p:nvGraphicFramePr>
          <p:xfrm>
            <a:off x="3831476" y="25400"/>
            <a:ext cx="2496188" cy="267978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924228"/>
                  <a:gridCol w="559258"/>
                </a:tblGrid>
                <a:tr h="444514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LINK_STU_FAC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44451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SK_Stu_Fac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4451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4451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SK_FacultyID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44514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44514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497" name="Table"/>
            <p:cNvGraphicFramePr/>
            <p:nvPr/>
          </p:nvGraphicFramePr>
          <p:xfrm>
            <a:off x="25400" y="6818073"/>
            <a:ext cx="3447529" cy="330815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389190"/>
                  <a:gridCol w="1045638"/>
                </a:tblGrid>
                <a:tr h="476753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  <a:tc hMerge="1">
                    <a:tcPr/>
                  </a:tc>
                </a:tr>
                <a:tr h="47675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PK, 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900" u="sng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498" name="Table"/>
            <p:cNvGraphicFramePr/>
            <p:nvPr/>
          </p:nvGraphicFramePr>
          <p:xfrm>
            <a:off x="6924921" y="6818073"/>
            <a:ext cx="3460230" cy="330815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98803"/>
                  <a:gridCol w="996064"/>
                </a:tblGrid>
                <a:tr h="476753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SAT_Faculty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  <a:tc hMerge="1">
                    <a:tcPr/>
                  </a:tc>
                </a:tr>
                <a:tr h="47675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SK_FacultyID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PK,FK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900" u="sng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Description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Adress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3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502" name="Group"/>
            <p:cNvGrpSpPr/>
            <p:nvPr/>
          </p:nvGrpSpPr>
          <p:grpSpPr>
            <a:xfrm>
              <a:off x="3003551" y="1110388"/>
              <a:ext cx="792221" cy="3116317"/>
              <a:chOff x="0" y="0"/>
              <a:chExt cx="792220" cy="3116315"/>
            </a:xfrm>
          </p:grpSpPr>
          <p:sp>
            <p:nvSpPr>
              <p:cNvPr id="499" name="Line"/>
              <p:cNvSpPr/>
              <p:nvPr/>
            </p:nvSpPr>
            <p:spPr>
              <a:xfrm>
                <a:off x="0" y="3101440"/>
                <a:ext cx="25421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500" name="Line"/>
              <p:cNvSpPr/>
              <p:nvPr/>
            </p:nvSpPr>
            <p:spPr>
              <a:xfrm flipH="1">
                <a:off x="282913" y="0"/>
                <a:ext cx="1" cy="3116316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501" name="Line"/>
              <p:cNvSpPr/>
              <p:nvPr/>
            </p:nvSpPr>
            <p:spPr>
              <a:xfrm>
                <a:off x="302707" y="15146"/>
                <a:ext cx="48951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</p:grpSp>
        <p:grpSp>
          <p:nvGrpSpPr>
            <p:cNvPr id="506" name="Group"/>
            <p:cNvGrpSpPr/>
            <p:nvPr/>
          </p:nvGrpSpPr>
          <p:grpSpPr>
            <a:xfrm>
              <a:off x="6301592" y="1549488"/>
              <a:ext cx="762015" cy="2677217"/>
              <a:chOff x="0" y="0"/>
              <a:chExt cx="762014" cy="2677215"/>
            </a:xfrm>
          </p:grpSpPr>
          <p:sp>
            <p:nvSpPr>
              <p:cNvPr id="503" name="Line"/>
              <p:cNvSpPr/>
              <p:nvPr/>
            </p:nvSpPr>
            <p:spPr>
              <a:xfrm flipH="1">
                <a:off x="503143" y="372"/>
                <a:ext cx="1" cy="2676844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504" name="Line"/>
              <p:cNvSpPr/>
              <p:nvPr/>
            </p:nvSpPr>
            <p:spPr>
              <a:xfrm>
                <a:off x="0" y="0"/>
                <a:ext cx="489513" cy="0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505" name="Line"/>
              <p:cNvSpPr/>
              <p:nvPr/>
            </p:nvSpPr>
            <p:spPr>
              <a:xfrm>
                <a:off x="507803" y="2662340"/>
                <a:ext cx="254212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</p:grpSp>
        <p:sp>
          <p:nvSpPr>
            <p:cNvPr id="507" name="Line"/>
            <p:cNvSpPr/>
            <p:nvPr/>
          </p:nvSpPr>
          <p:spPr>
            <a:xfrm flipH="1">
              <a:off x="1645764" y="5855001"/>
              <a:ext cx="1" cy="94847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08" name="Line"/>
            <p:cNvSpPr/>
            <p:nvPr/>
          </p:nvSpPr>
          <p:spPr>
            <a:xfrm>
              <a:off x="8329483" y="5859627"/>
              <a:ext cx="1" cy="94847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pSp>
        <p:nvGrpSpPr>
          <p:cNvPr id="517" name="Group"/>
          <p:cNvGrpSpPr/>
          <p:nvPr/>
        </p:nvGrpSpPr>
        <p:grpSpPr>
          <a:xfrm>
            <a:off x="1488849" y="2038946"/>
            <a:ext cx="8543536" cy="3953138"/>
            <a:chOff x="25400" y="25400"/>
            <a:chExt cx="8543534" cy="3953136"/>
          </a:xfrm>
        </p:grpSpPr>
        <p:graphicFrame>
          <p:nvGraphicFramePr>
            <p:cNvPr id="510" name="Table"/>
            <p:cNvGraphicFramePr/>
            <p:nvPr/>
          </p:nvGraphicFramePr>
          <p:xfrm>
            <a:off x="25400" y="742366"/>
            <a:ext cx="3224721" cy="299160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02360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0236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70ABD2"/>
                            </a:solidFill>
                          </a:rPr>
                          <a:t>Student 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35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35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35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35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Faculty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11" name="Table"/>
            <p:cNvGraphicFramePr/>
            <p:nvPr/>
          </p:nvGraphicFramePr>
          <p:xfrm>
            <a:off x="5344214" y="25400"/>
            <a:ext cx="3224721" cy="250595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0395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Faculty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0395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70ABD2"/>
                            </a:solidFill>
                          </a:rPr>
                          <a:t>Faculty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511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Description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511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Adress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511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chemeClr val="accent3">
                                <a:hueOff val="-499813"/>
                                <a:satOff val="-5228"/>
                                <a:lumOff val="24899"/>
                              </a:schemeClr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512" name="Line"/>
            <p:cNvSpPr/>
            <p:nvPr/>
          </p:nvSpPr>
          <p:spPr>
            <a:xfrm flipV="1">
              <a:off x="4697911" y="840243"/>
              <a:ext cx="1" cy="2762464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13" name="1"/>
            <p:cNvSpPr txBox="1"/>
            <p:nvPr/>
          </p:nvSpPr>
          <p:spPr>
            <a:xfrm>
              <a:off x="4975848" y="390192"/>
              <a:ext cx="306729" cy="462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0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14" name="n"/>
            <p:cNvSpPr txBox="1"/>
            <p:nvPr/>
          </p:nvSpPr>
          <p:spPr>
            <a:xfrm>
              <a:off x="3256771" y="3515772"/>
              <a:ext cx="306728" cy="462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000"/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515" name="Line"/>
            <p:cNvSpPr/>
            <p:nvPr/>
          </p:nvSpPr>
          <p:spPr>
            <a:xfrm>
              <a:off x="4672328" y="822565"/>
              <a:ext cx="68527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16" name="Line"/>
            <p:cNvSpPr/>
            <p:nvPr/>
          </p:nvSpPr>
          <p:spPr>
            <a:xfrm>
              <a:off x="3243774" y="3590006"/>
              <a:ext cx="1452520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Data Vault Mode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Vault Model</a:t>
            </a:r>
          </a:p>
        </p:txBody>
      </p:sp>
      <p:sp>
        <p:nvSpPr>
          <p:cNvPr id="52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52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52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524" name="Table"/>
          <p:cNvGraphicFramePr/>
          <p:nvPr/>
        </p:nvGraphicFramePr>
        <p:xfrm>
          <a:off x="1221917" y="3963312"/>
          <a:ext cx="10039396" cy="19984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58422"/>
                <a:gridCol w="1663027"/>
                <a:gridCol w="2745273"/>
                <a:gridCol w="1362538"/>
                <a:gridCol w="1620594"/>
              </a:tblGrid>
              <a:tr h="4784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 _Code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Faculty 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49CA6"/>
                    </a:solidFill>
                  </a:tcPr>
                </a:tc>
              </a:tr>
              <a:tr h="4784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Frank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rPr u="sng">
                          <a:hlinkClick r:id="rId2" invalidUrl="" action="" tgtFrame="" tooltip="" history="1" highlightClick="0" endSnd="0"/>
                        </a:rPr>
                        <a:t>frank@gmail.com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84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Julia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rPr u="sng">
                          <a:hlinkClick r:id="rId3" invalidUrl="" action="" tgtFrame="" tooltip="" history="1" highlightClick="0" endSnd="0"/>
                        </a:rPr>
                        <a:t>julia@gmail.com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84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rPr u="sng">
                          <a:hlinkClick r:id="rId4" invalidUrl="" action="" tgtFrame="" tooltip="" history="1" highlightClick="0" endSnd="0"/>
                        </a:rPr>
                        <a:t>martin@hotmail.com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25" name="Table"/>
          <p:cNvGraphicFramePr/>
          <p:nvPr/>
        </p:nvGraphicFramePr>
        <p:xfrm>
          <a:off x="12930206" y="1505139"/>
          <a:ext cx="9834333" cy="18590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47135"/>
                <a:gridCol w="1812121"/>
                <a:gridCol w="1531568"/>
                <a:gridCol w="1222282"/>
                <a:gridCol w="2759012"/>
                <a:gridCol w="1284865"/>
              </a:tblGrid>
              <a:tr h="44821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HK_StudentCode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</a:tr>
              <a:tr h="44821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Frank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rPr u="sng">
                          <a:hlinkClick r:id="rId2" invalidUrl="" action="" tgtFrame="" tooltip="" history="1" highlightClick="0" endSnd="0"/>
                        </a:rPr>
                        <a:t>frank@gmail.com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821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Julia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rPr u="sng">
                          <a:hlinkClick r:id="rId3" invalidUrl="" action="" tgtFrame="" tooltip="" history="1" highlightClick="0" endSnd="0"/>
                        </a:rPr>
                        <a:t>julia@gmail.com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8218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Martin@hotmail.com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26" name="Table"/>
          <p:cNvGraphicFramePr/>
          <p:nvPr/>
        </p:nvGraphicFramePr>
        <p:xfrm>
          <a:off x="1221917" y="8145090"/>
          <a:ext cx="7622907" cy="1701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37319"/>
                <a:gridCol w="2160045"/>
                <a:gridCol w="1744668"/>
                <a:gridCol w="2038660"/>
              </a:tblGrid>
              <a:tr h="4220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Adress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49CA6"/>
                    </a:solidFill>
                  </a:tcPr>
                </a:tc>
              </a:tr>
              <a:tr h="4220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Engineering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999-777-111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20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Art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999-777-222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2075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Law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999-777-333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27" name="Table"/>
          <p:cNvGraphicFramePr/>
          <p:nvPr/>
        </p:nvGraphicFramePr>
        <p:xfrm>
          <a:off x="1221917" y="10894059"/>
          <a:ext cx="8021937" cy="151546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58659"/>
                <a:gridCol w="2008273"/>
                <a:gridCol w="1771151"/>
                <a:gridCol w="1771151"/>
              </a:tblGrid>
              <a:tr h="3839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Faculty_ID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</a:tr>
              <a:tr h="3839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39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3975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221917" y="1561725"/>
          <a:ext cx="8747325" cy="169240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49846"/>
                <a:gridCol w="2040582"/>
                <a:gridCol w="2131470"/>
                <a:gridCol w="1812723"/>
              </a:tblGrid>
              <a:tr h="41992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HK_StudentCode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Sudent_Code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</a:tr>
              <a:tr h="4199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199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9925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29" name="Table"/>
          <p:cNvGraphicFramePr/>
          <p:nvPr/>
        </p:nvGraphicFramePr>
        <p:xfrm>
          <a:off x="12970915" y="5961562"/>
          <a:ext cx="10082185" cy="189656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08050"/>
                <a:gridCol w="2490637"/>
                <a:gridCol w="2007018"/>
                <a:gridCol w="1741027"/>
                <a:gridCol w="1722751"/>
              </a:tblGrid>
              <a:tr h="44821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HK_Stu_Fac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HK_StudentCode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HK_FacultyID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</a:tr>
              <a:tr h="44821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HK_100_FE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821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HK_101_FE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HK_101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8218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HK_102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HK_FA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30" name="Table"/>
          <p:cNvGraphicFramePr/>
          <p:nvPr/>
        </p:nvGraphicFramePr>
        <p:xfrm>
          <a:off x="12965455" y="10920647"/>
          <a:ext cx="11136408" cy="152729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89755"/>
                <a:gridCol w="1726052"/>
                <a:gridCol w="1534268"/>
                <a:gridCol w="1921031"/>
                <a:gridCol w="1551617"/>
                <a:gridCol w="1884360"/>
              </a:tblGrid>
              <a:tr h="37068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Adress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Engineering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999-777-111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Art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999-777-222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Law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999-777-333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5" grpId="4"/>
      <p:bldP build="whole" bldLvl="1" animBg="1" rev="0" advAuto="0" spid="530" grpId="5"/>
      <p:bldP build="whole" bldLvl="1" animBg="1" rev="0" advAuto="0" spid="529" grpId="3"/>
      <p:bldP build="whole" bldLvl="1" animBg="1" rev="0" advAuto="0" spid="527" grpId="2"/>
      <p:bldP build="whole" bldLvl="1" animBg="1" rev="0" advAuto="0" spid="52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Insert &amp; Update Scenario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Insert &amp; Update Scenario</a:t>
            </a:r>
          </a:p>
        </p:txBody>
      </p:sp>
      <p:sp>
        <p:nvSpPr>
          <p:cNvPr id="53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53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53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3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537" name="Table"/>
          <p:cNvGraphicFramePr/>
          <p:nvPr/>
        </p:nvGraphicFramePr>
        <p:xfrm>
          <a:off x="1749395" y="4109863"/>
          <a:ext cx="8406482" cy="142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74636"/>
                <a:gridCol w="990312"/>
                <a:gridCol w="2681830"/>
                <a:gridCol w="1149356"/>
                <a:gridCol w="1497645"/>
              </a:tblGrid>
              <a:tr h="3619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 _Code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Faculty 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49CA6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Frank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rPr u="sng">
                          <a:hlinkClick r:id="rId2" invalidUrl="" action="" tgtFrame="" tooltip="" history="1" highlightClick="0" endSnd="0"/>
                        </a:rPr>
                        <a:t>frank@gmail.com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Julia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rPr u="sng">
                          <a:hlinkClick r:id="rId3" invalidUrl="" action="" tgtFrame="" tooltip="" history="1" highlightClick="0" endSnd="0"/>
                        </a:rPr>
                        <a:t>julia@gmail.com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rPr u="sng">
                          <a:hlinkClick r:id="rId4" invalidUrl="" action="" tgtFrame="" tooltip="" history="1" highlightClick="0" endSnd="0"/>
                        </a:rPr>
                        <a:t>martin@hotmail.com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38" name="Table"/>
          <p:cNvGraphicFramePr/>
          <p:nvPr/>
        </p:nvGraphicFramePr>
        <p:xfrm>
          <a:off x="13109226" y="1555939"/>
          <a:ext cx="10145425" cy="142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93155"/>
                <a:gridCol w="1629382"/>
                <a:gridCol w="1459655"/>
                <a:gridCol w="916527"/>
                <a:gridCol w="2613801"/>
                <a:gridCol w="1028700"/>
              </a:tblGrid>
              <a:tr h="3619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HK_StudentCode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Frank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rPr u="sng">
                          <a:hlinkClick r:id="rId2" invalidUrl="" action="" tgtFrame="" tooltip="" history="1" highlightClick="0" endSnd="0"/>
                        </a:rPr>
                        <a:t>frank@gmail.com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Julia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rPr u="sng">
                          <a:hlinkClick r:id="rId3" invalidUrl="" action="" tgtFrame="" tooltip="" history="1" highlightClick="0" endSnd="0"/>
                        </a:rPr>
                        <a:t>julia@gmail.com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Martin@hotmail.com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39" name="Table"/>
          <p:cNvGraphicFramePr/>
          <p:nvPr/>
        </p:nvGraphicFramePr>
        <p:xfrm>
          <a:off x="1749395" y="8066997"/>
          <a:ext cx="7522693" cy="142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90172"/>
                <a:gridCol w="2139474"/>
                <a:gridCol w="1397207"/>
                <a:gridCol w="2183137"/>
              </a:tblGrid>
              <a:tr h="3619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Adress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49CA6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Engineering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999-777-111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Art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999-777-222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Law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999-777-333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0" name="Table"/>
          <p:cNvGraphicFramePr/>
          <p:nvPr/>
        </p:nvGraphicFramePr>
        <p:xfrm>
          <a:off x="1749395" y="11150986"/>
          <a:ext cx="7522693" cy="142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17976"/>
                <a:gridCol w="1751034"/>
                <a:gridCol w="1867770"/>
                <a:gridCol w="1673210"/>
              </a:tblGrid>
              <a:tr h="3619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Faculty_ID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1" name="Table"/>
          <p:cNvGraphicFramePr/>
          <p:nvPr/>
        </p:nvGraphicFramePr>
        <p:xfrm>
          <a:off x="1749395" y="1268680"/>
          <a:ext cx="7522693" cy="142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28690"/>
                <a:gridCol w="1946397"/>
                <a:gridCol w="1653576"/>
                <a:gridCol w="1481328"/>
              </a:tblGrid>
              <a:tr h="3619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HK_StudentCode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Sudent_Code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3109226" y="6037762"/>
          <a:ext cx="9547385" cy="142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32915"/>
                <a:gridCol w="2485010"/>
                <a:gridCol w="2009157"/>
                <a:gridCol w="1691921"/>
                <a:gridCol w="1515679"/>
              </a:tblGrid>
              <a:tr h="3619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HK_Stu_Fac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HK_StudentCode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HK_FacultyID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HK_100_FE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HK_101_FE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HK_101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HK_FA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3" name="Table"/>
          <p:cNvGraphicFramePr/>
          <p:nvPr/>
        </p:nvGraphicFramePr>
        <p:xfrm>
          <a:off x="13109226" y="10869847"/>
          <a:ext cx="10481166" cy="142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38718"/>
                <a:gridCol w="1801026"/>
                <a:gridCol w="1613419"/>
                <a:gridCol w="1887016"/>
                <a:gridCol w="1152215"/>
                <a:gridCol w="1876069"/>
              </a:tblGrid>
              <a:tr h="3619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Adress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Engineering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999-777-111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Art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999-777-222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Law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999-777-333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4" name="Table"/>
          <p:cNvGraphicFramePr/>
          <p:nvPr/>
        </p:nvGraphicFramePr>
        <p:xfrm>
          <a:off x="1736695" y="9913308"/>
          <a:ext cx="7522693" cy="368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69166"/>
                <a:gridCol w="2129226"/>
                <a:gridCol w="1393442"/>
                <a:gridCol w="2259652"/>
              </a:tblGrid>
              <a:tr h="35560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FS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L>
                    <a:lnT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Social Science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999-777-444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101205"/>
                          <a:satOff val="-13598"/>
                          <a:lumOff val="23877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5" name="Table"/>
          <p:cNvGraphicFramePr/>
          <p:nvPr/>
        </p:nvGraphicFramePr>
        <p:xfrm>
          <a:off x="13083826" y="3442607"/>
          <a:ext cx="10066624" cy="368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13866"/>
                <a:gridCol w="1595617"/>
                <a:gridCol w="1410191"/>
                <a:gridCol w="999829"/>
                <a:gridCol w="2628362"/>
                <a:gridCol w="1006056"/>
              </a:tblGrid>
              <a:tr h="35560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C78198"/>
                      </a:solidFill>
                      <a:miter lim="400000"/>
                    </a:lnL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30-10-2020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Emma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rPr u="sng">
                          <a:hlinkClick r:id="rId5" invalidUrl="" action="" tgtFrame="" tooltip="" history="1" highlightClick="0" endSnd="0"/>
                        </a:rPr>
                        <a:t>emma@gmail.com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C78198"/>
                      </a:solidFill>
                      <a:miter lim="400000"/>
                    </a:lnR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6" name="Table"/>
          <p:cNvGraphicFramePr/>
          <p:nvPr/>
        </p:nvGraphicFramePr>
        <p:xfrm>
          <a:off x="13083826" y="3978085"/>
          <a:ext cx="10066624" cy="368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18351"/>
                <a:gridCol w="1595326"/>
                <a:gridCol w="1422181"/>
                <a:gridCol w="989184"/>
                <a:gridCol w="2625734"/>
                <a:gridCol w="1003145"/>
              </a:tblGrid>
              <a:tr h="35560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CFA452"/>
                      </a:solidFill>
                      <a:miter lim="400000"/>
                    </a:lnL>
                    <a:lnT w="25400">
                      <a:solidFill>
                        <a:srgbClr val="CFA452"/>
                      </a:solidFill>
                      <a:miter lim="400000"/>
                    </a:lnT>
                    <a:lnB w="25400">
                      <a:solidFill>
                        <a:srgbClr val="CFA45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30-10-2020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FA452"/>
                      </a:solidFill>
                      <a:miter lim="400000"/>
                    </a:lnT>
                    <a:lnB w="25400">
                      <a:solidFill>
                        <a:srgbClr val="CFA45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FA452"/>
                      </a:solidFill>
                      <a:miter lim="400000"/>
                    </a:lnT>
                    <a:lnB w="25400">
                      <a:solidFill>
                        <a:srgbClr val="CFA45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FA452"/>
                      </a:solidFill>
                      <a:miter lim="400000"/>
                    </a:lnT>
                    <a:lnB w="25400">
                      <a:solidFill>
                        <a:srgbClr val="CFA45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rPr u="sng">
                          <a:hlinkClick r:id="rId6" invalidUrl="" action="" tgtFrame="" tooltip="" history="1" highlightClick="0" endSnd="0"/>
                        </a:rPr>
                        <a:t>m_a@hotmail.com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FA452"/>
                      </a:solidFill>
                      <a:miter lim="400000"/>
                    </a:lnT>
                    <a:lnB w="25400">
                      <a:solidFill>
                        <a:srgbClr val="CFA45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CFA452"/>
                      </a:solidFill>
                      <a:miter lim="400000"/>
                    </a:lnR>
                    <a:lnT w="25400">
                      <a:solidFill>
                        <a:srgbClr val="CFA452"/>
                      </a:solidFill>
                      <a:miter lim="400000"/>
                    </a:lnT>
                    <a:lnB w="25400">
                      <a:solidFill>
                        <a:srgbClr val="CFA45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7" name="Table"/>
          <p:cNvGraphicFramePr/>
          <p:nvPr/>
        </p:nvGraphicFramePr>
        <p:xfrm>
          <a:off x="13083826" y="7748139"/>
          <a:ext cx="9560085" cy="368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18438"/>
                <a:gridCol w="2518889"/>
                <a:gridCol w="2027983"/>
                <a:gridCol w="1676556"/>
                <a:gridCol w="1505516"/>
              </a:tblGrid>
              <a:tr h="35560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_103_FL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C78198"/>
                      </a:solidFill>
                      <a:miter lim="400000"/>
                    </a:lnL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HK_103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HK_FL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30-10-2020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C78198"/>
                      </a:solidFill>
                      <a:miter lim="400000"/>
                    </a:lnR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3083826" y="8437524"/>
          <a:ext cx="9572785" cy="368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11067"/>
                <a:gridCol w="2485267"/>
                <a:gridCol w="2055765"/>
                <a:gridCol w="1715303"/>
                <a:gridCol w="1492680"/>
              </a:tblGrid>
              <a:tr h="35560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_101_FA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6D0D5"/>
                      </a:solidFill>
                      <a:miter lim="400000"/>
                    </a:lnL>
                    <a:lnT w="25400">
                      <a:solidFill>
                        <a:srgbClr val="46D0D5"/>
                      </a:solidFill>
                      <a:miter lim="400000"/>
                    </a:lnT>
                    <a:lnB w="25400">
                      <a:solidFill>
                        <a:srgbClr val="46D0D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HK_101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46D0D5"/>
                      </a:solidFill>
                      <a:miter lim="400000"/>
                    </a:lnT>
                    <a:lnB w="25400">
                      <a:solidFill>
                        <a:srgbClr val="46D0D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HK_FA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46D0D5"/>
                      </a:solidFill>
                      <a:miter lim="400000"/>
                    </a:lnT>
                    <a:lnB w="25400">
                      <a:solidFill>
                        <a:srgbClr val="46D0D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30-10-2020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46D0D5"/>
                      </a:solidFill>
                      <a:miter lim="400000"/>
                    </a:lnT>
                    <a:lnB w="25400">
                      <a:solidFill>
                        <a:srgbClr val="46D0D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46D0D5"/>
                      </a:solidFill>
                      <a:miter lim="400000"/>
                    </a:lnR>
                    <a:lnT w="25400">
                      <a:solidFill>
                        <a:srgbClr val="46D0D5"/>
                      </a:solidFill>
                      <a:miter lim="400000"/>
                    </a:lnT>
                    <a:lnB w="25400">
                      <a:solidFill>
                        <a:srgbClr val="46D0D5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9" name="Table"/>
          <p:cNvGraphicFramePr/>
          <p:nvPr/>
        </p:nvGraphicFramePr>
        <p:xfrm>
          <a:off x="1723995" y="3150507"/>
          <a:ext cx="7522693" cy="368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90440"/>
                <a:gridCol w="1973397"/>
                <a:gridCol w="1669646"/>
                <a:gridCol w="1476507"/>
              </a:tblGrid>
              <a:tr h="355600">
                <a:tc>
                  <a:txBody>
                    <a:bodyPr/>
                    <a:lstStyle/>
                    <a:p>
                      <a:pPr algn="l" defTabSz="914400">
                        <a:defRPr sz="2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HK</a:t>
                      </a:r>
                      <a:r>
                        <a:t>_103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C78198"/>
                      </a:solidFill>
                      <a:miter lim="400000"/>
                    </a:lnL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30-10-2020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C78198"/>
                      </a:solidFill>
                      <a:miter lim="400000"/>
                    </a:lnR>
                    <a:lnT w="25400">
                      <a:solidFill>
                        <a:srgbClr val="C78198"/>
                      </a:solidFill>
                      <a:miter lim="400000"/>
                    </a:lnT>
                    <a:lnB w="25400">
                      <a:solidFill>
                        <a:srgbClr val="C781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50" name="Table"/>
          <p:cNvGraphicFramePr/>
          <p:nvPr/>
        </p:nvGraphicFramePr>
        <p:xfrm>
          <a:off x="1749395" y="12930626"/>
          <a:ext cx="7522693" cy="368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04526"/>
                <a:gridCol w="1737778"/>
                <a:gridCol w="1902779"/>
                <a:gridCol w="1664907"/>
              </a:tblGrid>
              <a:tr h="35560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_FS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D25A57"/>
                      </a:solidFill>
                      <a:miter lim="400000"/>
                    </a:lnL>
                    <a:lnT w="25400">
                      <a:solidFill>
                        <a:srgbClr val="D25A57"/>
                      </a:solidFill>
                      <a:miter lim="400000"/>
                    </a:lnT>
                    <a:lnB w="25400">
                      <a:solidFill>
                        <a:srgbClr val="D25A57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D25A57"/>
                      </a:solidFill>
                      <a:miter lim="400000"/>
                    </a:lnT>
                    <a:lnB w="25400">
                      <a:solidFill>
                        <a:srgbClr val="D25A57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30-10-2020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D25A57"/>
                      </a:solidFill>
                      <a:miter lim="400000"/>
                    </a:lnT>
                    <a:lnB w="25400">
                      <a:solidFill>
                        <a:srgbClr val="D25A57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D25A57"/>
                      </a:solidFill>
                      <a:miter lim="400000"/>
                    </a:lnR>
                    <a:lnT w="25400">
                      <a:solidFill>
                        <a:srgbClr val="D25A57"/>
                      </a:solidFill>
                      <a:miter lim="400000"/>
                    </a:lnT>
                    <a:lnB w="25400">
                      <a:solidFill>
                        <a:srgbClr val="D25A57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51" name="Table"/>
          <p:cNvGraphicFramePr/>
          <p:nvPr/>
        </p:nvGraphicFramePr>
        <p:xfrm>
          <a:off x="13083826" y="12766947"/>
          <a:ext cx="10481166" cy="368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09561"/>
                <a:gridCol w="1838011"/>
                <a:gridCol w="1600763"/>
                <a:gridCol w="1879121"/>
                <a:gridCol w="1185373"/>
                <a:gridCol w="1855634"/>
              </a:tblGrid>
              <a:tr h="35560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_FS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D05B5A"/>
                      </a:solidFill>
                      <a:miter lim="400000"/>
                    </a:lnL>
                    <a:lnT w="25400">
                      <a:solidFill>
                        <a:srgbClr val="D05B5A"/>
                      </a:solidFill>
                      <a:miter lim="400000"/>
                    </a:lnT>
                    <a:lnB w="25400">
                      <a:solidFill>
                        <a:srgbClr val="D05B5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30-10-2020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D05B5A"/>
                      </a:solidFill>
                      <a:miter lim="400000"/>
                    </a:lnT>
                    <a:lnB w="25400">
                      <a:solidFill>
                        <a:srgbClr val="D05B5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D05B5A"/>
                      </a:solidFill>
                      <a:miter lim="400000"/>
                    </a:lnT>
                    <a:lnB w="25400">
                      <a:solidFill>
                        <a:srgbClr val="D05B5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Social Science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D05B5A"/>
                      </a:solidFill>
                      <a:miter lim="400000"/>
                    </a:lnT>
                    <a:lnB w="25400">
                      <a:solidFill>
                        <a:srgbClr val="D05B5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D05B5A"/>
                      </a:solidFill>
                      <a:miter lim="400000"/>
                    </a:lnT>
                    <a:lnB w="25400">
                      <a:solidFill>
                        <a:srgbClr val="D05B5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999-777-444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D05B5A"/>
                      </a:solidFill>
                      <a:miter lim="400000"/>
                    </a:lnR>
                    <a:lnT w="25400">
                      <a:solidFill>
                        <a:srgbClr val="D05B5A"/>
                      </a:solidFill>
                      <a:miter lim="400000"/>
                    </a:lnT>
                    <a:lnB w="25400">
                      <a:solidFill>
                        <a:srgbClr val="D05B5A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2" name="Student…"/>
          <p:cNvSpPr txBox="1"/>
          <p:nvPr/>
        </p:nvSpPr>
        <p:spPr>
          <a:xfrm>
            <a:off x="570098" y="1584593"/>
            <a:ext cx="114876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100"/>
            </a:pPr>
            <a:r>
              <a:t>Student</a:t>
            </a:r>
          </a:p>
          <a:p>
            <a:pPr>
              <a:defRPr sz="2100"/>
            </a:pPr>
            <a:r>
              <a:t>HUB</a:t>
            </a:r>
          </a:p>
        </p:txBody>
      </p:sp>
      <p:sp>
        <p:nvSpPr>
          <p:cNvPr id="553" name="Faculty…"/>
          <p:cNvSpPr txBox="1"/>
          <p:nvPr/>
        </p:nvSpPr>
        <p:spPr>
          <a:xfrm>
            <a:off x="599702" y="11466899"/>
            <a:ext cx="1089559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100"/>
            </a:pPr>
            <a:r>
              <a:t>Faculty</a:t>
            </a:r>
          </a:p>
          <a:p>
            <a:pPr>
              <a:defRPr sz="2100"/>
            </a:pPr>
            <a:r>
              <a:t>HUB</a:t>
            </a:r>
          </a:p>
        </p:txBody>
      </p:sp>
      <p:sp>
        <p:nvSpPr>
          <p:cNvPr id="554" name="Student Satellite"/>
          <p:cNvSpPr txBox="1"/>
          <p:nvPr/>
        </p:nvSpPr>
        <p:spPr>
          <a:xfrm>
            <a:off x="13007626" y="1073618"/>
            <a:ext cx="2200902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100"/>
            </a:lvl1pPr>
          </a:lstStyle>
          <a:p>
            <a:pPr/>
            <a:r>
              <a:t>Student Satellite</a:t>
            </a:r>
          </a:p>
        </p:txBody>
      </p:sp>
      <p:sp>
        <p:nvSpPr>
          <p:cNvPr id="555" name="Faculty Satellite"/>
          <p:cNvSpPr txBox="1"/>
          <p:nvPr/>
        </p:nvSpPr>
        <p:spPr>
          <a:xfrm>
            <a:off x="13020326" y="10332156"/>
            <a:ext cx="2200902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100"/>
            </a:lvl1pPr>
          </a:lstStyle>
          <a:p>
            <a:pPr/>
            <a:r>
              <a:t>Faculty Satellite</a:t>
            </a:r>
          </a:p>
        </p:txBody>
      </p:sp>
      <p:sp>
        <p:nvSpPr>
          <p:cNvPr id="556" name="LINK"/>
          <p:cNvSpPr txBox="1"/>
          <p:nvPr/>
        </p:nvSpPr>
        <p:spPr>
          <a:xfrm>
            <a:off x="13058426" y="5464901"/>
            <a:ext cx="1089559" cy="46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100"/>
            </a:lvl1pPr>
          </a:lstStyle>
          <a:p>
            <a:pPr/>
            <a:r>
              <a:t>LINK</a:t>
            </a:r>
          </a:p>
        </p:txBody>
      </p:sp>
      <p:sp>
        <p:nvSpPr>
          <p:cNvPr id="557" name="Student…"/>
          <p:cNvSpPr txBox="1"/>
          <p:nvPr/>
        </p:nvSpPr>
        <p:spPr>
          <a:xfrm>
            <a:off x="570098" y="4014686"/>
            <a:ext cx="114876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100"/>
            </a:pPr>
            <a:r>
              <a:t>Student</a:t>
            </a:r>
          </a:p>
          <a:p>
            <a:pPr>
              <a:defRPr sz="2100"/>
            </a:pPr>
            <a:r>
              <a:t>Source</a:t>
            </a:r>
          </a:p>
        </p:txBody>
      </p:sp>
      <p:sp>
        <p:nvSpPr>
          <p:cNvPr id="558" name="Faculty…"/>
          <p:cNvSpPr txBox="1"/>
          <p:nvPr/>
        </p:nvSpPr>
        <p:spPr>
          <a:xfrm>
            <a:off x="613227" y="8043606"/>
            <a:ext cx="1089559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100"/>
            </a:pPr>
            <a:r>
              <a:t>Faculty</a:t>
            </a:r>
          </a:p>
          <a:p>
            <a:pPr>
              <a:defRPr sz="2100"/>
            </a:pPr>
            <a:r>
              <a:t>Source</a:t>
            </a:r>
          </a:p>
        </p:txBody>
      </p:sp>
      <p:grpSp>
        <p:nvGrpSpPr>
          <p:cNvPr id="561" name="Group"/>
          <p:cNvGrpSpPr/>
          <p:nvPr/>
        </p:nvGrpSpPr>
        <p:grpSpPr>
          <a:xfrm>
            <a:off x="656800" y="5985278"/>
            <a:ext cx="9511777" cy="447676"/>
            <a:chOff x="0" y="0"/>
            <a:chExt cx="9511775" cy="447675"/>
          </a:xfrm>
        </p:grpSpPr>
        <p:graphicFrame>
          <p:nvGraphicFramePr>
            <p:cNvPr id="559" name="Table"/>
            <p:cNvGraphicFramePr/>
            <p:nvPr/>
          </p:nvGraphicFramePr>
          <p:xfrm>
            <a:off x="1092594" y="46037"/>
            <a:ext cx="8419182" cy="3683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2059995"/>
                  <a:gridCol w="995997"/>
                  <a:gridCol w="2688312"/>
                  <a:gridCol w="1107648"/>
                  <a:gridCol w="1554527"/>
                </a:tblGrid>
                <a:tr h="3556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103</a:t>
                        </a:r>
                      </a:p>
                    </a:txBody>
                    <a:tcPr marL="50800" marR="50800" marT="50800" marB="50800" anchor="ctr" anchorCtr="0" horzOverflow="overflow">
                      <a:lnL w="25400">
                        <a:solidFill>
                          <a:srgbClr val="C78198"/>
                        </a:solidFill>
                        <a:miter lim="400000"/>
                      </a:lnL>
                      <a:lnT w="25400">
                        <a:solidFill>
                          <a:srgbClr val="C78198"/>
                        </a:solidFill>
                        <a:miter lim="400000"/>
                      </a:lnT>
                      <a:lnB w="25400">
                        <a:solidFill>
                          <a:srgbClr val="C78198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Emma</a:t>
                        </a:r>
                      </a:p>
                    </a:txBody>
                    <a:tcPr marL="50800" marR="50800" marT="50800" marB="50800" anchor="ctr" anchorCtr="0" horzOverflow="overflow">
                      <a:lnT w="25400">
                        <a:solidFill>
                          <a:srgbClr val="C78198"/>
                        </a:solidFill>
                        <a:miter lim="400000"/>
                      </a:lnT>
                      <a:lnB w="25400">
                        <a:solidFill>
                          <a:srgbClr val="C78198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rPr u="sng">
                            <a:hlinkClick r:id="rId5" invalidUrl="" action="" tgtFrame="" tooltip="" history="1" highlightClick="0" endSnd="0"/>
                          </a:rPr>
                          <a:t>emma@gmail.com</a:t>
                        </a:r>
                      </a:p>
                    </a:txBody>
                    <a:tcPr marL="50800" marR="50800" marT="50800" marB="50800" anchor="ctr" anchorCtr="0" horzOverflow="overflow">
                      <a:lnT w="25400">
                        <a:solidFill>
                          <a:srgbClr val="C78198"/>
                        </a:solidFill>
                        <a:miter lim="400000"/>
                      </a:lnT>
                      <a:lnB w="25400">
                        <a:solidFill>
                          <a:srgbClr val="C78198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</a:t>
                        </a:r>
                      </a:p>
                    </a:txBody>
                    <a:tcPr marL="50800" marR="50800" marT="50800" marB="50800" anchor="ctr" anchorCtr="0" horzOverflow="overflow">
                      <a:lnT w="25400">
                        <a:solidFill>
                          <a:srgbClr val="C78198"/>
                        </a:solidFill>
                        <a:miter lim="400000"/>
                      </a:lnT>
                      <a:lnB w="25400">
                        <a:solidFill>
                          <a:srgbClr val="C78198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FL</a:t>
                        </a:r>
                      </a:p>
                    </a:txBody>
                    <a:tcPr marL="50800" marR="50800" marT="50800" marB="50800" anchor="ctr" anchorCtr="0" horzOverflow="overflow">
                      <a:lnR w="25400">
                        <a:solidFill>
                          <a:srgbClr val="C78198"/>
                        </a:solidFill>
                        <a:miter lim="400000"/>
                      </a:lnR>
                      <a:lnT w="25400">
                        <a:solidFill>
                          <a:srgbClr val="C78198"/>
                        </a:solidFill>
                        <a:miter lim="400000"/>
                      </a:lnT>
                      <a:lnB w="25400">
                        <a:solidFill>
                          <a:srgbClr val="C78198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560" name="Insert"/>
            <p:cNvSpPr txBox="1"/>
            <p:nvPr/>
          </p:nvSpPr>
          <p:spPr>
            <a:xfrm>
              <a:off x="-1" y="0"/>
              <a:ext cx="795402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Insert</a:t>
              </a:r>
            </a:p>
          </p:txBody>
        </p:sp>
      </p:grpSp>
      <p:grpSp>
        <p:nvGrpSpPr>
          <p:cNvPr id="564" name="Group"/>
          <p:cNvGrpSpPr/>
          <p:nvPr/>
        </p:nvGrpSpPr>
        <p:grpSpPr>
          <a:xfrm>
            <a:off x="656800" y="6518774"/>
            <a:ext cx="9499077" cy="468460"/>
            <a:chOff x="0" y="0"/>
            <a:chExt cx="9499075" cy="468458"/>
          </a:xfrm>
        </p:grpSpPr>
        <p:graphicFrame>
          <p:nvGraphicFramePr>
            <p:cNvPr id="562" name="Table"/>
            <p:cNvGraphicFramePr/>
            <p:nvPr/>
          </p:nvGraphicFramePr>
          <p:xfrm>
            <a:off x="1067194" y="100158"/>
            <a:ext cx="8431882" cy="3683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2078008"/>
                  <a:gridCol w="961516"/>
                  <a:gridCol w="2739995"/>
                  <a:gridCol w="1045261"/>
                  <a:gridCol w="1594399"/>
                </a:tblGrid>
                <a:tr h="3556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102</a:t>
                        </a:r>
                      </a:p>
                    </a:txBody>
                    <a:tcPr marL="50800" marR="50800" marT="50800" marB="50800" anchor="ctr" anchorCtr="0" horzOverflow="overflow">
                      <a:lnL w="25400">
                        <a:solidFill>
                          <a:srgbClr val="CFA452"/>
                        </a:solidFill>
                        <a:miter lim="400000"/>
                      </a:lnL>
                      <a:lnT w="25400">
                        <a:solidFill>
                          <a:srgbClr val="CFA452"/>
                        </a:solidFill>
                        <a:miter lim="400000"/>
                      </a:lnT>
                      <a:lnB w="25400">
                        <a:solidFill>
                          <a:srgbClr val="CFA45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Martin</a:t>
                        </a:r>
                      </a:p>
                    </a:txBody>
                    <a:tcPr marL="50800" marR="50800" marT="50800" marB="50800" anchor="ctr" anchorCtr="0" horzOverflow="overflow">
                      <a:lnT w="25400">
                        <a:solidFill>
                          <a:srgbClr val="CFA452"/>
                        </a:solidFill>
                        <a:miter lim="400000"/>
                      </a:lnT>
                      <a:lnB w="25400">
                        <a:solidFill>
                          <a:srgbClr val="CFA45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rPr u="sng">
                            <a:hlinkClick r:id="rId6" invalidUrl="" action="" tgtFrame="" tooltip="" history="1" highlightClick="0" endSnd="0"/>
                          </a:rPr>
                          <a:t>m_a@hotmail.com</a:t>
                        </a:r>
                      </a:p>
                    </a:txBody>
                    <a:tcPr marL="50800" marR="50800" marT="50800" marB="50800" anchor="ctr" anchorCtr="0" horzOverflow="overflow">
                      <a:lnT w="25400">
                        <a:solidFill>
                          <a:srgbClr val="CFA452"/>
                        </a:solidFill>
                        <a:miter lim="400000"/>
                      </a:lnT>
                      <a:lnB w="25400">
                        <a:solidFill>
                          <a:srgbClr val="CFA45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T w="25400">
                        <a:solidFill>
                          <a:srgbClr val="CFA452"/>
                        </a:solidFill>
                        <a:miter lim="400000"/>
                      </a:lnT>
                      <a:lnB w="25400">
                        <a:solidFill>
                          <a:srgbClr val="CFA45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FA</a:t>
                        </a:r>
                      </a:p>
                    </a:txBody>
                    <a:tcPr marL="50800" marR="50800" marT="50800" marB="50800" anchor="ctr" anchorCtr="0" horzOverflow="overflow">
                      <a:lnR w="25400">
                        <a:solidFill>
                          <a:srgbClr val="CFA452"/>
                        </a:solidFill>
                        <a:miter lim="400000"/>
                      </a:lnR>
                      <a:lnT w="25400">
                        <a:solidFill>
                          <a:srgbClr val="CFA452"/>
                        </a:solidFill>
                        <a:miter lim="400000"/>
                      </a:lnT>
                      <a:lnB w="25400">
                        <a:solidFill>
                          <a:srgbClr val="CFA452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563" name="Update"/>
            <p:cNvSpPr txBox="1"/>
            <p:nvPr/>
          </p:nvSpPr>
          <p:spPr>
            <a:xfrm>
              <a:off x="-1" y="0"/>
              <a:ext cx="1002412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Update</a:t>
              </a:r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656800" y="7154164"/>
            <a:ext cx="9511777" cy="447676"/>
            <a:chOff x="0" y="0"/>
            <a:chExt cx="9511775" cy="447675"/>
          </a:xfrm>
        </p:grpSpPr>
        <p:graphicFrame>
          <p:nvGraphicFramePr>
            <p:cNvPr id="565" name="Table"/>
            <p:cNvGraphicFramePr/>
            <p:nvPr/>
          </p:nvGraphicFramePr>
          <p:xfrm>
            <a:off x="1067194" y="46037"/>
            <a:ext cx="8444582" cy="3683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2076767"/>
                  <a:gridCol w="974333"/>
                  <a:gridCol w="2709659"/>
                  <a:gridCol w="1070264"/>
                  <a:gridCol w="1600856"/>
                </a:tblGrid>
                <a:tr h="3556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25400">
                        <a:solidFill>
                          <a:srgbClr val="3DD0D6"/>
                        </a:solidFill>
                        <a:miter lim="400000"/>
                      </a:lnL>
                      <a:lnT w="25400">
                        <a:solidFill>
                          <a:srgbClr val="3DD0D6"/>
                        </a:solidFill>
                        <a:miter lim="400000"/>
                      </a:lnT>
                      <a:lnB w="25400">
                        <a:solidFill>
                          <a:srgbClr val="3DD0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Julia</a:t>
                        </a:r>
                      </a:p>
                    </a:txBody>
                    <a:tcPr marL="50800" marR="50800" marT="50800" marB="50800" anchor="ctr" anchorCtr="0" horzOverflow="overflow">
                      <a:lnT w="25400">
                        <a:solidFill>
                          <a:srgbClr val="3DD0D6"/>
                        </a:solidFill>
                        <a:miter lim="400000"/>
                      </a:lnT>
                      <a:lnB w="25400">
                        <a:solidFill>
                          <a:srgbClr val="3DD0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rPr u="sng">
                            <a:hlinkClick r:id="rId3" invalidUrl="" action="" tgtFrame="" tooltip="" history="1" highlightClick="0" endSnd="0"/>
                          </a:rPr>
                          <a:t>julia@gmail.com</a:t>
                        </a:r>
                      </a:p>
                    </a:txBody>
                    <a:tcPr marL="50800" marR="50800" marT="50800" marB="50800" anchor="ctr" anchorCtr="0" horzOverflow="overflow">
                      <a:lnT w="25400">
                        <a:solidFill>
                          <a:srgbClr val="3DD0D6"/>
                        </a:solidFill>
                        <a:miter lim="400000"/>
                      </a:lnT>
                      <a:lnB w="25400">
                        <a:solidFill>
                          <a:srgbClr val="3DD0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</a:t>
                        </a:r>
                      </a:p>
                    </a:txBody>
                    <a:tcPr marL="50800" marR="50800" marT="50800" marB="50800" anchor="ctr" anchorCtr="0" horzOverflow="overflow">
                      <a:lnT w="25400">
                        <a:solidFill>
                          <a:srgbClr val="3DD0D6"/>
                        </a:solidFill>
                        <a:miter lim="400000"/>
                      </a:lnT>
                      <a:lnB w="25400">
                        <a:solidFill>
                          <a:srgbClr val="3DD0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FA</a:t>
                        </a:r>
                      </a:p>
                    </a:txBody>
                    <a:tcPr marL="50800" marR="50800" marT="50800" marB="50800" anchor="ctr" anchorCtr="0" horzOverflow="overflow">
                      <a:lnR w="25400">
                        <a:solidFill>
                          <a:srgbClr val="3DD0D6"/>
                        </a:solidFill>
                        <a:miter lim="400000"/>
                      </a:lnR>
                      <a:lnT w="25400">
                        <a:solidFill>
                          <a:srgbClr val="3DD0D6"/>
                        </a:solidFill>
                        <a:miter lim="400000"/>
                      </a:lnT>
                      <a:lnB w="25400">
                        <a:solidFill>
                          <a:srgbClr val="3DD0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566" name="Update"/>
            <p:cNvSpPr txBox="1"/>
            <p:nvPr/>
          </p:nvSpPr>
          <p:spPr>
            <a:xfrm>
              <a:off x="-1" y="0"/>
              <a:ext cx="1002412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Update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48 -0.034259" origin="layout" pathEditMode="relative">
                                      <p:cBhvr>
                                        <p:cTn id="12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1173 -0.033333" origin="layout" pathEditMode="relative">
                                      <p:cBhvr>
                                        <p:cTn id="22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26 -0.031481" origin="layout" pathEditMode="relative">
                                      <p:cBhvr>
                                        <p:cTn id="32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26 -0.020370" origin="layout" pathEditMode="relative">
                                      <p:cBhvr>
                                        <p:cTn id="42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path" nodeType="click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1173 -0.027778" origin="layout" pathEditMode="relative">
                                      <p:cBhvr>
                                        <p:cTn id="52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click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31 -0.021296" origin="layout" pathEditMode="relative">
                                      <p:cBhvr>
                                        <p:cTn id="62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path" nodeType="click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26 -0.033333" origin="layout" pathEditMode="relative">
                                      <p:cBhvr>
                                        <p:cTn id="72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path" nodeType="click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48 -0.044444" origin="layout" pathEditMode="relative">
                                      <p:cBhvr>
                                        <p:cTn id="82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path" nodeType="click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26 -0.041667" origin="layout" pathEditMode="relative">
                                      <p:cBhvr>
                                        <p:cTn id="92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click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path" nodeType="click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48 -0.055556" origin="layout" pathEditMode="relative">
                                      <p:cBhvr>
                                        <p:cTn id="102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16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path" nodeType="click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26 -0.037963" origin="layout" pathEditMode="relative">
                                      <p:cBhvr>
                                        <p:cTn id="112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4" grpId="9"/>
      <p:bldP build="whole" bldLvl="1" animBg="1" rev="0" advAuto="0" spid="561" grpId="1"/>
      <p:bldP build="whole" bldLvl="1" animBg="1" rev="0" advAuto="0" spid="547" grpId="7"/>
      <p:bldP build="whole" bldLvl="1" animBg="1" rev="0" advAuto="0" spid="550" grpId="11"/>
      <p:bldP build="whole" bldLvl="1" animBg="1" rev="0" advAuto="0" spid="551" grpId="13"/>
      <p:bldP build="whole" bldLvl="1" animBg="1" rev="0" advAuto="0" spid="546" grpId="17"/>
      <p:bldP build="whole" bldLvl="1" animBg="1" rev="0" advAuto="0" spid="567" grpId="19"/>
      <p:bldP build="whole" bldLvl="1" animBg="1" rev="0" advAuto="0" spid="545" grpId="5"/>
      <p:bldP build="whole" bldLvl="1" animBg="1" rev="0" advAuto="0" spid="549" grpId="3"/>
      <p:bldP build="whole" bldLvl="1" animBg="1" rev="0" advAuto="0" spid="564" grpId="15"/>
      <p:bldP build="whole" bldLvl="1" animBg="1" rev="0" advAuto="0" spid="548" grpId="2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ata Vault Mode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Vault Model</a:t>
            </a:r>
          </a:p>
        </p:txBody>
      </p:sp>
      <p:sp>
        <p:nvSpPr>
          <p:cNvPr id="57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57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57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7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574" name="Table"/>
          <p:cNvGraphicFramePr/>
          <p:nvPr/>
        </p:nvGraphicFramePr>
        <p:xfrm>
          <a:off x="12946198" y="9039494"/>
          <a:ext cx="8021937" cy="151546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58659"/>
                <a:gridCol w="2008273"/>
                <a:gridCol w="1771151"/>
                <a:gridCol w="1771151"/>
              </a:tblGrid>
              <a:tr h="38892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Faculty_ID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</a:tr>
              <a:tr h="3806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7237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72372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SK</a:t>
                      </a:r>
                      <a:r>
                        <a:t>_FL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FL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75" name="Table"/>
          <p:cNvGraphicFramePr/>
          <p:nvPr/>
        </p:nvGraphicFramePr>
        <p:xfrm>
          <a:off x="12946198" y="4121655"/>
          <a:ext cx="8747324" cy="189656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49846"/>
                <a:gridCol w="2040582"/>
                <a:gridCol w="2131470"/>
                <a:gridCol w="1812723"/>
              </a:tblGrid>
              <a:tr h="38834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SK_StudentCode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Sudent_Code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</a:tr>
              <a:tr h="38007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7181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71816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71816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SK</a:t>
                      </a:r>
                      <a:r>
                        <a:t>_103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76" name="Table"/>
          <p:cNvGraphicFramePr/>
          <p:nvPr/>
        </p:nvGraphicFramePr>
        <p:xfrm>
          <a:off x="12946198" y="6518576"/>
          <a:ext cx="10082185" cy="189656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08050"/>
                <a:gridCol w="2490637"/>
                <a:gridCol w="2007018"/>
                <a:gridCol w="1741027"/>
                <a:gridCol w="1722751"/>
              </a:tblGrid>
              <a:tr h="38834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SK_Stu_Fac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SK_StudentCode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SK_FacultyID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</a:tr>
              <a:tr h="38007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SK_100_FE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SK_100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SK_FE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7181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SK_101_FE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SK_101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SK_FE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71816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SK</a:t>
                      </a:r>
                      <a:r>
                        <a:t>_102_FA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SK_102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SK_FA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71816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SK</a:t>
                      </a:r>
                      <a:r>
                        <a:t>_103_FL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SK_103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SK_FL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77" name="Table"/>
          <p:cNvGraphicFramePr/>
          <p:nvPr/>
        </p:nvGraphicFramePr>
        <p:xfrm>
          <a:off x="12946198" y="1663489"/>
          <a:ext cx="9834333" cy="18590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47135"/>
                <a:gridCol w="1812121"/>
                <a:gridCol w="1531568"/>
                <a:gridCol w="1222282"/>
                <a:gridCol w="2759012"/>
                <a:gridCol w="1284865"/>
              </a:tblGrid>
              <a:tr h="3839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SK_StudentCode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</a:tr>
              <a:tr h="3758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Frank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rPr u="sng">
                          <a:hlinkClick r:id="rId2" invalidUrl="" action="" tgtFrame="" tooltip="" history="1" highlightClick="0" endSnd="0"/>
                        </a:rPr>
                        <a:t>frank@gmail.com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5946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Julia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rPr u="sng">
                          <a:hlinkClick r:id="rId3" invalidUrl="" action="" tgtFrame="" tooltip="" history="1" highlightClick="0" endSnd="0"/>
                        </a:rPr>
                        <a:t>julia@gmail.com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59466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Martin@hotmail.com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67635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rPr u="sng">
                          <a:hlinkClick r:id="rId4" invalidUrl="" action="" tgtFrame="" tooltip="" history="1" highlightClick="0" endSnd="0"/>
                        </a:rPr>
                        <a:t>m_a@hotmail.com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78" name="Table"/>
          <p:cNvGraphicFramePr/>
          <p:nvPr/>
        </p:nvGraphicFramePr>
        <p:xfrm>
          <a:off x="12946198" y="11184511"/>
          <a:ext cx="11136408" cy="15273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89755"/>
                <a:gridCol w="1726052"/>
                <a:gridCol w="1534268"/>
                <a:gridCol w="1921031"/>
                <a:gridCol w="1551617"/>
                <a:gridCol w="1884360"/>
              </a:tblGrid>
              <a:tr h="39113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1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Adress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</a:tr>
              <a:tr h="38281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Engineering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999-777-111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6616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SK_FA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Art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999-777-222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74488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SK</a:t>
                      </a:r>
                      <a:r>
                        <a:t>_FL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999-777-333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592" name="Group"/>
          <p:cNvGrpSpPr/>
          <p:nvPr/>
        </p:nvGrpSpPr>
        <p:grpSpPr>
          <a:xfrm>
            <a:off x="1449428" y="2525718"/>
            <a:ext cx="11175793" cy="6589190"/>
            <a:chOff x="25400" y="25400"/>
            <a:chExt cx="11175791" cy="6589188"/>
          </a:xfrm>
        </p:grpSpPr>
        <p:graphicFrame>
          <p:nvGraphicFramePr>
            <p:cNvPr id="579" name="Table"/>
            <p:cNvGraphicFramePr/>
            <p:nvPr/>
          </p:nvGraphicFramePr>
          <p:xfrm>
            <a:off x="62385" y="1421615"/>
            <a:ext cx="3009669" cy="18545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322078"/>
                  <a:gridCol w="674889"/>
                </a:tblGrid>
                <a:tr h="381400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37209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6279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Sudent_Code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62795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62795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80" name="Table"/>
            <p:cNvGraphicFramePr/>
            <p:nvPr/>
          </p:nvGraphicFramePr>
          <p:xfrm>
            <a:off x="7743024" y="1446122"/>
            <a:ext cx="3237421" cy="183330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367699"/>
                  <a:gridCol w="857020"/>
                </a:tblGrid>
                <a:tr h="376993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HUB_Faculty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36779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SK_FacultyID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5860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Faculty_ID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8603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8603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81" name="Table"/>
            <p:cNvGraphicFramePr/>
            <p:nvPr/>
          </p:nvGraphicFramePr>
          <p:xfrm>
            <a:off x="3896583" y="25400"/>
            <a:ext cx="2965381" cy="218396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87764"/>
                  <a:gridCol w="664916"/>
                </a:tblGrid>
                <a:tr h="37561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LINK_STU_FAC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36645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SK_Stu_Fac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5729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729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SK_FacultyID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7296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7296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82" name="Table"/>
            <p:cNvGraphicFramePr/>
            <p:nvPr/>
          </p:nvGraphicFramePr>
          <p:xfrm>
            <a:off x="25400" y="4058808"/>
            <a:ext cx="3567797" cy="255578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32438"/>
                  <a:gridCol w="1022657"/>
                </a:tblGrid>
                <a:tr h="37777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  <a:tc hMerge="1">
                    <a:tcPr/>
                  </a:tc>
                </a:tr>
                <a:tr h="36856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PK, 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2200" u="sng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83" name="Table"/>
            <p:cNvGraphicFramePr/>
            <p:nvPr/>
          </p:nvGraphicFramePr>
          <p:xfrm>
            <a:off x="7646095" y="4058808"/>
            <a:ext cx="3555097" cy="255578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56245"/>
                  <a:gridCol w="986150"/>
                </a:tblGrid>
                <a:tr h="37777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  <a:tc hMerge="1">
                    <a:tcPr/>
                  </a:tc>
                </a:tr>
                <a:tr h="36856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SK_FacultyID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PK,FK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2200" u="sng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Description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Adress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5934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584" name="Line"/>
            <p:cNvSpPr/>
            <p:nvPr/>
          </p:nvSpPr>
          <p:spPr>
            <a:xfrm>
              <a:off x="3026214" y="1918904"/>
              <a:ext cx="271664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85" name="Line"/>
            <p:cNvSpPr/>
            <p:nvPr/>
          </p:nvSpPr>
          <p:spPr>
            <a:xfrm>
              <a:off x="3331782" y="944335"/>
              <a:ext cx="1" cy="98536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86" name="Line"/>
            <p:cNvSpPr/>
            <p:nvPr/>
          </p:nvSpPr>
          <p:spPr>
            <a:xfrm>
              <a:off x="3354077" y="940160"/>
              <a:ext cx="523118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87" name="Line"/>
            <p:cNvSpPr/>
            <p:nvPr/>
          </p:nvSpPr>
          <p:spPr>
            <a:xfrm>
              <a:off x="7414063" y="1308405"/>
              <a:ext cx="1" cy="70154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88" name="Line"/>
            <p:cNvSpPr/>
            <p:nvPr/>
          </p:nvSpPr>
          <p:spPr>
            <a:xfrm>
              <a:off x="6841714" y="1309550"/>
              <a:ext cx="563351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89" name="Line"/>
            <p:cNvSpPr/>
            <p:nvPr/>
          </p:nvSpPr>
          <p:spPr>
            <a:xfrm>
              <a:off x="7423964" y="2002539"/>
              <a:ext cx="271663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90" name="Line"/>
            <p:cNvSpPr/>
            <p:nvPr/>
          </p:nvSpPr>
          <p:spPr>
            <a:xfrm flipH="1">
              <a:off x="1546942" y="3229328"/>
              <a:ext cx="1" cy="813179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591" name="Line"/>
            <p:cNvSpPr/>
            <p:nvPr/>
          </p:nvSpPr>
          <p:spPr>
            <a:xfrm>
              <a:off x="9329356" y="3235502"/>
              <a:ext cx="1" cy="81217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5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6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597" name="LINK DETAIL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LINK DETAIL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LINK DETAI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LINK DETAIL</a:t>
            </a:r>
          </a:p>
        </p:txBody>
      </p:sp>
      <p:sp>
        <p:nvSpPr>
          <p:cNvPr id="60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60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60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0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04" name="Relationships / Associations…"/>
          <p:cNvSpPr txBox="1"/>
          <p:nvPr/>
        </p:nvSpPr>
        <p:spPr>
          <a:xfrm>
            <a:off x="1741714" y="1825562"/>
            <a:ext cx="12601198" cy="8816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Relationships / Associations </a:t>
            </a:r>
          </a:p>
          <a:p>
            <a:pPr lvl="2" marL="1181434" indent="-292434" algn="l" defTabSz="457200">
              <a:lnSpc>
                <a:spcPts val="4700"/>
              </a:lnSpc>
              <a:spcBef>
                <a:spcPts val="2500"/>
              </a:spcBef>
              <a:buSzPct val="50000"/>
              <a:buBlip>
                <a:blip r:embed="rId2"/>
              </a:buBlip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Standard Link (Foreign Key &amp; Primary Key Relationship)</a:t>
            </a: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5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5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Hierarchies and Redefinitions</a:t>
            </a:r>
          </a:p>
          <a:p>
            <a:pPr lvl="2" marL="1216526" indent="-327526" algn="l" defTabSz="457200">
              <a:lnSpc>
                <a:spcPts val="4700"/>
              </a:lnSpc>
              <a:spcBef>
                <a:spcPts val="2500"/>
              </a:spcBef>
              <a:buSzPct val="50000"/>
              <a:buBlip>
                <a:blip r:embed="rId2"/>
              </a:buBlip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Hierarchical relationships are modelled by HAL (Hierarchical LINK) </a:t>
            </a:r>
          </a:p>
          <a:p>
            <a:pPr lvl="2" marL="1216526" indent="-327526" algn="l" defTabSz="457200">
              <a:lnSpc>
                <a:spcPts val="4700"/>
              </a:lnSpc>
              <a:spcBef>
                <a:spcPts val="2500"/>
              </a:spcBef>
              <a:buSzPct val="50000"/>
              <a:buBlip>
                <a:blip r:embed="rId2"/>
              </a:buBlip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Redefinitions  are modelled by SAL (same-as LINK)</a:t>
            </a: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Transactions and events</a:t>
            </a:r>
          </a:p>
          <a:p>
            <a:pPr lvl="2" marL="1216526" indent="-327526" algn="l" defTabSz="457200">
              <a:lnSpc>
                <a:spcPts val="4700"/>
              </a:lnSpc>
              <a:spcBef>
                <a:spcPts val="2500"/>
              </a:spcBef>
              <a:buSzPct val="50000"/>
              <a:buBlip>
                <a:blip r:embed="rId2"/>
              </a:buBlip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Non Historized Links ( Different modelling discussions HUB or LINK</a:t>
            </a:r>
          </a:p>
          <a:p>
            <a:pPr lvl="2" marL="1216526" indent="-327526" algn="l" defTabSz="457200">
              <a:lnSpc>
                <a:spcPts val="4700"/>
              </a:lnSpc>
              <a:spcBef>
                <a:spcPts val="2500"/>
              </a:spcBef>
              <a:buSzPct val="50000"/>
              <a:buBlip>
                <a:blip r:embed="rId2"/>
              </a:buBlip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Sales order or sensor data </a:t>
            </a:r>
          </a:p>
          <a:p>
            <a:pPr algn="l" defTabSz="457200">
              <a:lnSpc>
                <a:spcPts val="4700"/>
              </a:lnSpc>
              <a:spcBef>
                <a:spcPts val="2500"/>
              </a:spcBef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aphicFrame>
        <p:nvGraphicFramePr>
          <p:cNvPr id="605" name="Table"/>
          <p:cNvGraphicFramePr/>
          <p:nvPr/>
        </p:nvGraphicFramePr>
        <p:xfrm>
          <a:off x="16642784" y="2102000"/>
          <a:ext cx="3628980" cy="287944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273054"/>
                <a:gridCol w="634261"/>
              </a:tblGrid>
              <a:tr h="47779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 u="sng">
                          <a:solidFill>
                            <a:srgbClr val="FFFFFF"/>
                          </a:solidFill>
                        </a:rPr>
                        <a:t>LINK_HASH_KEY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HK_HUB1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HK_HUB2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7790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06" name="Unique relationship…"/>
          <p:cNvSpPr txBox="1"/>
          <p:nvPr/>
        </p:nvSpPr>
        <p:spPr>
          <a:xfrm>
            <a:off x="16232223" y="5512353"/>
            <a:ext cx="7266118" cy="230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 algn="l">
              <a:spcBef>
                <a:spcPts val="1400"/>
              </a:spcBef>
              <a:buSzPct val="100000"/>
              <a:buChar char="•"/>
              <a:defRPr sz="27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Unique relationship</a:t>
            </a:r>
          </a:p>
          <a:p>
            <a:pPr marL="228600" indent="-228600" algn="l">
              <a:spcBef>
                <a:spcPts val="1400"/>
              </a:spcBef>
              <a:buSzPct val="100000"/>
              <a:buChar char="•"/>
              <a:defRPr sz="27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Does not include descriptive data</a:t>
            </a:r>
          </a:p>
          <a:p>
            <a:pPr marL="228600" indent="-228600" algn="l">
              <a:spcBef>
                <a:spcPts val="1400"/>
              </a:spcBef>
              <a:buSzPct val="100000"/>
              <a:buChar char="•"/>
              <a:defRPr sz="27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Relationship in past, present, and future</a:t>
            </a:r>
          </a:p>
          <a:p>
            <a:pPr marL="228600" indent="-228600" algn="l">
              <a:spcBef>
                <a:spcPts val="1400"/>
              </a:spcBef>
              <a:buSzPct val="100000"/>
              <a:buChar char="•"/>
              <a:defRPr sz="27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Link does not contain end_date or start_date </a:t>
            </a:r>
          </a:p>
        </p:txBody>
      </p:sp>
      <p:grpSp>
        <p:nvGrpSpPr>
          <p:cNvPr id="610" name="Group"/>
          <p:cNvGrpSpPr/>
          <p:nvPr/>
        </p:nvGrpSpPr>
        <p:grpSpPr>
          <a:xfrm>
            <a:off x="15684785" y="10082235"/>
            <a:ext cx="7484252" cy="2993307"/>
            <a:chOff x="25400" y="25400"/>
            <a:chExt cx="7484251" cy="2993306"/>
          </a:xfrm>
        </p:grpSpPr>
        <p:graphicFrame>
          <p:nvGraphicFramePr>
            <p:cNvPr id="607" name="Table"/>
            <p:cNvGraphicFramePr/>
            <p:nvPr/>
          </p:nvGraphicFramePr>
          <p:xfrm>
            <a:off x="25400" y="25400"/>
            <a:ext cx="2997464" cy="197385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4447"/>
                  <a:gridCol w="550315"/>
                </a:tblGrid>
                <a:tr h="494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Region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0C6B5"/>
                      </a:solidFill>
                    </a:tcPr>
                  </a:tc>
                  <a:tc hMerge="1">
                    <a:tcPr/>
                  </a:tc>
                </a:tr>
                <a:tr h="494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Reg_ID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859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Reg_Name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5950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Reg_Code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608" name="Table"/>
            <p:cNvGraphicFramePr/>
            <p:nvPr/>
          </p:nvGraphicFramePr>
          <p:xfrm>
            <a:off x="4512188" y="1044848"/>
            <a:ext cx="2997464" cy="197385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4447"/>
                  <a:gridCol w="550315"/>
                </a:tblGrid>
                <a:tr h="494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0C6B5"/>
                      </a:solidFill>
                    </a:tcPr>
                  </a:tc>
                  <a:tc hMerge="1">
                    <a:tcPr/>
                  </a:tc>
                </a:tr>
                <a:tr h="494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City_ID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859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City_Name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5950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Reg_ID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609" name="Line"/>
            <p:cNvSpPr/>
            <p:nvPr/>
          </p:nvSpPr>
          <p:spPr>
            <a:xfrm flipH="1" flipV="1">
              <a:off x="3011189" y="820132"/>
              <a:ext cx="1499973" cy="196652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6" grpId="2"/>
      <p:bldP build="whole" bldLvl="1" animBg="1" rev="0" advAuto="0" spid="605" grpId="1"/>
      <p:bldP build="whole" bldLvl="1" animBg="1" rev="0" advAuto="0" spid="610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lation &amp; Transaction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Relation &amp; Transaction</a:t>
            </a:r>
          </a:p>
        </p:txBody>
      </p:sp>
      <p:sp>
        <p:nvSpPr>
          <p:cNvPr id="61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61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61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1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619" name="Group"/>
          <p:cNvGrpSpPr/>
          <p:nvPr/>
        </p:nvGrpSpPr>
        <p:grpSpPr>
          <a:xfrm>
            <a:off x="11420208" y="1776822"/>
            <a:ext cx="3086533" cy="3856729"/>
            <a:chOff x="0" y="0"/>
            <a:chExt cx="3086531" cy="3856727"/>
          </a:xfrm>
        </p:grpSpPr>
        <p:sp>
          <p:nvSpPr>
            <p:cNvPr id="617" name="Oval"/>
            <p:cNvSpPr/>
            <p:nvPr/>
          </p:nvSpPr>
          <p:spPr>
            <a:xfrm>
              <a:off x="731348" y="0"/>
              <a:ext cx="1623837" cy="3059465"/>
            </a:xfrm>
            <a:prstGeom prst="ellipse">
              <a:avLst/>
            </a:prstGeom>
            <a:noFill/>
            <a:ln w="25400" cap="flat">
              <a:solidFill>
                <a:schemeClr val="accent4">
                  <a:hueOff val="102361"/>
                  <a:satOff val="14118"/>
                  <a:lumOff val="1067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18" name="Relation / Association"/>
            <p:cNvSpPr txBox="1"/>
            <p:nvPr/>
          </p:nvSpPr>
          <p:spPr>
            <a:xfrm>
              <a:off x="0" y="3345552"/>
              <a:ext cx="3086532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Relation / Association</a:t>
              </a:r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17826680" y="2474912"/>
            <a:ext cx="5015281" cy="4865517"/>
            <a:chOff x="0" y="0"/>
            <a:chExt cx="5015279" cy="4865516"/>
          </a:xfrm>
        </p:grpSpPr>
        <p:sp>
          <p:nvSpPr>
            <p:cNvPr id="620" name="Oval"/>
            <p:cNvSpPr/>
            <p:nvPr/>
          </p:nvSpPr>
          <p:spPr>
            <a:xfrm>
              <a:off x="0" y="737384"/>
              <a:ext cx="5015280" cy="4128133"/>
            </a:xfrm>
            <a:prstGeom prst="ellipse">
              <a:avLst/>
            </a:prstGeom>
            <a:noFill/>
            <a:ln w="25400" cap="flat">
              <a:solidFill>
                <a:schemeClr val="accent4">
                  <a:hueOff val="102361"/>
                  <a:satOff val="14118"/>
                  <a:lumOff val="1067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21" name="Transaction"/>
            <p:cNvSpPr txBox="1"/>
            <p:nvPr/>
          </p:nvSpPr>
          <p:spPr>
            <a:xfrm>
              <a:off x="1608336" y="-1"/>
              <a:ext cx="172011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Transaction</a:t>
              </a:r>
            </a:p>
          </p:txBody>
        </p:sp>
      </p:grpSp>
      <p:grpSp>
        <p:nvGrpSpPr>
          <p:cNvPr id="629" name="Group"/>
          <p:cNvGrpSpPr/>
          <p:nvPr/>
        </p:nvGrpSpPr>
        <p:grpSpPr>
          <a:xfrm>
            <a:off x="1597472" y="1436188"/>
            <a:ext cx="3893611" cy="3466658"/>
            <a:chOff x="0" y="0"/>
            <a:chExt cx="3893609" cy="3466656"/>
          </a:xfrm>
        </p:grpSpPr>
        <p:grpSp>
          <p:nvGrpSpPr>
            <p:cNvPr id="627" name="Group"/>
            <p:cNvGrpSpPr/>
            <p:nvPr/>
          </p:nvGrpSpPr>
          <p:grpSpPr>
            <a:xfrm>
              <a:off x="0" y="-1"/>
              <a:ext cx="2792291" cy="2067963"/>
              <a:chOff x="0" y="0"/>
              <a:chExt cx="2792290" cy="2067961"/>
            </a:xfrm>
          </p:grpSpPr>
          <p:sp>
            <p:nvSpPr>
              <p:cNvPr id="623" name="Shape"/>
              <p:cNvSpPr/>
              <p:nvPr/>
            </p:nvSpPr>
            <p:spPr>
              <a:xfrm>
                <a:off x="102933" y="398772"/>
                <a:ext cx="2568286" cy="1649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7E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24" name="Shape"/>
              <p:cNvSpPr/>
              <p:nvPr/>
            </p:nvSpPr>
            <p:spPr>
              <a:xfrm>
                <a:off x="20586" y="18989"/>
                <a:ext cx="2660010" cy="2030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110" y="4050"/>
                    </a:moveTo>
                    <a:lnTo>
                      <a:pt x="20110" y="0"/>
                    </a:lnTo>
                    <a:lnTo>
                      <a:pt x="17876" y="0"/>
                    </a:lnTo>
                    <a:lnTo>
                      <a:pt x="17876" y="4050"/>
                    </a:lnTo>
                    <a:cubicBezTo>
                      <a:pt x="17876" y="4796"/>
                      <a:pt x="18376" y="5400"/>
                      <a:pt x="18993" y="5400"/>
                    </a:cubicBezTo>
                    <a:lnTo>
                      <a:pt x="18993" y="5400"/>
                    </a:lnTo>
                    <a:cubicBezTo>
                      <a:pt x="19610" y="5400"/>
                      <a:pt x="20110" y="4796"/>
                      <a:pt x="20110" y="4050"/>
                    </a:cubicBezTo>
                    <a:close/>
                    <a:moveTo>
                      <a:pt x="15641" y="4050"/>
                    </a:moveTo>
                    <a:lnTo>
                      <a:pt x="15641" y="0"/>
                    </a:lnTo>
                    <a:lnTo>
                      <a:pt x="13407" y="0"/>
                    </a:lnTo>
                    <a:lnTo>
                      <a:pt x="13407" y="4050"/>
                    </a:lnTo>
                    <a:cubicBezTo>
                      <a:pt x="13407" y="4796"/>
                      <a:pt x="13907" y="5400"/>
                      <a:pt x="14524" y="5400"/>
                    </a:cubicBezTo>
                    <a:lnTo>
                      <a:pt x="14524" y="5400"/>
                    </a:lnTo>
                    <a:cubicBezTo>
                      <a:pt x="15141" y="5400"/>
                      <a:pt x="15641" y="4796"/>
                      <a:pt x="15641" y="4050"/>
                    </a:cubicBezTo>
                    <a:close/>
                    <a:moveTo>
                      <a:pt x="11172" y="4050"/>
                    </a:moveTo>
                    <a:lnTo>
                      <a:pt x="11172" y="0"/>
                    </a:lnTo>
                    <a:lnTo>
                      <a:pt x="8938" y="0"/>
                    </a:lnTo>
                    <a:lnTo>
                      <a:pt x="8938" y="4050"/>
                    </a:lnTo>
                    <a:cubicBezTo>
                      <a:pt x="8938" y="4796"/>
                      <a:pt x="9438" y="5400"/>
                      <a:pt x="10055" y="5400"/>
                    </a:cubicBezTo>
                    <a:lnTo>
                      <a:pt x="10055" y="5400"/>
                    </a:lnTo>
                    <a:cubicBezTo>
                      <a:pt x="10672" y="5400"/>
                      <a:pt x="11172" y="4796"/>
                      <a:pt x="11172" y="4050"/>
                    </a:cubicBezTo>
                    <a:close/>
                    <a:moveTo>
                      <a:pt x="6703" y="4050"/>
                    </a:moveTo>
                    <a:lnTo>
                      <a:pt x="6703" y="0"/>
                    </a:lnTo>
                    <a:lnTo>
                      <a:pt x="4469" y="0"/>
                    </a:lnTo>
                    <a:lnTo>
                      <a:pt x="4469" y="4050"/>
                    </a:lnTo>
                    <a:cubicBezTo>
                      <a:pt x="4469" y="4796"/>
                      <a:pt x="4969" y="5400"/>
                      <a:pt x="5586" y="5400"/>
                    </a:cubicBezTo>
                    <a:lnTo>
                      <a:pt x="5586" y="5400"/>
                    </a:lnTo>
                    <a:cubicBezTo>
                      <a:pt x="6203" y="5400"/>
                      <a:pt x="6703" y="4796"/>
                      <a:pt x="6703" y="4050"/>
                    </a:cubicBezTo>
                    <a:close/>
                    <a:moveTo>
                      <a:pt x="2234" y="4050"/>
                    </a:moveTo>
                    <a:lnTo>
                      <a:pt x="2234" y="0"/>
                    </a:lnTo>
                    <a:lnTo>
                      <a:pt x="745" y="0"/>
                    </a:lnTo>
                    <a:cubicBezTo>
                      <a:pt x="333" y="0"/>
                      <a:pt x="0" y="403"/>
                      <a:pt x="0" y="900"/>
                    </a:cubicBezTo>
                    <a:lnTo>
                      <a:pt x="0" y="4050"/>
                    </a:lnTo>
                    <a:cubicBezTo>
                      <a:pt x="0" y="4796"/>
                      <a:pt x="500" y="5400"/>
                      <a:pt x="1117" y="5400"/>
                    </a:cubicBezTo>
                    <a:lnTo>
                      <a:pt x="1117" y="5400"/>
                    </a:lnTo>
                    <a:cubicBezTo>
                      <a:pt x="1734" y="5400"/>
                      <a:pt x="2234" y="4796"/>
                      <a:pt x="2234" y="4050"/>
                    </a:cubicBezTo>
                    <a:close/>
                    <a:moveTo>
                      <a:pt x="21600" y="18900"/>
                    </a:moveTo>
                    <a:lnTo>
                      <a:pt x="21600" y="21600"/>
                    </a:lnTo>
                    <a:lnTo>
                      <a:pt x="745" y="21600"/>
                    </a:lnTo>
                    <a:lnTo>
                      <a:pt x="745" y="18900"/>
                    </a:lnTo>
                    <a:lnTo>
                      <a:pt x="2607" y="18900"/>
                    </a:lnTo>
                    <a:lnTo>
                      <a:pt x="2607" y="21548"/>
                    </a:lnTo>
                    <a:lnTo>
                      <a:pt x="8565" y="21548"/>
                    </a:lnTo>
                    <a:lnTo>
                      <a:pt x="8565" y="18900"/>
                    </a:lnTo>
                    <a:cubicBezTo>
                      <a:pt x="8565" y="18900"/>
                      <a:pt x="21600" y="18900"/>
                      <a:pt x="21600" y="18900"/>
                    </a:cubicBezTo>
                    <a:close/>
                  </a:path>
                </a:pathLst>
              </a:custGeom>
              <a:solidFill>
                <a:srgbClr val="FE552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25" name="Shape"/>
              <p:cNvSpPr/>
              <p:nvPr/>
            </p:nvSpPr>
            <p:spPr>
              <a:xfrm>
                <a:off x="288216" y="18989"/>
                <a:ext cx="2476559" cy="1649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985"/>
                    </a:moveTo>
                    <a:lnTo>
                      <a:pt x="21600" y="1108"/>
                    </a:lnTo>
                    <a:cubicBezTo>
                      <a:pt x="21600" y="496"/>
                      <a:pt x="21242" y="0"/>
                      <a:pt x="20800" y="0"/>
                    </a:cubicBezTo>
                    <a:lnTo>
                      <a:pt x="19200" y="0"/>
                    </a:lnTo>
                    <a:lnTo>
                      <a:pt x="19200" y="4985"/>
                    </a:lnTo>
                    <a:cubicBezTo>
                      <a:pt x="19200" y="5902"/>
                      <a:pt x="19737" y="6646"/>
                      <a:pt x="20400" y="6646"/>
                    </a:cubicBezTo>
                    <a:lnTo>
                      <a:pt x="20400" y="6646"/>
                    </a:lnTo>
                    <a:cubicBezTo>
                      <a:pt x="21063" y="6646"/>
                      <a:pt x="21600" y="5902"/>
                      <a:pt x="21600" y="4985"/>
                    </a:cubicBezTo>
                    <a:close/>
                    <a:moveTo>
                      <a:pt x="16800" y="4985"/>
                    </a:moveTo>
                    <a:lnTo>
                      <a:pt x="16800" y="0"/>
                    </a:lnTo>
                    <a:lnTo>
                      <a:pt x="14400" y="0"/>
                    </a:lnTo>
                    <a:lnTo>
                      <a:pt x="14400" y="4985"/>
                    </a:lnTo>
                    <a:cubicBezTo>
                      <a:pt x="14400" y="5902"/>
                      <a:pt x="14937" y="6646"/>
                      <a:pt x="15600" y="6646"/>
                    </a:cubicBezTo>
                    <a:lnTo>
                      <a:pt x="15600" y="6646"/>
                    </a:lnTo>
                    <a:cubicBezTo>
                      <a:pt x="16263" y="6646"/>
                      <a:pt x="16800" y="5902"/>
                      <a:pt x="16800" y="4985"/>
                    </a:cubicBezTo>
                    <a:close/>
                    <a:moveTo>
                      <a:pt x="12000" y="4985"/>
                    </a:moveTo>
                    <a:lnTo>
                      <a:pt x="12000" y="0"/>
                    </a:lnTo>
                    <a:lnTo>
                      <a:pt x="9600" y="0"/>
                    </a:lnTo>
                    <a:lnTo>
                      <a:pt x="9600" y="4985"/>
                    </a:lnTo>
                    <a:cubicBezTo>
                      <a:pt x="9600" y="5902"/>
                      <a:pt x="10137" y="6646"/>
                      <a:pt x="10800" y="6646"/>
                    </a:cubicBezTo>
                    <a:lnTo>
                      <a:pt x="10800" y="6646"/>
                    </a:lnTo>
                    <a:cubicBezTo>
                      <a:pt x="11463" y="6646"/>
                      <a:pt x="12000" y="5902"/>
                      <a:pt x="12000" y="4985"/>
                    </a:cubicBezTo>
                    <a:close/>
                    <a:moveTo>
                      <a:pt x="7200" y="4985"/>
                    </a:moveTo>
                    <a:lnTo>
                      <a:pt x="7200" y="0"/>
                    </a:lnTo>
                    <a:lnTo>
                      <a:pt x="4800" y="0"/>
                    </a:lnTo>
                    <a:lnTo>
                      <a:pt x="4800" y="4985"/>
                    </a:lnTo>
                    <a:cubicBezTo>
                      <a:pt x="4800" y="5902"/>
                      <a:pt x="5337" y="6646"/>
                      <a:pt x="6000" y="6646"/>
                    </a:cubicBezTo>
                    <a:lnTo>
                      <a:pt x="6000" y="6646"/>
                    </a:lnTo>
                    <a:cubicBezTo>
                      <a:pt x="6663" y="6646"/>
                      <a:pt x="7200" y="5902"/>
                      <a:pt x="7200" y="4985"/>
                    </a:cubicBezTo>
                    <a:close/>
                    <a:moveTo>
                      <a:pt x="2400" y="4985"/>
                    </a:moveTo>
                    <a:lnTo>
                      <a:pt x="2400" y="0"/>
                    </a:lnTo>
                    <a:lnTo>
                      <a:pt x="0" y="0"/>
                    </a:lnTo>
                    <a:lnTo>
                      <a:pt x="0" y="4985"/>
                    </a:lnTo>
                    <a:cubicBezTo>
                      <a:pt x="0" y="5902"/>
                      <a:pt x="537" y="6646"/>
                      <a:pt x="1200" y="6646"/>
                    </a:cubicBezTo>
                    <a:lnTo>
                      <a:pt x="1200" y="6646"/>
                    </a:lnTo>
                    <a:cubicBezTo>
                      <a:pt x="1863" y="6646"/>
                      <a:pt x="2400" y="5902"/>
                      <a:pt x="2400" y="4985"/>
                    </a:cubicBezTo>
                    <a:close/>
                    <a:moveTo>
                      <a:pt x="6000" y="16120"/>
                    </a:moveTo>
                    <a:lnTo>
                      <a:pt x="6000" y="11135"/>
                    </a:lnTo>
                    <a:cubicBezTo>
                      <a:pt x="6000" y="10829"/>
                      <a:pt x="5821" y="10581"/>
                      <a:pt x="5600" y="10581"/>
                    </a:cubicBezTo>
                    <a:lnTo>
                      <a:pt x="1600" y="10581"/>
                    </a:lnTo>
                    <a:cubicBezTo>
                      <a:pt x="1379" y="10581"/>
                      <a:pt x="1200" y="10829"/>
                      <a:pt x="1200" y="11135"/>
                    </a:cubicBezTo>
                    <a:lnTo>
                      <a:pt x="1200" y="16120"/>
                    </a:lnTo>
                    <a:cubicBezTo>
                      <a:pt x="1200" y="16426"/>
                      <a:pt x="1379" y="16674"/>
                      <a:pt x="1600" y="16674"/>
                    </a:cubicBezTo>
                    <a:lnTo>
                      <a:pt x="5600" y="16674"/>
                    </a:lnTo>
                    <a:cubicBezTo>
                      <a:pt x="5821" y="16674"/>
                      <a:pt x="6000" y="16426"/>
                      <a:pt x="6000" y="16120"/>
                    </a:cubicBezTo>
                    <a:close/>
                    <a:moveTo>
                      <a:pt x="19200" y="9969"/>
                    </a:moveTo>
                    <a:lnTo>
                      <a:pt x="19200" y="21046"/>
                    </a:lnTo>
                    <a:cubicBezTo>
                      <a:pt x="19200" y="21352"/>
                      <a:pt x="19021" y="21600"/>
                      <a:pt x="18800" y="21600"/>
                    </a:cubicBezTo>
                    <a:lnTo>
                      <a:pt x="8800" y="21600"/>
                    </a:lnTo>
                    <a:cubicBezTo>
                      <a:pt x="8579" y="21600"/>
                      <a:pt x="8400" y="21352"/>
                      <a:pt x="8400" y="21046"/>
                    </a:cubicBezTo>
                    <a:lnTo>
                      <a:pt x="8400" y="9969"/>
                    </a:lnTo>
                    <a:cubicBezTo>
                      <a:pt x="8400" y="9663"/>
                      <a:pt x="8579" y="9415"/>
                      <a:pt x="8800" y="9415"/>
                    </a:cubicBezTo>
                    <a:lnTo>
                      <a:pt x="18800" y="9415"/>
                    </a:lnTo>
                    <a:cubicBezTo>
                      <a:pt x="19021" y="9415"/>
                      <a:pt x="19200" y="9663"/>
                      <a:pt x="19200" y="9969"/>
                    </a:cubicBezTo>
                    <a:close/>
                  </a:path>
                </a:pathLst>
              </a:custGeom>
              <a:solidFill>
                <a:srgbClr val="FFEF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26" name="Shape"/>
              <p:cNvSpPr/>
              <p:nvPr/>
            </p:nvSpPr>
            <p:spPr>
              <a:xfrm>
                <a:off x="0" y="-1"/>
                <a:ext cx="2792291" cy="2067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6" y="4172"/>
                    </a:moveTo>
                    <a:cubicBezTo>
                      <a:pt x="21286" y="4795"/>
                      <a:pt x="20879" y="5302"/>
                      <a:pt x="20379" y="5302"/>
                    </a:cubicBezTo>
                    <a:cubicBezTo>
                      <a:pt x="19879" y="5302"/>
                      <a:pt x="19471" y="4795"/>
                      <a:pt x="19471" y="4172"/>
                    </a:cubicBezTo>
                    <a:lnTo>
                      <a:pt x="19471" y="391"/>
                    </a:lnTo>
                    <a:lnTo>
                      <a:pt x="20734" y="391"/>
                    </a:lnTo>
                    <a:cubicBezTo>
                      <a:pt x="21038" y="391"/>
                      <a:pt x="21286" y="700"/>
                      <a:pt x="21286" y="1079"/>
                    </a:cubicBezTo>
                    <a:cubicBezTo>
                      <a:pt x="21286" y="1079"/>
                      <a:pt x="21286" y="4172"/>
                      <a:pt x="21286" y="4172"/>
                    </a:cubicBezTo>
                    <a:close/>
                    <a:moveTo>
                      <a:pt x="20577" y="6186"/>
                    </a:moveTo>
                    <a:lnTo>
                      <a:pt x="1023" y="6186"/>
                    </a:lnTo>
                    <a:lnTo>
                      <a:pt x="1023" y="5671"/>
                    </a:lnTo>
                    <a:cubicBezTo>
                      <a:pt x="1088" y="5684"/>
                      <a:pt x="1154" y="5693"/>
                      <a:pt x="1221" y="5693"/>
                    </a:cubicBezTo>
                    <a:cubicBezTo>
                      <a:pt x="1678" y="5693"/>
                      <a:pt x="2076" y="5379"/>
                      <a:pt x="2286" y="4915"/>
                    </a:cubicBezTo>
                    <a:cubicBezTo>
                      <a:pt x="2495" y="5379"/>
                      <a:pt x="2893" y="5693"/>
                      <a:pt x="3350" y="5693"/>
                    </a:cubicBezTo>
                    <a:cubicBezTo>
                      <a:pt x="3806" y="5693"/>
                      <a:pt x="4205" y="5379"/>
                      <a:pt x="4414" y="4915"/>
                    </a:cubicBezTo>
                    <a:cubicBezTo>
                      <a:pt x="4624" y="5379"/>
                      <a:pt x="5022" y="5693"/>
                      <a:pt x="5478" y="5693"/>
                    </a:cubicBezTo>
                    <a:cubicBezTo>
                      <a:pt x="5935" y="5693"/>
                      <a:pt x="6333" y="5379"/>
                      <a:pt x="6543" y="4915"/>
                    </a:cubicBezTo>
                    <a:cubicBezTo>
                      <a:pt x="6752" y="5379"/>
                      <a:pt x="7150" y="5693"/>
                      <a:pt x="7607" y="5693"/>
                    </a:cubicBezTo>
                    <a:cubicBezTo>
                      <a:pt x="8064" y="5693"/>
                      <a:pt x="8462" y="5379"/>
                      <a:pt x="8671" y="4915"/>
                    </a:cubicBezTo>
                    <a:cubicBezTo>
                      <a:pt x="8881" y="5379"/>
                      <a:pt x="9279" y="5693"/>
                      <a:pt x="9736" y="5693"/>
                    </a:cubicBezTo>
                    <a:cubicBezTo>
                      <a:pt x="10192" y="5693"/>
                      <a:pt x="10591" y="5379"/>
                      <a:pt x="10800" y="4915"/>
                    </a:cubicBezTo>
                    <a:cubicBezTo>
                      <a:pt x="11010" y="5379"/>
                      <a:pt x="11408" y="5693"/>
                      <a:pt x="11864" y="5693"/>
                    </a:cubicBezTo>
                    <a:cubicBezTo>
                      <a:pt x="12321" y="5693"/>
                      <a:pt x="12719" y="5379"/>
                      <a:pt x="12929" y="4915"/>
                    </a:cubicBezTo>
                    <a:cubicBezTo>
                      <a:pt x="13138" y="5379"/>
                      <a:pt x="13536" y="5693"/>
                      <a:pt x="13993" y="5693"/>
                    </a:cubicBezTo>
                    <a:cubicBezTo>
                      <a:pt x="14450" y="5693"/>
                      <a:pt x="14848" y="5379"/>
                      <a:pt x="15057" y="4915"/>
                    </a:cubicBezTo>
                    <a:cubicBezTo>
                      <a:pt x="15267" y="5379"/>
                      <a:pt x="15665" y="5693"/>
                      <a:pt x="16122" y="5693"/>
                    </a:cubicBezTo>
                    <a:cubicBezTo>
                      <a:pt x="16578" y="5693"/>
                      <a:pt x="16976" y="5379"/>
                      <a:pt x="17186" y="4915"/>
                    </a:cubicBezTo>
                    <a:cubicBezTo>
                      <a:pt x="17395" y="5379"/>
                      <a:pt x="17794" y="5693"/>
                      <a:pt x="18250" y="5693"/>
                    </a:cubicBezTo>
                    <a:cubicBezTo>
                      <a:pt x="18707" y="5693"/>
                      <a:pt x="19105" y="5379"/>
                      <a:pt x="19315" y="4915"/>
                    </a:cubicBezTo>
                    <a:cubicBezTo>
                      <a:pt x="19524" y="5379"/>
                      <a:pt x="19922" y="5693"/>
                      <a:pt x="20379" y="5693"/>
                    </a:cubicBezTo>
                    <a:cubicBezTo>
                      <a:pt x="20446" y="5693"/>
                      <a:pt x="20512" y="5684"/>
                      <a:pt x="20577" y="5671"/>
                    </a:cubicBezTo>
                    <a:cubicBezTo>
                      <a:pt x="20577" y="5671"/>
                      <a:pt x="20577" y="6186"/>
                      <a:pt x="20577" y="6186"/>
                    </a:cubicBezTo>
                    <a:close/>
                    <a:moveTo>
                      <a:pt x="20577" y="18558"/>
                    </a:moveTo>
                    <a:lnTo>
                      <a:pt x="8473" y="18558"/>
                    </a:lnTo>
                    <a:lnTo>
                      <a:pt x="8473" y="8098"/>
                    </a:lnTo>
                    <a:cubicBezTo>
                      <a:pt x="8473" y="7746"/>
                      <a:pt x="8244" y="7460"/>
                      <a:pt x="7962" y="7460"/>
                    </a:cubicBezTo>
                    <a:lnTo>
                      <a:pt x="2995" y="7460"/>
                    </a:lnTo>
                    <a:cubicBezTo>
                      <a:pt x="2713" y="7460"/>
                      <a:pt x="2483" y="7746"/>
                      <a:pt x="2483" y="8098"/>
                    </a:cubicBezTo>
                    <a:lnTo>
                      <a:pt x="2483" y="18558"/>
                    </a:lnTo>
                    <a:lnTo>
                      <a:pt x="1023" y="18558"/>
                    </a:lnTo>
                    <a:lnTo>
                      <a:pt x="1023" y="6577"/>
                    </a:lnTo>
                    <a:lnTo>
                      <a:pt x="20577" y="6577"/>
                    </a:lnTo>
                    <a:cubicBezTo>
                      <a:pt x="20577" y="6577"/>
                      <a:pt x="20577" y="18558"/>
                      <a:pt x="20577" y="18558"/>
                    </a:cubicBezTo>
                    <a:close/>
                    <a:moveTo>
                      <a:pt x="20577" y="21209"/>
                    </a:moveTo>
                    <a:lnTo>
                      <a:pt x="8473" y="21209"/>
                    </a:lnTo>
                    <a:lnTo>
                      <a:pt x="8473" y="18949"/>
                    </a:lnTo>
                    <a:lnTo>
                      <a:pt x="20577" y="18949"/>
                    </a:lnTo>
                    <a:cubicBezTo>
                      <a:pt x="20577" y="18949"/>
                      <a:pt x="20577" y="21209"/>
                      <a:pt x="20577" y="21209"/>
                    </a:cubicBezTo>
                    <a:close/>
                    <a:moveTo>
                      <a:pt x="8160" y="21158"/>
                    </a:moveTo>
                    <a:lnTo>
                      <a:pt x="2797" y="21158"/>
                    </a:lnTo>
                    <a:lnTo>
                      <a:pt x="2797" y="8098"/>
                    </a:lnTo>
                    <a:cubicBezTo>
                      <a:pt x="2797" y="7962"/>
                      <a:pt x="2886" y="7851"/>
                      <a:pt x="2995" y="7851"/>
                    </a:cubicBezTo>
                    <a:lnTo>
                      <a:pt x="7962" y="7851"/>
                    </a:lnTo>
                    <a:cubicBezTo>
                      <a:pt x="8071" y="7851"/>
                      <a:pt x="8160" y="7962"/>
                      <a:pt x="8160" y="8098"/>
                    </a:cubicBezTo>
                    <a:cubicBezTo>
                      <a:pt x="8160" y="8098"/>
                      <a:pt x="8160" y="21158"/>
                      <a:pt x="8160" y="21158"/>
                    </a:cubicBezTo>
                    <a:close/>
                    <a:moveTo>
                      <a:pt x="2483" y="21209"/>
                    </a:moveTo>
                    <a:lnTo>
                      <a:pt x="1023" y="21209"/>
                    </a:lnTo>
                    <a:lnTo>
                      <a:pt x="1023" y="18949"/>
                    </a:lnTo>
                    <a:lnTo>
                      <a:pt x="2483" y="18949"/>
                    </a:lnTo>
                    <a:cubicBezTo>
                      <a:pt x="2483" y="18949"/>
                      <a:pt x="2483" y="21209"/>
                      <a:pt x="2483" y="21209"/>
                    </a:cubicBezTo>
                    <a:close/>
                    <a:moveTo>
                      <a:pt x="314" y="4172"/>
                    </a:moveTo>
                    <a:lnTo>
                      <a:pt x="314" y="1079"/>
                    </a:lnTo>
                    <a:cubicBezTo>
                      <a:pt x="314" y="700"/>
                      <a:pt x="562" y="391"/>
                      <a:pt x="866" y="391"/>
                    </a:cubicBezTo>
                    <a:lnTo>
                      <a:pt x="2129" y="391"/>
                    </a:lnTo>
                    <a:lnTo>
                      <a:pt x="2129" y="4172"/>
                    </a:lnTo>
                    <a:cubicBezTo>
                      <a:pt x="2129" y="4795"/>
                      <a:pt x="1722" y="5302"/>
                      <a:pt x="1221" y="5302"/>
                    </a:cubicBezTo>
                    <a:cubicBezTo>
                      <a:pt x="721" y="5302"/>
                      <a:pt x="314" y="4795"/>
                      <a:pt x="314" y="4172"/>
                    </a:cubicBezTo>
                    <a:close/>
                    <a:moveTo>
                      <a:pt x="2442" y="391"/>
                    </a:moveTo>
                    <a:lnTo>
                      <a:pt x="4257" y="391"/>
                    </a:lnTo>
                    <a:lnTo>
                      <a:pt x="4257" y="4172"/>
                    </a:lnTo>
                    <a:cubicBezTo>
                      <a:pt x="4257" y="4795"/>
                      <a:pt x="3850" y="5302"/>
                      <a:pt x="3350" y="5302"/>
                    </a:cubicBezTo>
                    <a:cubicBezTo>
                      <a:pt x="2849" y="5302"/>
                      <a:pt x="2442" y="4795"/>
                      <a:pt x="2442" y="4172"/>
                    </a:cubicBezTo>
                    <a:cubicBezTo>
                      <a:pt x="2442" y="4172"/>
                      <a:pt x="2442" y="391"/>
                      <a:pt x="2442" y="391"/>
                    </a:cubicBezTo>
                    <a:close/>
                    <a:moveTo>
                      <a:pt x="4571" y="391"/>
                    </a:moveTo>
                    <a:lnTo>
                      <a:pt x="6386" y="391"/>
                    </a:lnTo>
                    <a:lnTo>
                      <a:pt x="6386" y="4172"/>
                    </a:lnTo>
                    <a:cubicBezTo>
                      <a:pt x="6386" y="4795"/>
                      <a:pt x="5979" y="5302"/>
                      <a:pt x="5478" y="5302"/>
                    </a:cubicBezTo>
                    <a:cubicBezTo>
                      <a:pt x="4978" y="5302"/>
                      <a:pt x="4571" y="4795"/>
                      <a:pt x="4571" y="4172"/>
                    </a:cubicBezTo>
                    <a:cubicBezTo>
                      <a:pt x="4571" y="4172"/>
                      <a:pt x="4571" y="391"/>
                      <a:pt x="4571" y="391"/>
                    </a:cubicBezTo>
                    <a:close/>
                    <a:moveTo>
                      <a:pt x="6700" y="391"/>
                    </a:moveTo>
                    <a:lnTo>
                      <a:pt x="8515" y="391"/>
                    </a:lnTo>
                    <a:lnTo>
                      <a:pt x="8515" y="4172"/>
                    </a:lnTo>
                    <a:cubicBezTo>
                      <a:pt x="8515" y="4795"/>
                      <a:pt x="8107" y="5302"/>
                      <a:pt x="7607" y="5302"/>
                    </a:cubicBezTo>
                    <a:cubicBezTo>
                      <a:pt x="7107" y="5302"/>
                      <a:pt x="6700" y="4795"/>
                      <a:pt x="6700" y="4172"/>
                    </a:cubicBezTo>
                    <a:cubicBezTo>
                      <a:pt x="6700" y="4172"/>
                      <a:pt x="6700" y="391"/>
                      <a:pt x="6700" y="391"/>
                    </a:cubicBezTo>
                    <a:close/>
                    <a:moveTo>
                      <a:pt x="8828" y="391"/>
                    </a:moveTo>
                    <a:lnTo>
                      <a:pt x="10643" y="391"/>
                    </a:lnTo>
                    <a:lnTo>
                      <a:pt x="10643" y="4172"/>
                    </a:lnTo>
                    <a:cubicBezTo>
                      <a:pt x="10643" y="4795"/>
                      <a:pt x="10236" y="5302"/>
                      <a:pt x="9736" y="5302"/>
                    </a:cubicBezTo>
                    <a:cubicBezTo>
                      <a:pt x="9235" y="5302"/>
                      <a:pt x="8828" y="4795"/>
                      <a:pt x="8828" y="4172"/>
                    </a:cubicBezTo>
                    <a:cubicBezTo>
                      <a:pt x="8828" y="4172"/>
                      <a:pt x="8828" y="391"/>
                      <a:pt x="8828" y="391"/>
                    </a:cubicBezTo>
                    <a:close/>
                    <a:moveTo>
                      <a:pt x="10957" y="391"/>
                    </a:moveTo>
                    <a:lnTo>
                      <a:pt x="12772" y="391"/>
                    </a:lnTo>
                    <a:lnTo>
                      <a:pt x="12772" y="4172"/>
                    </a:lnTo>
                    <a:cubicBezTo>
                      <a:pt x="12772" y="4795"/>
                      <a:pt x="12365" y="5302"/>
                      <a:pt x="11864" y="5302"/>
                    </a:cubicBezTo>
                    <a:cubicBezTo>
                      <a:pt x="11364" y="5302"/>
                      <a:pt x="10957" y="4795"/>
                      <a:pt x="10957" y="4172"/>
                    </a:cubicBezTo>
                    <a:cubicBezTo>
                      <a:pt x="10957" y="4172"/>
                      <a:pt x="10957" y="391"/>
                      <a:pt x="10957" y="391"/>
                    </a:cubicBezTo>
                    <a:close/>
                    <a:moveTo>
                      <a:pt x="13086" y="391"/>
                    </a:moveTo>
                    <a:lnTo>
                      <a:pt x="14900" y="391"/>
                    </a:lnTo>
                    <a:lnTo>
                      <a:pt x="14900" y="4172"/>
                    </a:lnTo>
                    <a:cubicBezTo>
                      <a:pt x="14900" y="4795"/>
                      <a:pt x="14493" y="5302"/>
                      <a:pt x="13993" y="5302"/>
                    </a:cubicBezTo>
                    <a:cubicBezTo>
                      <a:pt x="13493" y="5302"/>
                      <a:pt x="13086" y="4795"/>
                      <a:pt x="13086" y="4172"/>
                    </a:cubicBezTo>
                    <a:cubicBezTo>
                      <a:pt x="13086" y="4172"/>
                      <a:pt x="13086" y="391"/>
                      <a:pt x="13086" y="391"/>
                    </a:cubicBezTo>
                    <a:close/>
                    <a:moveTo>
                      <a:pt x="15214" y="391"/>
                    </a:moveTo>
                    <a:lnTo>
                      <a:pt x="17029" y="391"/>
                    </a:lnTo>
                    <a:lnTo>
                      <a:pt x="17029" y="4172"/>
                    </a:lnTo>
                    <a:cubicBezTo>
                      <a:pt x="17029" y="4795"/>
                      <a:pt x="16622" y="5302"/>
                      <a:pt x="16122" y="5302"/>
                    </a:cubicBezTo>
                    <a:cubicBezTo>
                      <a:pt x="15621" y="5302"/>
                      <a:pt x="15214" y="4795"/>
                      <a:pt x="15214" y="4172"/>
                    </a:cubicBezTo>
                    <a:cubicBezTo>
                      <a:pt x="15214" y="4172"/>
                      <a:pt x="15214" y="391"/>
                      <a:pt x="15214" y="391"/>
                    </a:cubicBezTo>
                    <a:close/>
                    <a:moveTo>
                      <a:pt x="17343" y="391"/>
                    </a:moveTo>
                    <a:lnTo>
                      <a:pt x="19158" y="391"/>
                    </a:lnTo>
                    <a:lnTo>
                      <a:pt x="19158" y="4172"/>
                    </a:lnTo>
                    <a:cubicBezTo>
                      <a:pt x="19158" y="4795"/>
                      <a:pt x="18751" y="5302"/>
                      <a:pt x="18250" y="5302"/>
                    </a:cubicBezTo>
                    <a:cubicBezTo>
                      <a:pt x="17750" y="5302"/>
                      <a:pt x="17343" y="4795"/>
                      <a:pt x="17343" y="4172"/>
                    </a:cubicBezTo>
                    <a:cubicBezTo>
                      <a:pt x="17343" y="4172"/>
                      <a:pt x="17343" y="391"/>
                      <a:pt x="17343" y="391"/>
                    </a:cubicBezTo>
                    <a:close/>
                    <a:moveTo>
                      <a:pt x="20734" y="0"/>
                    </a:moveTo>
                    <a:lnTo>
                      <a:pt x="19471" y="0"/>
                    </a:lnTo>
                    <a:lnTo>
                      <a:pt x="19158" y="0"/>
                    </a:lnTo>
                    <a:lnTo>
                      <a:pt x="17343" y="0"/>
                    </a:lnTo>
                    <a:lnTo>
                      <a:pt x="17029" y="0"/>
                    </a:lnTo>
                    <a:lnTo>
                      <a:pt x="15214" y="0"/>
                    </a:lnTo>
                    <a:lnTo>
                      <a:pt x="14900" y="0"/>
                    </a:lnTo>
                    <a:lnTo>
                      <a:pt x="13086" y="0"/>
                    </a:lnTo>
                    <a:lnTo>
                      <a:pt x="12772" y="0"/>
                    </a:lnTo>
                    <a:lnTo>
                      <a:pt x="10957" y="0"/>
                    </a:lnTo>
                    <a:lnTo>
                      <a:pt x="10643" y="0"/>
                    </a:lnTo>
                    <a:lnTo>
                      <a:pt x="8828" y="0"/>
                    </a:lnTo>
                    <a:lnTo>
                      <a:pt x="8515" y="0"/>
                    </a:lnTo>
                    <a:lnTo>
                      <a:pt x="6700" y="0"/>
                    </a:lnTo>
                    <a:lnTo>
                      <a:pt x="6386" y="0"/>
                    </a:lnTo>
                    <a:lnTo>
                      <a:pt x="4571" y="0"/>
                    </a:lnTo>
                    <a:lnTo>
                      <a:pt x="4257" y="0"/>
                    </a:lnTo>
                    <a:lnTo>
                      <a:pt x="2442" y="0"/>
                    </a:lnTo>
                    <a:lnTo>
                      <a:pt x="2129" y="0"/>
                    </a:lnTo>
                    <a:lnTo>
                      <a:pt x="866" y="0"/>
                    </a:lnTo>
                    <a:cubicBezTo>
                      <a:pt x="389" y="0"/>
                      <a:pt x="0" y="484"/>
                      <a:pt x="0" y="1079"/>
                    </a:cubicBezTo>
                    <a:lnTo>
                      <a:pt x="0" y="4172"/>
                    </a:lnTo>
                    <a:cubicBezTo>
                      <a:pt x="0" y="4783"/>
                      <a:pt x="291" y="5310"/>
                      <a:pt x="710" y="5551"/>
                    </a:cubicBezTo>
                    <a:lnTo>
                      <a:pt x="710" y="6577"/>
                    </a:lnTo>
                    <a:lnTo>
                      <a:pt x="710" y="18558"/>
                    </a:lnTo>
                    <a:lnTo>
                      <a:pt x="710" y="21600"/>
                    </a:lnTo>
                    <a:lnTo>
                      <a:pt x="20890" y="21600"/>
                    </a:lnTo>
                    <a:lnTo>
                      <a:pt x="20890" y="18558"/>
                    </a:lnTo>
                    <a:lnTo>
                      <a:pt x="20890" y="6577"/>
                    </a:lnTo>
                    <a:lnTo>
                      <a:pt x="20890" y="5551"/>
                    </a:lnTo>
                    <a:cubicBezTo>
                      <a:pt x="21309" y="5310"/>
                      <a:pt x="21600" y="4783"/>
                      <a:pt x="21600" y="4172"/>
                    </a:cubicBezTo>
                    <a:lnTo>
                      <a:pt x="21600" y="1079"/>
                    </a:lnTo>
                    <a:cubicBezTo>
                      <a:pt x="21600" y="484"/>
                      <a:pt x="21211" y="0"/>
                      <a:pt x="20734" y="0"/>
                    </a:cubicBezTo>
                    <a:close/>
                    <a:moveTo>
                      <a:pt x="7450" y="13056"/>
                    </a:moveTo>
                    <a:cubicBezTo>
                      <a:pt x="7450" y="13192"/>
                      <a:pt x="7361" y="13302"/>
                      <a:pt x="7252" y="13302"/>
                    </a:cubicBezTo>
                    <a:lnTo>
                      <a:pt x="3705" y="13302"/>
                    </a:lnTo>
                    <a:cubicBezTo>
                      <a:pt x="3596" y="13302"/>
                      <a:pt x="3507" y="13192"/>
                      <a:pt x="3507" y="13056"/>
                    </a:cubicBezTo>
                    <a:lnTo>
                      <a:pt x="3507" y="9079"/>
                    </a:lnTo>
                    <a:cubicBezTo>
                      <a:pt x="3507" y="8943"/>
                      <a:pt x="3596" y="8833"/>
                      <a:pt x="3705" y="8833"/>
                    </a:cubicBezTo>
                    <a:lnTo>
                      <a:pt x="7252" y="8833"/>
                    </a:lnTo>
                    <a:cubicBezTo>
                      <a:pt x="7361" y="8833"/>
                      <a:pt x="7450" y="8943"/>
                      <a:pt x="7450" y="9079"/>
                    </a:cubicBezTo>
                    <a:cubicBezTo>
                      <a:pt x="7450" y="9079"/>
                      <a:pt x="7450" y="13056"/>
                      <a:pt x="7450" y="13056"/>
                    </a:cubicBezTo>
                    <a:close/>
                    <a:moveTo>
                      <a:pt x="7252" y="8442"/>
                    </a:moveTo>
                    <a:lnTo>
                      <a:pt x="3705" y="8442"/>
                    </a:lnTo>
                    <a:cubicBezTo>
                      <a:pt x="3422" y="8442"/>
                      <a:pt x="3193" y="8728"/>
                      <a:pt x="3193" y="9079"/>
                    </a:cubicBezTo>
                    <a:lnTo>
                      <a:pt x="3193" y="13056"/>
                    </a:lnTo>
                    <a:cubicBezTo>
                      <a:pt x="3193" y="13407"/>
                      <a:pt x="3422" y="13693"/>
                      <a:pt x="3705" y="13693"/>
                    </a:cubicBezTo>
                    <a:lnTo>
                      <a:pt x="7252" y="13693"/>
                    </a:lnTo>
                    <a:cubicBezTo>
                      <a:pt x="7534" y="13693"/>
                      <a:pt x="7764" y="13407"/>
                      <a:pt x="7764" y="13056"/>
                    </a:cubicBezTo>
                    <a:lnTo>
                      <a:pt x="7764" y="9079"/>
                    </a:lnTo>
                    <a:cubicBezTo>
                      <a:pt x="7764" y="8728"/>
                      <a:pt x="7534" y="8442"/>
                      <a:pt x="7252" y="8442"/>
                    </a:cubicBezTo>
                    <a:close/>
                    <a:moveTo>
                      <a:pt x="9893" y="12665"/>
                    </a:moveTo>
                    <a:lnTo>
                      <a:pt x="14447" y="12667"/>
                    </a:lnTo>
                    <a:lnTo>
                      <a:pt x="14447" y="17232"/>
                    </a:lnTo>
                    <a:lnTo>
                      <a:pt x="10091" y="17232"/>
                    </a:lnTo>
                    <a:cubicBezTo>
                      <a:pt x="9981" y="17232"/>
                      <a:pt x="9893" y="17122"/>
                      <a:pt x="9893" y="16986"/>
                    </a:cubicBezTo>
                    <a:cubicBezTo>
                      <a:pt x="9893" y="16986"/>
                      <a:pt x="9893" y="12665"/>
                      <a:pt x="9893" y="12665"/>
                    </a:cubicBezTo>
                    <a:close/>
                    <a:moveTo>
                      <a:pt x="9893" y="8149"/>
                    </a:moveTo>
                    <a:cubicBezTo>
                      <a:pt x="9893" y="8013"/>
                      <a:pt x="9981" y="7902"/>
                      <a:pt x="10091" y="7902"/>
                    </a:cubicBezTo>
                    <a:lnTo>
                      <a:pt x="14447" y="7902"/>
                    </a:lnTo>
                    <a:lnTo>
                      <a:pt x="14447" y="12472"/>
                    </a:lnTo>
                    <a:lnTo>
                      <a:pt x="9893" y="12470"/>
                    </a:lnTo>
                    <a:cubicBezTo>
                      <a:pt x="9893" y="12470"/>
                      <a:pt x="9893" y="8149"/>
                      <a:pt x="9893" y="8149"/>
                    </a:cubicBezTo>
                    <a:close/>
                    <a:moveTo>
                      <a:pt x="14604" y="12667"/>
                    </a:moveTo>
                    <a:lnTo>
                      <a:pt x="19158" y="12669"/>
                    </a:lnTo>
                    <a:lnTo>
                      <a:pt x="19158" y="16986"/>
                    </a:lnTo>
                    <a:cubicBezTo>
                      <a:pt x="19158" y="17122"/>
                      <a:pt x="19069" y="17232"/>
                      <a:pt x="18960" y="17232"/>
                    </a:cubicBezTo>
                    <a:lnTo>
                      <a:pt x="14604" y="17232"/>
                    </a:lnTo>
                    <a:cubicBezTo>
                      <a:pt x="14604" y="17232"/>
                      <a:pt x="14604" y="12667"/>
                      <a:pt x="14604" y="12667"/>
                    </a:cubicBezTo>
                    <a:close/>
                    <a:moveTo>
                      <a:pt x="14604" y="7902"/>
                    </a:moveTo>
                    <a:lnTo>
                      <a:pt x="18960" y="7902"/>
                    </a:lnTo>
                    <a:cubicBezTo>
                      <a:pt x="19069" y="7902"/>
                      <a:pt x="19158" y="8013"/>
                      <a:pt x="19158" y="8149"/>
                    </a:cubicBezTo>
                    <a:lnTo>
                      <a:pt x="19158" y="12474"/>
                    </a:lnTo>
                    <a:lnTo>
                      <a:pt x="14604" y="12472"/>
                    </a:lnTo>
                    <a:cubicBezTo>
                      <a:pt x="14604" y="12472"/>
                      <a:pt x="14604" y="7902"/>
                      <a:pt x="14604" y="7902"/>
                    </a:cubicBezTo>
                    <a:close/>
                    <a:moveTo>
                      <a:pt x="10091" y="17623"/>
                    </a:moveTo>
                    <a:lnTo>
                      <a:pt x="18960" y="17623"/>
                    </a:lnTo>
                    <a:cubicBezTo>
                      <a:pt x="19242" y="17623"/>
                      <a:pt x="19471" y="17337"/>
                      <a:pt x="19471" y="16986"/>
                    </a:cubicBezTo>
                    <a:lnTo>
                      <a:pt x="19471" y="8149"/>
                    </a:lnTo>
                    <a:cubicBezTo>
                      <a:pt x="19471" y="7797"/>
                      <a:pt x="19242" y="7512"/>
                      <a:pt x="18960" y="7512"/>
                    </a:cubicBezTo>
                    <a:lnTo>
                      <a:pt x="10091" y="7512"/>
                    </a:lnTo>
                    <a:cubicBezTo>
                      <a:pt x="9808" y="7512"/>
                      <a:pt x="9579" y="7797"/>
                      <a:pt x="9579" y="8149"/>
                    </a:cubicBezTo>
                    <a:lnTo>
                      <a:pt x="9579" y="16986"/>
                    </a:lnTo>
                    <a:cubicBezTo>
                      <a:pt x="9579" y="17337"/>
                      <a:pt x="9808" y="17623"/>
                      <a:pt x="10091" y="17623"/>
                    </a:cubicBezTo>
                    <a:close/>
                    <a:moveTo>
                      <a:pt x="7450" y="16195"/>
                    </a:moveTo>
                    <a:cubicBezTo>
                      <a:pt x="7450" y="16331"/>
                      <a:pt x="7361" y="16442"/>
                      <a:pt x="7252" y="16442"/>
                    </a:cubicBezTo>
                    <a:cubicBezTo>
                      <a:pt x="7143" y="16442"/>
                      <a:pt x="7054" y="16331"/>
                      <a:pt x="7054" y="16195"/>
                    </a:cubicBezTo>
                    <a:lnTo>
                      <a:pt x="7054" y="15312"/>
                    </a:lnTo>
                    <a:cubicBezTo>
                      <a:pt x="7054" y="15176"/>
                      <a:pt x="7143" y="15065"/>
                      <a:pt x="7252" y="15065"/>
                    </a:cubicBezTo>
                    <a:cubicBezTo>
                      <a:pt x="7361" y="15065"/>
                      <a:pt x="7450" y="15176"/>
                      <a:pt x="7450" y="15312"/>
                    </a:cubicBezTo>
                    <a:cubicBezTo>
                      <a:pt x="7450" y="15312"/>
                      <a:pt x="7450" y="16195"/>
                      <a:pt x="7450" y="16195"/>
                    </a:cubicBezTo>
                    <a:close/>
                    <a:moveTo>
                      <a:pt x="7252" y="14675"/>
                    </a:moveTo>
                    <a:cubicBezTo>
                      <a:pt x="6970" y="14675"/>
                      <a:pt x="6741" y="14960"/>
                      <a:pt x="6741" y="15312"/>
                    </a:cubicBezTo>
                    <a:lnTo>
                      <a:pt x="6741" y="16195"/>
                    </a:lnTo>
                    <a:cubicBezTo>
                      <a:pt x="6741" y="16547"/>
                      <a:pt x="6970" y="16833"/>
                      <a:pt x="7252" y="16833"/>
                    </a:cubicBezTo>
                    <a:cubicBezTo>
                      <a:pt x="7534" y="16833"/>
                      <a:pt x="7764" y="16547"/>
                      <a:pt x="7764" y="16195"/>
                    </a:cubicBezTo>
                    <a:lnTo>
                      <a:pt x="7764" y="15312"/>
                    </a:lnTo>
                    <a:cubicBezTo>
                      <a:pt x="7764" y="14960"/>
                      <a:pt x="7534" y="14675"/>
                      <a:pt x="7252" y="14675"/>
                    </a:cubicBezTo>
                    <a:close/>
                  </a:path>
                </a:pathLst>
              </a:custGeom>
              <a:solidFill>
                <a:srgbClr val="232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pic>
          <p:nvPicPr>
            <p:cNvPr id="628" name="2.png" descr="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27284" y="1759015"/>
              <a:ext cx="2466326" cy="1707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630" name="Table"/>
          <p:cNvGraphicFramePr/>
          <p:nvPr/>
        </p:nvGraphicFramePr>
        <p:xfrm>
          <a:off x="18880038" y="4035008"/>
          <a:ext cx="2997464" cy="232087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4447"/>
                <a:gridCol w="550315"/>
              </a:tblGrid>
              <a:tr h="466544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0C6B5"/>
                    </a:solidFill>
                  </a:tcPr>
                </a:tc>
                <a:tc hMerge="1">
                  <a:tcPr/>
                </a:tc>
              </a:tr>
              <a:tr h="46654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Sale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5835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Sale_Date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8359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835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Product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631" name="Table"/>
          <p:cNvGraphicFramePr/>
          <p:nvPr/>
        </p:nvGraphicFramePr>
        <p:xfrm>
          <a:off x="8987009" y="2068266"/>
          <a:ext cx="2997465" cy="20280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4447"/>
                <a:gridCol w="550315"/>
              </a:tblGrid>
              <a:tr h="50830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Customer_Type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0C6B5"/>
                    </a:solidFill>
                  </a:tcPr>
                </a:tc>
                <a:tc hMerge="1">
                  <a:tcPr/>
                </a:tc>
              </a:tr>
              <a:tr h="50830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Cust Type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993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Cust_Type_Code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9390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Type </a:t>
                      </a:r>
                      <a: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632" name="Table"/>
          <p:cNvGraphicFramePr/>
          <p:nvPr/>
        </p:nvGraphicFramePr>
        <p:xfrm>
          <a:off x="13955176" y="2068266"/>
          <a:ext cx="2997464" cy="20280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4447"/>
                <a:gridCol w="550315"/>
              </a:tblGrid>
              <a:tr h="50830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0C6B5"/>
                    </a:solidFill>
                  </a:tcPr>
                </a:tc>
                <a:tc hMerge="1">
                  <a:tcPr/>
                </a:tc>
              </a:tr>
              <a:tr h="50830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993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Customer 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9390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Cust Type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633" name="Table"/>
          <p:cNvGraphicFramePr/>
          <p:nvPr/>
        </p:nvGraphicFramePr>
        <p:xfrm>
          <a:off x="18929692" y="7769838"/>
          <a:ext cx="2997465" cy="20280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4447"/>
                <a:gridCol w="550315"/>
              </a:tblGrid>
              <a:tr h="50830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0C6B5"/>
                    </a:solidFill>
                  </a:tcPr>
                </a:tc>
                <a:tc hMerge="1">
                  <a:tcPr/>
                </a:tc>
              </a:tr>
              <a:tr h="50830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Product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993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Product 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9390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637" name="Group"/>
          <p:cNvGrpSpPr/>
          <p:nvPr/>
        </p:nvGrpSpPr>
        <p:grpSpPr>
          <a:xfrm>
            <a:off x="11970356" y="2872763"/>
            <a:ext cx="1948267" cy="1019984"/>
            <a:chOff x="0" y="0"/>
            <a:chExt cx="1948266" cy="1019982"/>
          </a:xfrm>
        </p:grpSpPr>
        <p:sp>
          <p:nvSpPr>
            <p:cNvPr id="634" name="Line"/>
            <p:cNvSpPr/>
            <p:nvPr/>
          </p:nvSpPr>
          <p:spPr>
            <a:xfrm>
              <a:off x="0" y="0"/>
              <a:ext cx="590132" cy="0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35" name="Line"/>
            <p:cNvSpPr/>
            <p:nvPr/>
          </p:nvSpPr>
          <p:spPr>
            <a:xfrm flipV="1">
              <a:off x="587612" y="16289"/>
              <a:ext cx="1" cy="1003694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36" name="Line"/>
            <p:cNvSpPr/>
            <p:nvPr/>
          </p:nvSpPr>
          <p:spPr>
            <a:xfrm>
              <a:off x="579632" y="1011160"/>
              <a:ext cx="1368635" cy="1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641" name="Group"/>
          <p:cNvGrpSpPr/>
          <p:nvPr/>
        </p:nvGrpSpPr>
        <p:grpSpPr>
          <a:xfrm>
            <a:off x="16938392" y="2790059"/>
            <a:ext cx="1910168" cy="2874142"/>
            <a:chOff x="0" y="0"/>
            <a:chExt cx="1910167" cy="2874140"/>
          </a:xfrm>
        </p:grpSpPr>
        <p:sp>
          <p:nvSpPr>
            <p:cNvPr id="638" name="Line"/>
            <p:cNvSpPr/>
            <p:nvPr/>
          </p:nvSpPr>
          <p:spPr>
            <a:xfrm>
              <a:off x="0" y="3939"/>
              <a:ext cx="590132" cy="1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39" name="Line"/>
            <p:cNvSpPr/>
            <p:nvPr/>
          </p:nvSpPr>
          <p:spPr>
            <a:xfrm flipV="1">
              <a:off x="604168" y="0"/>
              <a:ext cx="1" cy="2860830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40" name="Line"/>
            <p:cNvSpPr/>
            <p:nvPr/>
          </p:nvSpPr>
          <p:spPr>
            <a:xfrm>
              <a:off x="594593" y="2874140"/>
              <a:ext cx="1315574" cy="1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645" name="Group"/>
          <p:cNvGrpSpPr/>
          <p:nvPr/>
        </p:nvGrpSpPr>
        <p:grpSpPr>
          <a:xfrm>
            <a:off x="18307634" y="6074251"/>
            <a:ext cx="579128" cy="2533479"/>
            <a:chOff x="0" y="0"/>
            <a:chExt cx="579126" cy="2533477"/>
          </a:xfrm>
        </p:grpSpPr>
        <p:sp>
          <p:nvSpPr>
            <p:cNvPr id="642" name="Line"/>
            <p:cNvSpPr/>
            <p:nvPr/>
          </p:nvSpPr>
          <p:spPr>
            <a:xfrm>
              <a:off x="427" y="9755"/>
              <a:ext cx="567948" cy="1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43" name="Line"/>
            <p:cNvSpPr/>
            <p:nvPr/>
          </p:nvSpPr>
          <p:spPr>
            <a:xfrm flipH="1">
              <a:off x="-1" y="0"/>
              <a:ext cx="2" cy="2533478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44" name="Line"/>
            <p:cNvSpPr/>
            <p:nvPr/>
          </p:nvSpPr>
          <p:spPr>
            <a:xfrm>
              <a:off x="11180" y="2522825"/>
              <a:ext cx="567947" cy="1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656" name="Group"/>
          <p:cNvGrpSpPr/>
          <p:nvPr/>
        </p:nvGrpSpPr>
        <p:grpSpPr>
          <a:xfrm>
            <a:off x="1622766" y="8538971"/>
            <a:ext cx="12080666" cy="4560876"/>
            <a:chOff x="25400" y="25400"/>
            <a:chExt cx="12080665" cy="4560875"/>
          </a:xfrm>
        </p:grpSpPr>
        <p:graphicFrame>
          <p:nvGraphicFramePr>
            <p:cNvPr id="646" name="Table"/>
            <p:cNvGraphicFramePr/>
            <p:nvPr/>
          </p:nvGraphicFramePr>
          <p:xfrm>
            <a:off x="25400" y="25400"/>
            <a:ext cx="3010164" cy="276851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02158"/>
                  <a:gridCol w="495304"/>
                </a:tblGrid>
                <a:tr h="5570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HUB_Customer_Type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57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 u="sng">
                            <a:solidFill>
                              <a:srgbClr val="DCDEE0"/>
                            </a:solidFill>
                          </a:rPr>
                          <a:t>HK_Cust Type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Cust_Type_ID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647" name="Table"/>
            <p:cNvGraphicFramePr/>
            <p:nvPr/>
          </p:nvGraphicFramePr>
          <p:xfrm>
            <a:off x="9095902" y="50800"/>
            <a:ext cx="3010164" cy="276851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44806"/>
                  <a:gridCol w="552657"/>
                </a:tblGrid>
                <a:tr h="5570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57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 u="sng">
                            <a:solidFill>
                              <a:srgbClr val="DCDEE0"/>
                            </a:solidFill>
                          </a:rPr>
                          <a:t>HK_Cust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Cust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648" name="Table"/>
            <p:cNvGraphicFramePr/>
            <p:nvPr/>
          </p:nvGraphicFramePr>
          <p:xfrm>
            <a:off x="4105725" y="1706833"/>
            <a:ext cx="3628981" cy="287944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3273054"/>
                  <a:gridCol w="634261"/>
                </a:tblGrid>
                <a:tr h="477790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47779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 u="sng">
                            <a:solidFill>
                              <a:srgbClr val="FFFFFF"/>
                            </a:solidFill>
                          </a:rPr>
                          <a:t>LINK_HASH_KEY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7779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HK_Cust Type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7779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HK_Cust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77790"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77790"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649" name="SATELLITE"/>
            <p:cNvSpPr/>
            <p:nvPr/>
          </p:nvSpPr>
          <p:spPr>
            <a:xfrm>
              <a:off x="9496114" y="3777279"/>
              <a:ext cx="2197040" cy="511176"/>
            </a:xfrm>
            <a:prstGeom prst="roundRect">
              <a:avLst>
                <a:gd name="adj" fmla="val 36048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650" name="SATELLITE"/>
            <p:cNvSpPr/>
            <p:nvPr/>
          </p:nvSpPr>
          <p:spPr>
            <a:xfrm>
              <a:off x="360633" y="3777279"/>
              <a:ext cx="2197039" cy="511176"/>
            </a:xfrm>
            <a:prstGeom prst="roundRect">
              <a:avLst>
                <a:gd name="adj" fmla="val 36048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651" name="STANDART LINK"/>
            <p:cNvSpPr txBox="1"/>
            <p:nvPr/>
          </p:nvSpPr>
          <p:spPr>
            <a:xfrm>
              <a:off x="4829603" y="945065"/>
              <a:ext cx="2459559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STANDART LINK</a:t>
              </a:r>
            </a:p>
          </p:txBody>
        </p:sp>
        <p:sp>
          <p:nvSpPr>
            <p:cNvPr id="652" name="Line"/>
            <p:cNvSpPr/>
            <p:nvPr/>
          </p:nvSpPr>
          <p:spPr>
            <a:xfrm flipH="1" flipV="1">
              <a:off x="3040316" y="941554"/>
              <a:ext cx="1047957" cy="2057867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53" name="Line"/>
            <p:cNvSpPr/>
            <p:nvPr/>
          </p:nvSpPr>
          <p:spPr>
            <a:xfrm flipV="1">
              <a:off x="8019426" y="877205"/>
              <a:ext cx="1070090" cy="252430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1447051" y="2777257"/>
              <a:ext cx="1" cy="1022827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55" name="Line"/>
            <p:cNvSpPr/>
            <p:nvPr/>
          </p:nvSpPr>
          <p:spPr>
            <a:xfrm flipV="1">
              <a:off x="10594634" y="2777257"/>
              <a:ext cx="1" cy="1022827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9" grpId="2"/>
      <p:bldP build="whole" bldLvl="1" animBg="1" rev="0" advAuto="0" spid="629" grpId="1"/>
      <p:bldP build="whole" bldLvl="1" animBg="1" rev="0" advAuto="0" spid="656" grpId="3"/>
      <p:bldP build="whole" bldLvl="1" animBg="1" rev="0" advAuto="0" spid="622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ransaction Detai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Transaction Detail</a:t>
            </a:r>
          </a:p>
        </p:txBody>
      </p:sp>
      <p:sp>
        <p:nvSpPr>
          <p:cNvPr id="659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662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660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61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670" name="Group"/>
          <p:cNvGrpSpPr/>
          <p:nvPr/>
        </p:nvGrpSpPr>
        <p:grpSpPr>
          <a:xfrm>
            <a:off x="1560487" y="1616246"/>
            <a:ext cx="3471237" cy="7898151"/>
            <a:chOff x="0" y="0"/>
            <a:chExt cx="3471236" cy="7898149"/>
          </a:xfrm>
        </p:grpSpPr>
        <p:pic>
          <p:nvPicPr>
            <p:cNvPr id="663" name="Ice Cream.png" descr="Ice Cre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41438" y="2621769"/>
              <a:ext cx="1529799" cy="2427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68" name="Group"/>
            <p:cNvGrpSpPr/>
            <p:nvPr/>
          </p:nvGrpSpPr>
          <p:grpSpPr>
            <a:xfrm>
              <a:off x="313696" y="-1"/>
              <a:ext cx="2792291" cy="2067963"/>
              <a:chOff x="0" y="0"/>
              <a:chExt cx="2792290" cy="2067961"/>
            </a:xfrm>
          </p:grpSpPr>
          <p:sp>
            <p:nvSpPr>
              <p:cNvPr id="664" name="Shape"/>
              <p:cNvSpPr/>
              <p:nvPr/>
            </p:nvSpPr>
            <p:spPr>
              <a:xfrm>
                <a:off x="102933" y="398772"/>
                <a:ext cx="2568286" cy="1649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7E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65" name="Shape"/>
              <p:cNvSpPr/>
              <p:nvPr/>
            </p:nvSpPr>
            <p:spPr>
              <a:xfrm>
                <a:off x="20586" y="18989"/>
                <a:ext cx="2660010" cy="2030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110" y="4050"/>
                    </a:moveTo>
                    <a:lnTo>
                      <a:pt x="20110" y="0"/>
                    </a:lnTo>
                    <a:lnTo>
                      <a:pt x="17876" y="0"/>
                    </a:lnTo>
                    <a:lnTo>
                      <a:pt x="17876" y="4050"/>
                    </a:lnTo>
                    <a:cubicBezTo>
                      <a:pt x="17876" y="4796"/>
                      <a:pt x="18376" y="5400"/>
                      <a:pt x="18993" y="5400"/>
                    </a:cubicBezTo>
                    <a:lnTo>
                      <a:pt x="18993" y="5400"/>
                    </a:lnTo>
                    <a:cubicBezTo>
                      <a:pt x="19610" y="5400"/>
                      <a:pt x="20110" y="4796"/>
                      <a:pt x="20110" y="4050"/>
                    </a:cubicBezTo>
                    <a:close/>
                    <a:moveTo>
                      <a:pt x="15641" y="4050"/>
                    </a:moveTo>
                    <a:lnTo>
                      <a:pt x="15641" y="0"/>
                    </a:lnTo>
                    <a:lnTo>
                      <a:pt x="13407" y="0"/>
                    </a:lnTo>
                    <a:lnTo>
                      <a:pt x="13407" y="4050"/>
                    </a:lnTo>
                    <a:cubicBezTo>
                      <a:pt x="13407" y="4796"/>
                      <a:pt x="13907" y="5400"/>
                      <a:pt x="14524" y="5400"/>
                    </a:cubicBezTo>
                    <a:lnTo>
                      <a:pt x="14524" y="5400"/>
                    </a:lnTo>
                    <a:cubicBezTo>
                      <a:pt x="15141" y="5400"/>
                      <a:pt x="15641" y="4796"/>
                      <a:pt x="15641" y="4050"/>
                    </a:cubicBezTo>
                    <a:close/>
                    <a:moveTo>
                      <a:pt x="11172" y="4050"/>
                    </a:moveTo>
                    <a:lnTo>
                      <a:pt x="11172" y="0"/>
                    </a:lnTo>
                    <a:lnTo>
                      <a:pt x="8938" y="0"/>
                    </a:lnTo>
                    <a:lnTo>
                      <a:pt x="8938" y="4050"/>
                    </a:lnTo>
                    <a:cubicBezTo>
                      <a:pt x="8938" y="4796"/>
                      <a:pt x="9438" y="5400"/>
                      <a:pt x="10055" y="5400"/>
                    </a:cubicBezTo>
                    <a:lnTo>
                      <a:pt x="10055" y="5400"/>
                    </a:lnTo>
                    <a:cubicBezTo>
                      <a:pt x="10672" y="5400"/>
                      <a:pt x="11172" y="4796"/>
                      <a:pt x="11172" y="4050"/>
                    </a:cubicBezTo>
                    <a:close/>
                    <a:moveTo>
                      <a:pt x="6703" y="4050"/>
                    </a:moveTo>
                    <a:lnTo>
                      <a:pt x="6703" y="0"/>
                    </a:lnTo>
                    <a:lnTo>
                      <a:pt x="4469" y="0"/>
                    </a:lnTo>
                    <a:lnTo>
                      <a:pt x="4469" y="4050"/>
                    </a:lnTo>
                    <a:cubicBezTo>
                      <a:pt x="4469" y="4796"/>
                      <a:pt x="4969" y="5400"/>
                      <a:pt x="5586" y="5400"/>
                    </a:cubicBezTo>
                    <a:lnTo>
                      <a:pt x="5586" y="5400"/>
                    </a:lnTo>
                    <a:cubicBezTo>
                      <a:pt x="6203" y="5400"/>
                      <a:pt x="6703" y="4796"/>
                      <a:pt x="6703" y="4050"/>
                    </a:cubicBezTo>
                    <a:close/>
                    <a:moveTo>
                      <a:pt x="2234" y="4050"/>
                    </a:moveTo>
                    <a:lnTo>
                      <a:pt x="2234" y="0"/>
                    </a:lnTo>
                    <a:lnTo>
                      <a:pt x="745" y="0"/>
                    </a:lnTo>
                    <a:cubicBezTo>
                      <a:pt x="333" y="0"/>
                      <a:pt x="0" y="403"/>
                      <a:pt x="0" y="900"/>
                    </a:cubicBezTo>
                    <a:lnTo>
                      <a:pt x="0" y="4050"/>
                    </a:lnTo>
                    <a:cubicBezTo>
                      <a:pt x="0" y="4796"/>
                      <a:pt x="500" y="5400"/>
                      <a:pt x="1117" y="5400"/>
                    </a:cubicBezTo>
                    <a:lnTo>
                      <a:pt x="1117" y="5400"/>
                    </a:lnTo>
                    <a:cubicBezTo>
                      <a:pt x="1734" y="5400"/>
                      <a:pt x="2234" y="4796"/>
                      <a:pt x="2234" y="4050"/>
                    </a:cubicBezTo>
                    <a:close/>
                    <a:moveTo>
                      <a:pt x="21600" y="18900"/>
                    </a:moveTo>
                    <a:lnTo>
                      <a:pt x="21600" y="21600"/>
                    </a:lnTo>
                    <a:lnTo>
                      <a:pt x="745" y="21600"/>
                    </a:lnTo>
                    <a:lnTo>
                      <a:pt x="745" y="18900"/>
                    </a:lnTo>
                    <a:lnTo>
                      <a:pt x="2607" y="18900"/>
                    </a:lnTo>
                    <a:lnTo>
                      <a:pt x="2607" y="21548"/>
                    </a:lnTo>
                    <a:lnTo>
                      <a:pt x="8565" y="21548"/>
                    </a:lnTo>
                    <a:lnTo>
                      <a:pt x="8565" y="18900"/>
                    </a:lnTo>
                    <a:cubicBezTo>
                      <a:pt x="8565" y="18900"/>
                      <a:pt x="21600" y="18900"/>
                      <a:pt x="21600" y="18900"/>
                    </a:cubicBezTo>
                    <a:close/>
                  </a:path>
                </a:pathLst>
              </a:custGeom>
              <a:solidFill>
                <a:srgbClr val="FE552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66" name="Shape"/>
              <p:cNvSpPr/>
              <p:nvPr/>
            </p:nvSpPr>
            <p:spPr>
              <a:xfrm>
                <a:off x="288216" y="18989"/>
                <a:ext cx="2476559" cy="1649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985"/>
                    </a:moveTo>
                    <a:lnTo>
                      <a:pt x="21600" y="1108"/>
                    </a:lnTo>
                    <a:cubicBezTo>
                      <a:pt x="21600" y="496"/>
                      <a:pt x="21242" y="0"/>
                      <a:pt x="20800" y="0"/>
                    </a:cubicBezTo>
                    <a:lnTo>
                      <a:pt x="19200" y="0"/>
                    </a:lnTo>
                    <a:lnTo>
                      <a:pt x="19200" y="4985"/>
                    </a:lnTo>
                    <a:cubicBezTo>
                      <a:pt x="19200" y="5902"/>
                      <a:pt x="19737" y="6646"/>
                      <a:pt x="20400" y="6646"/>
                    </a:cubicBezTo>
                    <a:lnTo>
                      <a:pt x="20400" y="6646"/>
                    </a:lnTo>
                    <a:cubicBezTo>
                      <a:pt x="21063" y="6646"/>
                      <a:pt x="21600" y="5902"/>
                      <a:pt x="21600" y="4985"/>
                    </a:cubicBezTo>
                    <a:close/>
                    <a:moveTo>
                      <a:pt x="16800" y="4985"/>
                    </a:moveTo>
                    <a:lnTo>
                      <a:pt x="16800" y="0"/>
                    </a:lnTo>
                    <a:lnTo>
                      <a:pt x="14400" y="0"/>
                    </a:lnTo>
                    <a:lnTo>
                      <a:pt x="14400" y="4985"/>
                    </a:lnTo>
                    <a:cubicBezTo>
                      <a:pt x="14400" y="5902"/>
                      <a:pt x="14937" y="6646"/>
                      <a:pt x="15600" y="6646"/>
                    </a:cubicBezTo>
                    <a:lnTo>
                      <a:pt x="15600" y="6646"/>
                    </a:lnTo>
                    <a:cubicBezTo>
                      <a:pt x="16263" y="6646"/>
                      <a:pt x="16800" y="5902"/>
                      <a:pt x="16800" y="4985"/>
                    </a:cubicBezTo>
                    <a:close/>
                    <a:moveTo>
                      <a:pt x="12000" y="4985"/>
                    </a:moveTo>
                    <a:lnTo>
                      <a:pt x="12000" y="0"/>
                    </a:lnTo>
                    <a:lnTo>
                      <a:pt x="9600" y="0"/>
                    </a:lnTo>
                    <a:lnTo>
                      <a:pt x="9600" y="4985"/>
                    </a:lnTo>
                    <a:cubicBezTo>
                      <a:pt x="9600" y="5902"/>
                      <a:pt x="10137" y="6646"/>
                      <a:pt x="10800" y="6646"/>
                    </a:cubicBezTo>
                    <a:lnTo>
                      <a:pt x="10800" y="6646"/>
                    </a:lnTo>
                    <a:cubicBezTo>
                      <a:pt x="11463" y="6646"/>
                      <a:pt x="12000" y="5902"/>
                      <a:pt x="12000" y="4985"/>
                    </a:cubicBezTo>
                    <a:close/>
                    <a:moveTo>
                      <a:pt x="7200" y="4985"/>
                    </a:moveTo>
                    <a:lnTo>
                      <a:pt x="7200" y="0"/>
                    </a:lnTo>
                    <a:lnTo>
                      <a:pt x="4800" y="0"/>
                    </a:lnTo>
                    <a:lnTo>
                      <a:pt x="4800" y="4985"/>
                    </a:lnTo>
                    <a:cubicBezTo>
                      <a:pt x="4800" y="5902"/>
                      <a:pt x="5337" y="6646"/>
                      <a:pt x="6000" y="6646"/>
                    </a:cubicBezTo>
                    <a:lnTo>
                      <a:pt x="6000" y="6646"/>
                    </a:lnTo>
                    <a:cubicBezTo>
                      <a:pt x="6663" y="6646"/>
                      <a:pt x="7200" y="5902"/>
                      <a:pt x="7200" y="4985"/>
                    </a:cubicBezTo>
                    <a:close/>
                    <a:moveTo>
                      <a:pt x="2400" y="4985"/>
                    </a:moveTo>
                    <a:lnTo>
                      <a:pt x="2400" y="0"/>
                    </a:lnTo>
                    <a:lnTo>
                      <a:pt x="0" y="0"/>
                    </a:lnTo>
                    <a:lnTo>
                      <a:pt x="0" y="4985"/>
                    </a:lnTo>
                    <a:cubicBezTo>
                      <a:pt x="0" y="5902"/>
                      <a:pt x="537" y="6646"/>
                      <a:pt x="1200" y="6646"/>
                    </a:cubicBezTo>
                    <a:lnTo>
                      <a:pt x="1200" y="6646"/>
                    </a:lnTo>
                    <a:cubicBezTo>
                      <a:pt x="1863" y="6646"/>
                      <a:pt x="2400" y="5902"/>
                      <a:pt x="2400" y="4985"/>
                    </a:cubicBezTo>
                    <a:close/>
                    <a:moveTo>
                      <a:pt x="6000" y="16120"/>
                    </a:moveTo>
                    <a:lnTo>
                      <a:pt x="6000" y="11135"/>
                    </a:lnTo>
                    <a:cubicBezTo>
                      <a:pt x="6000" y="10829"/>
                      <a:pt x="5821" y="10581"/>
                      <a:pt x="5600" y="10581"/>
                    </a:cubicBezTo>
                    <a:lnTo>
                      <a:pt x="1600" y="10581"/>
                    </a:lnTo>
                    <a:cubicBezTo>
                      <a:pt x="1379" y="10581"/>
                      <a:pt x="1200" y="10829"/>
                      <a:pt x="1200" y="11135"/>
                    </a:cubicBezTo>
                    <a:lnTo>
                      <a:pt x="1200" y="16120"/>
                    </a:lnTo>
                    <a:cubicBezTo>
                      <a:pt x="1200" y="16426"/>
                      <a:pt x="1379" y="16674"/>
                      <a:pt x="1600" y="16674"/>
                    </a:cubicBezTo>
                    <a:lnTo>
                      <a:pt x="5600" y="16674"/>
                    </a:lnTo>
                    <a:cubicBezTo>
                      <a:pt x="5821" y="16674"/>
                      <a:pt x="6000" y="16426"/>
                      <a:pt x="6000" y="16120"/>
                    </a:cubicBezTo>
                    <a:close/>
                    <a:moveTo>
                      <a:pt x="19200" y="9969"/>
                    </a:moveTo>
                    <a:lnTo>
                      <a:pt x="19200" y="21046"/>
                    </a:lnTo>
                    <a:cubicBezTo>
                      <a:pt x="19200" y="21352"/>
                      <a:pt x="19021" y="21600"/>
                      <a:pt x="18800" y="21600"/>
                    </a:cubicBezTo>
                    <a:lnTo>
                      <a:pt x="8800" y="21600"/>
                    </a:lnTo>
                    <a:cubicBezTo>
                      <a:pt x="8579" y="21600"/>
                      <a:pt x="8400" y="21352"/>
                      <a:pt x="8400" y="21046"/>
                    </a:cubicBezTo>
                    <a:lnTo>
                      <a:pt x="8400" y="9969"/>
                    </a:lnTo>
                    <a:cubicBezTo>
                      <a:pt x="8400" y="9663"/>
                      <a:pt x="8579" y="9415"/>
                      <a:pt x="8800" y="9415"/>
                    </a:cubicBezTo>
                    <a:lnTo>
                      <a:pt x="18800" y="9415"/>
                    </a:lnTo>
                    <a:cubicBezTo>
                      <a:pt x="19021" y="9415"/>
                      <a:pt x="19200" y="9663"/>
                      <a:pt x="19200" y="9969"/>
                    </a:cubicBezTo>
                    <a:close/>
                  </a:path>
                </a:pathLst>
              </a:custGeom>
              <a:solidFill>
                <a:srgbClr val="FFEF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667" name="Shape"/>
              <p:cNvSpPr/>
              <p:nvPr/>
            </p:nvSpPr>
            <p:spPr>
              <a:xfrm>
                <a:off x="0" y="-1"/>
                <a:ext cx="2792291" cy="2067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86" y="4172"/>
                    </a:moveTo>
                    <a:cubicBezTo>
                      <a:pt x="21286" y="4795"/>
                      <a:pt x="20879" y="5302"/>
                      <a:pt x="20379" y="5302"/>
                    </a:cubicBezTo>
                    <a:cubicBezTo>
                      <a:pt x="19879" y="5302"/>
                      <a:pt x="19471" y="4795"/>
                      <a:pt x="19471" y="4172"/>
                    </a:cubicBezTo>
                    <a:lnTo>
                      <a:pt x="19471" y="391"/>
                    </a:lnTo>
                    <a:lnTo>
                      <a:pt x="20734" y="391"/>
                    </a:lnTo>
                    <a:cubicBezTo>
                      <a:pt x="21038" y="391"/>
                      <a:pt x="21286" y="700"/>
                      <a:pt x="21286" y="1079"/>
                    </a:cubicBezTo>
                    <a:cubicBezTo>
                      <a:pt x="21286" y="1079"/>
                      <a:pt x="21286" y="4172"/>
                      <a:pt x="21286" y="4172"/>
                    </a:cubicBezTo>
                    <a:close/>
                    <a:moveTo>
                      <a:pt x="20577" y="6186"/>
                    </a:moveTo>
                    <a:lnTo>
                      <a:pt x="1023" y="6186"/>
                    </a:lnTo>
                    <a:lnTo>
                      <a:pt x="1023" y="5671"/>
                    </a:lnTo>
                    <a:cubicBezTo>
                      <a:pt x="1088" y="5684"/>
                      <a:pt x="1154" y="5693"/>
                      <a:pt x="1221" y="5693"/>
                    </a:cubicBezTo>
                    <a:cubicBezTo>
                      <a:pt x="1678" y="5693"/>
                      <a:pt x="2076" y="5379"/>
                      <a:pt x="2286" y="4915"/>
                    </a:cubicBezTo>
                    <a:cubicBezTo>
                      <a:pt x="2495" y="5379"/>
                      <a:pt x="2893" y="5693"/>
                      <a:pt x="3350" y="5693"/>
                    </a:cubicBezTo>
                    <a:cubicBezTo>
                      <a:pt x="3806" y="5693"/>
                      <a:pt x="4205" y="5379"/>
                      <a:pt x="4414" y="4915"/>
                    </a:cubicBezTo>
                    <a:cubicBezTo>
                      <a:pt x="4624" y="5379"/>
                      <a:pt x="5022" y="5693"/>
                      <a:pt x="5478" y="5693"/>
                    </a:cubicBezTo>
                    <a:cubicBezTo>
                      <a:pt x="5935" y="5693"/>
                      <a:pt x="6333" y="5379"/>
                      <a:pt x="6543" y="4915"/>
                    </a:cubicBezTo>
                    <a:cubicBezTo>
                      <a:pt x="6752" y="5379"/>
                      <a:pt x="7150" y="5693"/>
                      <a:pt x="7607" y="5693"/>
                    </a:cubicBezTo>
                    <a:cubicBezTo>
                      <a:pt x="8064" y="5693"/>
                      <a:pt x="8462" y="5379"/>
                      <a:pt x="8671" y="4915"/>
                    </a:cubicBezTo>
                    <a:cubicBezTo>
                      <a:pt x="8881" y="5379"/>
                      <a:pt x="9279" y="5693"/>
                      <a:pt x="9736" y="5693"/>
                    </a:cubicBezTo>
                    <a:cubicBezTo>
                      <a:pt x="10192" y="5693"/>
                      <a:pt x="10591" y="5379"/>
                      <a:pt x="10800" y="4915"/>
                    </a:cubicBezTo>
                    <a:cubicBezTo>
                      <a:pt x="11010" y="5379"/>
                      <a:pt x="11408" y="5693"/>
                      <a:pt x="11864" y="5693"/>
                    </a:cubicBezTo>
                    <a:cubicBezTo>
                      <a:pt x="12321" y="5693"/>
                      <a:pt x="12719" y="5379"/>
                      <a:pt x="12929" y="4915"/>
                    </a:cubicBezTo>
                    <a:cubicBezTo>
                      <a:pt x="13138" y="5379"/>
                      <a:pt x="13536" y="5693"/>
                      <a:pt x="13993" y="5693"/>
                    </a:cubicBezTo>
                    <a:cubicBezTo>
                      <a:pt x="14450" y="5693"/>
                      <a:pt x="14848" y="5379"/>
                      <a:pt x="15057" y="4915"/>
                    </a:cubicBezTo>
                    <a:cubicBezTo>
                      <a:pt x="15267" y="5379"/>
                      <a:pt x="15665" y="5693"/>
                      <a:pt x="16122" y="5693"/>
                    </a:cubicBezTo>
                    <a:cubicBezTo>
                      <a:pt x="16578" y="5693"/>
                      <a:pt x="16976" y="5379"/>
                      <a:pt x="17186" y="4915"/>
                    </a:cubicBezTo>
                    <a:cubicBezTo>
                      <a:pt x="17395" y="5379"/>
                      <a:pt x="17794" y="5693"/>
                      <a:pt x="18250" y="5693"/>
                    </a:cubicBezTo>
                    <a:cubicBezTo>
                      <a:pt x="18707" y="5693"/>
                      <a:pt x="19105" y="5379"/>
                      <a:pt x="19315" y="4915"/>
                    </a:cubicBezTo>
                    <a:cubicBezTo>
                      <a:pt x="19524" y="5379"/>
                      <a:pt x="19922" y="5693"/>
                      <a:pt x="20379" y="5693"/>
                    </a:cubicBezTo>
                    <a:cubicBezTo>
                      <a:pt x="20446" y="5693"/>
                      <a:pt x="20512" y="5684"/>
                      <a:pt x="20577" y="5671"/>
                    </a:cubicBezTo>
                    <a:cubicBezTo>
                      <a:pt x="20577" y="5671"/>
                      <a:pt x="20577" y="6186"/>
                      <a:pt x="20577" y="6186"/>
                    </a:cubicBezTo>
                    <a:close/>
                    <a:moveTo>
                      <a:pt x="20577" y="18558"/>
                    </a:moveTo>
                    <a:lnTo>
                      <a:pt x="8473" y="18558"/>
                    </a:lnTo>
                    <a:lnTo>
                      <a:pt x="8473" y="8098"/>
                    </a:lnTo>
                    <a:cubicBezTo>
                      <a:pt x="8473" y="7746"/>
                      <a:pt x="8244" y="7460"/>
                      <a:pt x="7962" y="7460"/>
                    </a:cubicBezTo>
                    <a:lnTo>
                      <a:pt x="2995" y="7460"/>
                    </a:lnTo>
                    <a:cubicBezTo>
                      <a:pt x="2713" y="7460"/>
                      <a:pt x="2483" y="7746"/>
                      <a:pt x="2483" y="8098"/>
                    </a:cubicBezTo>
                    <a:lnTo>
                      <a:pt x="2483" y="18558"/>
                    </a:lnTo>
                    <a:lnTo>
                      <a:pt x="1023" y="18558"/>
                    </a:lnTo>
                    <a:lnTo>
                      <a:pt x="1023" y="6577"/>
                    </a:lnTo>
                    <a:lnTo>
                      <a:pt x="20577" y="6577"/>
                    </a:lnTo>
                    <a:cubicBezTo>
                      <a:pt x="20577" y="6577"/>
                      <a:pt x="20577" y="18558"/>
                      <a:pt x="20577" y="18558"/>
                    </a:cubicBezTo>
                    <a:close/>
                    <a:moveTo>
                      <a:pt x="20577" y="21209"/>
                    </a:moveTo>
                    <a:lnTo>
                      <a:pt x="8473" y="21209"/>
                    </a:lnTo>
                    <a:lnTo>
                      <a:pt x="8473" y="18949"/>
                    </a:lnTo>
                    <a:lnTo>
                      <a:pt x="20577" y="18949"/>
                    </a:lnTo>
                    <a:cubicBezTo>
                      <a:pt x="20577" y="18949"/>
                      <a:pt x="20577" y="21209"/>
                      <a:pt x="20577" y="21209"/>
                    </a:cubicBezTo>
                    <a:close/>
                    <a:moveTo>
                      <a:pt x="8160" y="21158"/>
                    </a:moveTo>
                    <a:lnTo>
                      <a:pt x="2797" y="21158"/>
                    </a:lnTo>
                    <a:lnTo>
                      <a:pt x="2797" y="8098"/>
                    </a:lnTo>
                    <a:cubicBezTo>
                      <a:pt x="2797" y="7962"/>
                      <a:pt x="2886" y="7851"/>
                      <a:pt x="2995" y="7851"/>
                    </a:cubicBezTo>
                    <a:lnTo>
                      <a:pt x="7962" y="7851"/>
                    </a:lnTo>
                    <a:cubicBezTo>
                      <a:pt x="8071" y="7851"/>
                      <a:pt x="8160" y="7962"/>
                      <a:pt x="8160" y="8098"/>
                    </a:cubicBezTo>
                    <a:cubicBezTo>
                      <a:pt x="8160" y="8098"/>
                      <a:pt x="8160" y="21158"/>
                      <a:pt x="8160" y="21158"/>
                    </a:cubicBezTo>
                    <a:close/>
                    <a:moveTo>
                      <a:pt x="2483" y="21209"/>
                    </a:moveTo>
                    <a:lnTo>
                      <a:pt x="1023" y="21209"/>
                    </a:lnTo>
                    <a:lnTo>
                      <a:pt x="1023" y="18949"/>
                    </a:lnTo>
                    <a:lnTo>
                      <a:pt x="2483" y="18949"/>
                    </a:lnTo>
                    <a:cubicBezTo>
                      <a:pt x="2483" y="18949"/>
                      <a:pt x="2483" y="21209"/>
                      <a:pt x="2483" y="21209"/>
                    </a:cubicBezTo>
                    <a:close/>
                    <a:moveTo>
                      <a:pt x="314" y="4172"/>
                    </a:moveTo>
                    <a:lnTo>
                      <a:pt x="314" y="1079"/>
                    </a:lnTo>
                    <a:cubicBezTo>
                      <a:pt x="314" y="700"/>
                      <a:pt x="562" y="391"/>
                      <a:pt x="866" y="391"/>
                    </a:cubicBezTo>
                    <a:lnTo>
                      <a:pt x="2129" y="391"/>
                    </a:lnTo>
                    <a:lnTo>
                      <a:pt x="2129" y="4172"/>
                    </a:lnTo>
                    <a:cubicBezTo>
                      <a:pt x="2129" y="4795"/>
                      <a:pt x="1722" y="5302"/>
                      <a:pt x="1221" y="5302"/>
                    </a:cubicBezTo>
                    <a:cubicBezTo>
                      <a:pt x="721" y="5302"/>
                      <a:pt x="314" y="4795"/>
                      <a:pt x="314" y="4172"/>
                    </a:cubicBezTo>
                    <a:close/>
                    <a:moveTo>
                      <a:pt x="2442" y="391"/>
                    </a:moveTo>
                    <a:lnTo>
                      <a:pt x="4257" y="391"/>
                    </a:lnTo>
                    <a:lnTo>
                      <a:pt x="4257" y="4172"/>
                    </a:lnTo>
                    <a:cubicBezTo>
                      <a:pt x="4257" y="4795"/>
                      <a:pt x="3850" y="5302"/>
                      <a:pt x="3350" y="5302"/>
                    </a:cubicBezTo>
                    <a:cubicBezTo>
                      <a:pt x="2849" y="5302"/>
                      <a:pt x="2442" y="4795"/>
                      <a:pt x="2442" y="4172"/>
                    </a:cubicBezTo>
                    <a:cubicBezTo>
                      <a:pt x="2442" y="4172"/>
                      <a:pt x="2442" y="391"/>
                      <a:pt x="2442" y="391"/>
                    </a:cubicBezTo>
                    <a:close/>
                    <a:moveTo>
                      <a:pt x="4571" y="391"/>
                    </a:moveTo>
                    <a:lnTo>
                      <a:pt x="6386" y="391"/>
                    </a:lnTo>
                    <a:lnTo>
                      <a:pt x="6386" y="4172"/>
                    </a:lnTo>
                    <a:cubicBezTo>
                      <a:pt x="6386" y="4795"/>
                      <a:pt x="5979" y="5302"/>
                      <a:pt x="5478" y="5302"/>
                    </a:cubicBezTo>
                    <a:cubicBezTo>
                      <a:pt x="4978" y="5302"/>
                      <a:pt x="4571" y="4795"/>
                      <a:pt x="4571" y="4172"/>
                    </a:cubicBezTo>
                    <a:cubicBezTo>
                      <a:pt x="4571" y="4172"/>
                      <a:pt x="4571" y="391"/>
                      <a:pt x="4571" y="391"/>
                    </a:cubicBezTo>
                    <a:close/>
                    <a:moveTo>
                      <a:pt x="6700" y="391"/>
                    </a:moveTo>
                    <a:lnTo>
                      <a:pt x="8515" y="391"/>
                    </a:lnTo>
                    <a:lnTo>
                      <a:pt x="8515" y="4172"/>
                    </a:lnTo>
                    <a:cubicBezTo>
                      <a:pt x="8515" y="4795"/>
                      <a:pt x="8107" y="5302"/>
                      <a:pt x="7607" y="5302"/>
                    </a:cubicBezTo>
                    <a:cubicBezTo>
                      <a:pt x="7107" y="5302"/>
                      <a:pt x="6700" y="4795"/>
                      <a:pt x="6700" y="4172"/>
                    </a:cubicBezTo>
                    <a:cubicBezTo>
                      <a:pt x="6700" y="4172"/>
                      <a:pt x="6700" y="391"/>
                      <a:pt x="6700" y="391"/>
                    </a:cubicBezTo>
                    <a:close/>
                    <a:moveTo>
                      <a:pt x="8828" y="391"/>
                    </a:moveTo>
                    <a:lnTo>
                      <a:pt x="10643" y="391"/>
                    </a:lnTo>
                    <a:lnTo>
                      <a:pt x="10643" y="4172"/>
                    </a:lnTo>
                    <a:cubicBezTo>
                      <a:pt x="10643" y="4795"/>
                      <a:pt x="10236" y="5302"/>
                      <a:pt x="9736" y="5302"/>
                    </a:cubicBezTo>
                    <a:cubicBezTo>
                      <a:pt x="9235" y="5302"/>
                      <a:pt x="8828" y="4795"/>
                      <a:pt x="8828" y="4172"/>
                    </a:cubicBezTo>
                    <a:cubicBezTo>
                      <a:pt x="8828" y="4172"/>
                      <a:pt x="8828" y="391"/>
                      <a:pt x="8828" y="391"/>
                    </a:cubicBezTo>
                    <a:close/>
                    <a:moveTo>
                      <a:pt x="10957" y="391"/>
                    </a:moveTo>
                    <a:lnTo>
                      <a:pt x="12772" y="391"/>
                    </a:lnTo>
                    <a:lnTo>
                      <a:pt x="12772" y="4172"/>
                    </a:lnTo>
                    <a:cubicBezTo>
                      <a:pt x="12772" y="4795"/>
                      <a:pt x="12365" y="5302"/>
                      <a:pt x="11864" y="5302"/>
                    </a:cubicBezTo>
                    <a:cubicBezTo>
                      <a:pt x="11364" y="5302"/>
                      <a:pt x="10957" y="4795"/>
                      <a:pt x="10957" y="4172"/>
                    </a:cubicBezTo>
                    <a:cubicBezTo>
                      <a:pt x="10957" y="4172"/>
                      <a:pt x="10957" y="391"/>
                      <a:pt x="10957" y="391"/>
                    </a:cubicBezTo>
                    <a:close/>
                    <a:moveTo>
                      <a:pt x="13086" y="391"/>
                    </a:moveTo>
                    <a:lnTo>
                      <a:pt x="14900" y="391"/>
                    </a:lnTo>
                    <a:lnTo>
                      <a:pt x="14900" y="4172"/>
                    </a:lnTo>
                    <a:cubicBezTo>
                      <a:pt x="14900" y="4795"/>
                      <a:pt x="14493" y="5302"/>
                      <a:pt x="13993" y="5302"/>
                    </a:cubicBezTo>
                    <a:cubicBezTo>
                      <a:pt x="13493" y="5302"/>
                      <a:pt x="13086" y="4795"/>
                      <a:pt x="13086" y="4172"/>
                    </a:cubicBezTo>
                    <a:cubicBezTo>
                      <a:pt x="13086" y="4172"/>
                      <a:pt x="13086" y="391"/>
                      <a:pt x="13086" y="391"/>
                    </a:cubicBezTo>
                    <a:close/>
                    <a:moveTo>
                      <a:pt x="15214" y="391"/>
                    </a:moveTo>
                    <a:lnTo>
                      <a:pt x="17029" y="391"/>
                    </a:lnTo>
                    <a:lnTo>
                      <a:pt x="17029" y="4172"/>
                    </a:lnTo>
                    <a:cubicBezTo>
                      <a:pt x="17029" y="4795"/>
                      <a:pt x="16622" y="5302"/>
                      <a:pt x="16122" y="5302"/>
                    </a:cubicBezTo>
                    <a:cubicBezTo>
                      <a:pt x="15621" y="5302"/>
                      <a:pt x="15214" y="4795"/>
                      <a:pt x="15214" y="4172"/>
                    </a:cubicBezTo>
                    <a:cubicBezTo>
                      <a:pt x="15214" y="4172"/>
                      <a:pt x="15214" y="391"/>
                      <a:pt x="15214" y="391"/>
                    </a:cubicBezTo>
                    <a:close/>
                    <a:moveTo>
                      <a:pt x="17343" y="391"/>
                    </a:moveTo>
                    <a:lnTo>
                      <a:pt x="19158" y="391"/>
                    </a:lnTo>
                    <a:lnTo>
                      <a:pt x="19158" y="4172"/>
                    </a:lnTo>
                    <a:cubicBezTo>
                      <a:pt x="19158" y="4795"/>
                      <a:pt x="18751" y="5302"/>
                      <a:pt x="18250" y="5302"/>
                    </a:cubicBezTo>
                    <a:cubicBezTo>
                      <a:pt x="17750" y="5302"/>
                      <a:pt x="17343" y="4795"/>
                      <a:pt x="17343" y="4172"/>
                    </a:cubicBezTo>
                    <a:cubicBezTo>
                      <a:pt x="17343" y="4172"/>
                      <a:pt x="17343" y="391"/>
                      <a:pt x="17343" y="391"/>
                    </a:cubicBezTo>
                    <a:close/>
                    <a:moveTo>
                      <a:pt x="20734" y="0"/>
                    </a:moveTo>
                    <a:lnTo>
                      <a:pt x="19471" y="0"/>
                    </a:lnTo>
                    <a:lnTo>
                      <a:pt x="19158" y="0"/>
                    </a:lnTo>
                    <a:lnTo>
                      <a:pt x="17343" y="0"/>
                    </a:lnTo>
                    <a:lnTo>
                      <a:pt x="17029" y="0"/>
                    </a:lnTo>
                    <a:lnTo>
                      <a:pt x="15214" y="0"/>
                    </a:lnTo>
                    <a:lnTo>
                      <a:pt x="14900" y="0"/>
                    </a:lnTo>
                    <a:lnTo>
                      <a:pt x="13086" y="0"/>
                    </a:lnTo>
                    <a:lnTo>
                      <a:pt x="12772" y="0"/>
                    </a:lnTo>
                    <a:lnTo>
                      <a:pt x="10957" y="0"/>
                    </a:lnTo>
                    <a:lnTo>
                      <a:pt x="10643" y="0"/>
                    </a:lnTo>
                    <a:lnTo>
                      <a:pt x="8828" y="0"/>
                    </a:lnTo>
                    <a:lnTo>
                      <a:pt x="8515" y="0"/>
                    </a:lnTo>
                    <a:lnTo>
                      <a:pt x="6700" y="0"/>
                    </a:lnTo>
                    <a:lnTo>
                      <a:pt x="6386" y="0"/>
                    </a:lnTo>
                    <a:lnTo>
                      <a:pt x="4571" y="0"/>
                    </a:lnTo>
                    <a:lnTo>
                      <a:pt x="4257" y="0"/>
                    </a:lnTo>
                    <a:lnTo>
                      <a:pt x="2442" y="0"/>
                    </a:lnTo>
                    <a:lnTo>
                      <a:pt x="2129" y="0"/>
                    </a:lnTo>
                    <a:lnTo>
                      <a:pt x="866" y="0"/>
                    </a:lnTo>
                    <a:cubicBezTo>
                      <a:pt x="389" y="0"/>
                      <a:pt x="0" y="484"/>
                      <a:pt x="0" y="1079"/>
                    </a:cubicBezTo>
                    <a:lnTo>
                      <a:pt x="0" y="4172"/>
                    </a:lnTo>
                    <a:cubicBezTo>
                      <a:pt x="0" y="4783"/>
                      <a:pt x="291" y="5310"/>
                      <a:pt x="710" y="5551"/>
                    </a:cubicBezTo>
                    <a:lnTo>
                      <a:pt x="710" y="6577"/>
                    </a:lnTo>
                    <a:lnTo>
                      <a:pt x="710" y="18558"/>
                    </a:lnTo>
                    <a:lnTo>
                      <a:pt x="710" y="21600"/>
                    </a:lnTo>
                    <a:lnTo>
                      <a:pt x="20890" y="21600"/>
                    </a:lnTo>
                    <a:lnTo>
                      <a:pt x="20890" y="18558"/>
                    </a:lnTo>
                    <a:lnTo>
                      <a:pt x="20890" y="6577"/>
                    </a:lnTo>
                    <a:lnTo>
                      <a:pt x="20890" y="5551"/>
                    </a:lnTo>
                    <a:cubicBezTo>
                      <a:pt x="21309" y="5310"/>
                      <a:pt x="21600" y="4783"/>
                      <a:pt x="21600" y="4172"/>
                    </a:cubicBezTo>
                    <a:lnTo>
                      <a:pt x="21600" y="1079"/>
                    </a:lnTo>
                    <a:cubicBezTo>
                      <a:pt x="21600" y="484"/>
                      <a:pt x="21211" y="0"/>
                      <a:pt x="20734" y="0"/>
                    </a:cubicBezTo>
                    <a:close/>
                    <a:moveTo>
                      <a:pt x="7450" y="13056"/>
                    </a:moveTo>
                    <a:cubicBezTo>
                      <a:pt x="7450" y="13192"/>
                      <a:pt x="7361" y="13302"/>
                      <a:pt x="7252" y="13302"/>
                    </a:cubicBezTo>
                    <a:lnTo>
                      <a:pt x="3705" y="13302"/>
                    </a:lnTo>
                    <a:cubicBezTo>
                      <a:pt x="3596" y="13302"/>
                      <a:pt x="3507" y="13192"/>
                      <a:pt x="3507" y="13056"/>
                    </a:cubicBezTo>
                    <a:lnTo>
                      <a:pt x="3507" y="9079"/>
                    </a:lnTo>
                    <a:cubicBezTo>
                      <a:pt x="3507" y="8943"/>
                      <a:pt x="3596" y="8833"/>
                      <a:pt x="3705" y="8833"/>
                    </a:cubicBezTo>
                    <a:lnTo>
                      <a:pt x="7252" y="8833"/>
                    </a:lnTo>
                    <a:cubicBezTo>
                      <a:pt x="7361" y="8833"/>
                      <a:pt x="7450" y="8943"/>
                      <a:pt x="7450" y="9079"/>
                    </a:cubicBezTo>
                    <a:cubicBezTo>
                      <a:pt x="7450" y="9079"/>
                      <a:pt x="7450" y="13056"/>
                      <a:pt x="7450" y="13056"/>
                    </a:cubicBezTo>
                    <a:close/>
                    <a:moveTo>
                      <a:pt x="7252" y="8442"/>
                    </a:moveTo>
                    <a:lnTo>
                      <a:pt x="3705" y="8442"/>
                    </a:lnTo>
                    <a:cubicBezTo>
                      <a:pt x="3422" y="8442"/>
                      <a:pt x="3193" y="8728"/>
                      <a:pt x="3193" y="9079"/>
                    </a:cubicBezTo>
                    <a:lnTo>
                      <a:pt x="3193" y="13056"/>
                    </a:lnTo>
                    <a:cubicBezTo>
                      <a:pt x="3193" y="13407"/>
                      <a:pt x="3422" y="13693"/>
                      <a:pt x="3705" y="13693"/>
                    </a:cubicBezTo>
                    <a:lnTo>
                      <a:pt x="7252" y="13693"/>
                    </a:lnTo>
                    <a:cubicBezTo>
                      <a:pt x="7534" y="13693"/>
                      <a:pt x="7764" y="13407"/>
                      <a:pt x="7764" y="13056"/>
                    </a:cubicBezTo>
                    <a:lnTo>
                      <a:pt x="7764" y="9079"/>
                    </a:lnTo>
                    <a:cubicBezTo>
                      <a:pt x="7764" y="8728"/>
                      <a:pt x="7534" y="8442"/>
                      <a:pt x="7252" y="8442"/>
                    </a:cubicBezTo>
                    <a:close/>
                    <a:moveTo>
                      <a:pt x="9893" y="12665"/>
                    </a:moveTo>
                    <a:lnTo>
                      <a:pt x="14447" y="12667"/>
                    </a:lnTo>
                    <a:lnTo>
                      <a:pt x="14447" y="17232"/>
                    </a:lnTo>
                    <a:lnTo>
                      <a:pt x="10091" y="17232"/>
                    </a:lnTo>
                    <a:cubicBezTo>
                      <a:pt x="9981" y="17232"/>
                      <a:pt x="9893" y="17122"/>
                      <a:pt x="9893" y="16986"/>
                    </a:cubicBezTo>
                    <a:cubicBezTo>
                      <a:pt x="9893" y="16986"/>
                      <a:pt x="9893" y="12665"/>
                      <a:pt x="9893" y="12665"/>
                    </a:cubicBezTo>
                    <a:close/>
                    <a:moveTo>
                      <a:pt x="9893" y="8149"/>
                    </a:moveTo>
                    <a:cubicBezTo>
                      <a:pt x="9893" y="8013"/>
                      <a:pt x="9981" y="7902"/>
                      <a:pt x="10091" y="7902"/>
                    </a:cubicBezTo>
                    <a:lnTo>
                      <a:pt x="14447" y="7902"/>
                    </a:lnTo>
                    <a:lnTo>
                      <a:pt x="14447" y="12472"/>
                    </a:lnTo>
                    <a:lnTo>
                      <a:pt x="9893" y="12470"/>
                    </a:lnTo>
                    <a:cubicBezTo>
                      <a:pt x="9893" y="12470"/>
                      <a:pt x="9893" y="8149"/>
                      <a:pt x="9893" y="8149"/>
                    </a:cubicBezTo>
                    <a:close/>
                    <a:moveTo>
                      <a:pt x="14604" y="12667"/>
                    </a:moveTo>
                    <a:lnTo>
                      <a:pt x="19158" y="12669"/>
                    </a:lnTo>
                    <a:lnTo>
                      <a:pt x="19158" y="16986"/>
                    </a:lnTo>
                    <a:cubicBezTo>
                      <a:pt x="19158" y="17122"/>
                      <a:pt x="19069" y="17232"/>
                      <a:pt x="18960" y="17232"/>
                    </a:cubicBezTo>
                    <a:lnTo>
                      <a:pt x="14604" y="17232"/>
                    </a:lnTo>
                    <a:cubicBezTo>
                      <a:pt x="14604" y="17232"/>
                      <a:pt x="14604" y="12667"/>
                      <a:pt x="14604" y="12667"/>
                    </a:cubicBezTo>
                    <a:close/>
                    <a:moveTo>
                      <a:pt x="14604" y="7902"/>
                    </a:moveTo>
                    <a:lnTo>
                      <a:pt x="18960" y="7902"/>
                    </a:lnTo>
                    <a:cubicBezTo>
                      <a:pt x="19069" y="7902"/>
                      <a:pt x="19158" y="8013"/>
                      <a:pt x="19158" y="8149"/>
                    </a:cubicBezTo>
                    <a:lnTo>
                      <a:pt x="19158" y="12474"/>
                    </a:lnTo>
                    <a:lnTo>
                      <a:pt x="14604" y="12472"/>
                    </a:lnTo>
                    <a:cubicBezTo>
                      <a:pt x="14604" y="12472"/>
                      <a:pt x="14604" y="7902"/>
                      <a:pt x="14604" y="7902"/>
                    </a:cubicBezTo>
                    <a:close/>
                    <a:moveTo>
                      <a:pt x="10091" y="17623"/>
                    </a:moveTo>
                    <a:lnTo>
                      <a:pt x="18960" y="17623"/>
                    </a:lnTo>
                    <a:cubicBezTo>
                      <a:pt x="19242" y="17623"/>
                      <a:pt x="19471" y="17337"/>
                      <a:pt x="19471" y="16986"/>
                    </a:cubicBezTo>
                    <a:lnTo>
                      <a:pt x="19471" y="8149"/>
                    </a:lnTo>
                    <a:cubicBezTo>
                      <a:pt x="19471" y="7797"/>
                      <a:pt x="19242" y="7512"/>
                      <a:pt x="18960" y="7512"/>
                    </a:cubicBezTo>
                    <a:lnTo>
                      <a:pt x="10091" y="7512"/>
                    </a:lnTo>
                    <a:cubicBezTo>
                      <a:pt x="9808" y="7512"/>
                      <a:pt x="9579" y="7797"/>
                      <a:pt x="9579" y="8149"/>
                    </a:cubicBezTo>
                    <a:lnTo>
                      <a:pt x="9579" y="16986"/>
                    </a:lnTo>
                    <a:cubicBezTo>
                      <a:pt x="9579" y="17337"/>
                      <a:pt x="9808" y="17623"/>
                      <a:pt x="10091" y="17623"/>
                    </a:cubicBezTo>
                    <a:close/>
                    <a:moveTo>
                      <a:pt x="7450" y="16195"/>
                    </a:moveTo>
                    <a:cubicBezTo>
                      <a:pt x="7450" y="16331"/>
                      <a:pt x="7361" y="16442"/>
                      <a:pt x="7252" y="16442"/>
                    </a:cubicBezTo>
                    <a:cubicBezTo>
                      <a:pt x="7143" y="16442"/>
                      <a:pt x="7054" y="16331"/>
                      <a:pt x="7054" y="16195"/>
                    </a:cubicBezTo>
                    <a:lnTo>
                      <a:pt x="7054" y="15312"/>
                    </a:lnTo>
                    <a:cubicBezTo>
                      <a:pt x="7054" y="15176"/>
                      <a:pt x="7143" y="15065"/>
                      <a:pt x="7252" y="15065"/>
                    </a:cubicBezTo>
                    <a:cubicBezTo>
                      <a:pt x="7361" y="15065"/>
                      <a:pt x="7450" y="15176"/>
                      <a:pt x="7450" y="15312"/>
                    </a:cubicBezTo>
                    <a:cubicBezTo>
                      <a:pt x="7450" y="15312"/>
                      <a:pt x="7450" y="16195"/>
                      <a:pt x="7450" y="16195"/>
                    </a:cubicBezTo>
                    <a:close/>
                    <a:moveTo>
                      <a:pt x="7252" y="14675"/>
                    </a:moveTo>
                    <a:cubicBezTo>
                      <a:pt x="6970" y="14675"/>
                      <a:pt x="6741" y="14960"/>
                      <a:pt x="6741" y="15312"/>
                    </a:cubicBezTo>
                    <a:lnTo>
                      <a:pt x="6741" y="16195"/>
                    </a:lnTo>
                    <a:cubicBezTo>
                      <a:pt x="6741" y="16547"/>
                      <a:pt x="6970" y="16833"/>
                      <a:pt x="7252" y="16833"/>
                    </a:cubicBezTo>
                    <a:cubicBezTo>
                      <a:pt x="7534" y="16833"/>
                      <a:pt x="7764" y="16547"/>
                      <a:pt x="7764" y="16195"/>
                    </a:cubicBezTo>
                    <a:lnTo>
                      <a:pt x="7764" y="15312"/>
                    </a:lnTo>
                    <a:cubicBezTo>
                      <a:pt x="7764" y="14960"/>
                      <a:pt x="7534" y="14675"/>
                      <a:pt x="7252" y="14675"/>
                    </a:cubicBezTo>
                    <a:close/>
                  </a:path>
                </a:pathLst>
              </a:custGeom>
              <a:solidFill>
                <a:srgbClr val="2323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pic>
          <p:nvPicPr>
            <p:cNvPr id="669" name="4.png" descr="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1974"/>
              <a:ext cx="1750472" cy="5256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8" name="Group"/>
          <p:cNvGrpSpPr/>
          <p:nvPr/>
        </p:nvGrpSpPr>
        <p:grpSpPr>
          <a:xfrm>
            <a:off x="6950813" y="1783620"/>
            <a:ext cx="5176250" cy="3908979"/>
            <a:chOff x="0" y="0"/>
            <a:chExt cx="5176248" cy="3908977"/>
          </a:xfrm>
        </p:grpSpPr>
        <p:sp>
          <p:nvSpPr>
            <p:cNvPr id="671" name="Product"/>
            <p:cNvSpPr/>
            <p:nvPr/>
          </p:nvSpPr>
          <p:spPr>
            <a:xfrm>
              <a:off x="1695497" y="3207401"/>
              <a:ext cx="2093852" cy="701577"/>
            </a:xfrm>
            <a:prstGeom prst="rect">
              <a:avLst/>
            </a:prstGeom>
            <a:solidFill>
              <a:srgbClr val="B1C6B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3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Product</a:t>
              </a:r>
            </a:p>
          </p:txBody>
        </p:sp>
        <p:sp>
          <p:nvSpPr>
            <p:cNvPr id="672" name="Line"/>
            <p:cNvSpPr/>
            <p:nvPr/>
          </p:nvSpPr>
          <p:spPr>
            <a:xfrm flipH="1">
              <a:off x="2735919" y="713870"/>
              <a:ext cx="1367761" cy="76464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73" name="Line"/>
            <p:cNvSpPr/>
            <p:nvPr/>
          </p:nvSpPr>
          <p:spPr>
            <a:xfrm>
              <a:off x="1009244" y="690674"/>
              <a:ext cx="1600959" cy="736779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74" name="Sales"/>
            <p:cNvSpPr/>
            <p:nvPr/>
          </p:nvSpPr>
          <p:spPr>
            <a:xfrm>
              <a:off x="1626021" y="1436500"/>
              <a:ext cx="2093851" cy="701577"/>
            </a:xfrm>
            <a:prstGeom prst="rect">
              <a:avLst/>
            </a:prstGeom>
            <a:solidFill>
              <a:srgbClr val="B1C6B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3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Sales</a:t>
              </a:r>
            </a:p>
          </p:txBody>
        </p:sp>
        <p:sp>
          <p:nvSpPr>
            <p:cNvPr id="675" name="Customer"/>
            <p:cNvSpPr/>
            <p:nvPr/>
          </p:nvSpPr>
          <p:spPr>
            <a:xfrm>
              <a:off x="0" y="0"/>
              <a:ext cx="2093851" cy="701576"/>
            </a:xfrm>
            <a:prstGeom prst="rect">
              <a:avLst/>
            </a:prstGeom>
            <a:solidFill>
              <a:srgbClr val="B1C6B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3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Customer</a:t>
              </a:r>
            </a:p>
          </p:txBody>
        </p:sp>
        <p:sp>
          <p:nvSpPr>
            <p:cNvPr id="676" name="Store"/>
            <p:cNvSpPr/>
            <p:nvPr/>
          </p:nvSpPr>
          <p:spPr>
            <a:xfrm>
              <a:off x="3082398" y="4663"/>
              <a:ext cx="2093851" cy="701576"/>
            </a:xfrm>
            <a:prstGeom prst="rect">
              <a:avLst/>
            </a:prstGeom>
            <a:solidFill>
              <a:srgbClr val="B1C6B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3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Store</a:t>
              </a:r>
            </a:p>
          </p:txBody>
        </p:sp>
        <p:sp>
          <p:nvSpPr>
            <p:cNvPr id="677" name="Line"/>
            <p:cNvSpPr/>
            <p:nvPr/>
          </p:nvSpPr>
          <p:spPr>
            <a:xfrm flipH="1">
              <a:off x="2723746" y="2110485"/>
              <a:ext cx="1" cy="1116984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aphicFrame>
        <p:nvGraphicFramePr>
          <p:cNvPr id="679" name="Table"/>
          <p:cNvGraphicFramePr/>
          <p:nvPr/>
        </p:nvGraphicFramePr>
        <p:xfrm>
          <a:off x="20691295" y="3053370"/>
          <a:ext cx="3010164" cy="27685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02158"/>
                <a:gridCol w="495304"/>
              </a:tblGrid>
              <a:tr h="4046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HK_Product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680" name="Table"/>
          <p:cNvGraphicFramePr/>
          <p:nvPr/>
        </p:nvGraphicFramePr>
        <p:xfrm>
          <a:off x="15826762" y="3053370"/>
          <a:ext cx="3010165" cy="27685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44806"/>
                <a:gridCol w="552657"/>
              </a:tblGrid>
              <a:tr h="4046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8676089" y="10598378"/>
          <a:ext cx="3010165" cy="27685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44806"/>
                <a:gridCol w="552657"/>
              </a:tblGrid>
              <a:tr h="4046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HUB_Store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82" name="Line"/>
          <p:cNvSpPr/>
          <p:nvPr/>
        </p:nvSpPr>
        <p:spPr>
          <a:xfrm>
            <a:off x="17236882" y="5088040"/>
            <a:ext cx="2398384" cy="1644122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683" name="Line"/>
          <p:cNvSpPr/>
          <p:nvPr/>
        </p:nvSpPr>
        <p:spPr>
          <a:xfrm flipH="1">
            <a:off x="20279289" y="5079524"/>
            <a:ext cx="2007335" cy="166115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684" name="Table"/>
          <p:cNvGraphicFramePr/>
          <p:nvPr/>
        </p:nvGraphicFramePr>
        <p:xfrm>
          <a:off x="18221163" y="6641568"/>
          <a:ext cx="3920016" cy="312997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273054"/>
                <a:gridCol w="634261"/>
              </a:tblGrid>
              <a:tr h="4046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FFFFFF"/>
                          </a:solidFill>
                        </a:rPr>
                        <a:t>HK_Sales_ID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HK_Product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85" name="Line"/>
          <p:cNvSpPr/>
          <p:nvPr/>
        </p:nvSpPr>
        <p:spPr>
          <a:xfrm>
            <a:off x="20174821" y="9470079"/>
            <a:ext cx="1" cy="111698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686" name="Table"/>
          <p:cNvGraphicFramePr/>
          <p:nvPr/>
        </p:nvGraphicFramePr>
        <p:xfrm>
          <a:off x="14071551" y="7046194"/>
          <a:ext cx="3010165" cy="232895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74826"/>
                <a:gridCol w="922636"/>
              </a:tblGrid>
              <a:tr h="38604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D48"/>
                    </a:solidFill>
                  </a:tcPr>
                </a:tc>
                <a:tc hMerge="1">
                  <a:tcPr/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HK_Sales_ID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Invoice_Date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     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87" name="Line"/>
          <p:cNvSpPr/>
          <p:nvPr/>
        </p:nvSpPr>
        <p:spPr>
          <a:xfrm flipH="1">
            <a:off x="17078140" y="8204322"/>
            <a:ext cx="1115956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8" grpId="2"/>
      <p:bldP build="whole" bldLvl="1" animBg="1" rev="0" advAuto="0" spid="67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ata Vault Basics - Business Key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Vault Basics - Business Key</a:t>
            </a:r>
          </a:p>
        </p:txBody>
      </p:sp>
      <p:sp>
        <p:nvSpPr>
          <p:cNvPr id="14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4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4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13788986" y="2116038"/>
            <a:ext cx="10030104" cy="7784787"/>
            <a:chOff x="0" y="0"/>
            <a:chExt cx="10030103" cy="7784786"/>
          </a:xfrm>
        </p:grpSpPr>
        <p:sp>
          <p:nvSpPr>
            <p:cNvPr id="145" name="Rectangle"/>
            <p:cNvSpPr/>
            <p:nvPr/>
          </p:nvSpPr>
          <p:spPr>
            <a:xfrm>
              <a:off x="0" y="0"/>
              <a:ext cx="10030104" cy="7784787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74719"/>
                  </a:srgbClr>
                </a:gs>
                <a:gs pos="100000">
                  <a:srgbClr val="4F4F4F">
                    <a:alpha val="74719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62" name="Group"/>
            <p:cNvGrpSpPr/>
            <p:nvPr/>
          </p:nvGrpSpPr>
          <p:grpSpPr>
            <a:xfrm>
              <a:off x="81202" y="164079"/>
              <a:ext cx="1023876" cy="715762"/>
              <a:chOff x="0" y="0"/>
              <a:chExt cx="1023874" cy="715761"/>
            </a:xfrm>
          </p:grpSpPr>
          <p:sp>
            <p:nvSpPr>
              <p:cNvPr id="146" name="Shape"/>
              <p:cNvSpPr/>
              <p:nvPr/>
            </p:nvSpPr>
            <p:spPr>
              <a:xfrm>
                <a:off x="-1" y="0"/>
                <a:ext cx="622820" cy="622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51" name="Group"/>
              <p:cNvGrpSpPr/>
              <p:nvPr/>
            </p:nvGrpSpPr>
            <p:grpSpPr>
              <a:xfrm>
                <a:off x="440679" y="203986"/>
                <a:ext cx="193459" cy="511776"/>
                <a:chOff x="0" y="0"/>
                <a:chExt cx="193457" cy="511774"/>
              </a:xfrm>
            </p:grpSpPr>
            <p:sp>
              <p:nvSpPr>
                <p:cNvPr id="147" name="Rounded Rectangle"/>
                <p:cNvSpPr/>
                <p:nvPr/>
              </p:nvSpPr>
              <p:spPr>
                <a:xfrm rot="4800000">
                  <a:off x="-101167" y="242562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50" name="Group"/>
                <p:cNvGrpSpPr/>
                <p:nvPr/>
              </p:nvGrpSpPr>
              <p:grpSpPr>
                <a:xfrm>
                  <a:off x="35189" y="0"/>
                  <a:ext cx="52302" cy="167826"/>
                  <a:chOff x="0" y="0"/>
                  <a:chExt cx="52300" cy="167825"/>
                </a:xfrm>
              </p:grpSpPr>
              <p:sp>
                <p:nvSpPr>
                  <p:cNvPr id="148" name="Circle"/>
                  <p:cNvSpPr/>
                  <p:nvPr/>
                </p:nvSpPr>
                <p:spPr>
                  <a:xfrm rot="4800000">
                    <a:off x="18128" y="133653"/>
                    <a:ext cx="31665" cy="31664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49" name="Shape"/>
                  <p:cNvSpPr/>
                  <p:nvPr/>
                </p:nvSpPr>
                <p:spPr>
                  <a:xfrm rot="4800000">
                    <a:off x="-57555" y="7135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56" name="Group"/>
              <p:cNvGrpSpPr/>
              <p:nvPr/>
            </p:nvGrpSpPr>
            <p:grpSpPr>
              <a:xfrm>
                <a:off x="503051" y="193480"/>
                <a:ext cx="380572" cy="434286"/>
                <a:chOff x="0" y="0"/>
                <a:chExt cx="380571" cy="434285"/>
              </a:xfrm>
            </p:grpSpPr>
            <p:sp>
              <p:nvSpPr>
                <p:cNvPr id="152" name="Rounded Rectangle"/>
                <p:cNvSpPr/>
                <p:nvPr/>
              </p:nvSpPr>
              <p:spPr>
                <a:xfrm rot="3000000">
                  <a:off x="6960" y="178656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55" name="Group"/>
                <p:cNvGrpSpPr/>
                <p:nvPr/>
              </p:nvGrpSpPr>
              <p:grpSpPr>
                <a:xfrm>
                  <a:off x="-1" y="0"/>
                  <a:ext cx="125076" cy="142627"/>
                  <a:chOff x="0" y="0"/>
                  <a:chExt cx="125074" cy="142626"/>
                </a:xfrm>
              </p:grpSpPr>
              <p:sp>
                <p:nvSpPr>
                  <p:cNvPr id="153" name="Circle"/>
                  <p:cNvSpPr/>
                  <p:nvPr/>
                </p:nvSpPr>
                <p:spPr>
                  <a:xfrm rot="3000000">
                    <a:off x="86938" y="104490"/>
                    <a:ext cx="31664" cy="31664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54" name="Shape"/>
                  <p:cNvSpPr/>
                  <p:nvPr/>
                </p:nvSpPr>
                <p:spPr>
                  <a:xfrm rot="3000000">
                    <a:off x="-22169" y="57780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61" name="Group"/>
              <p:cNvGrpSpPr/>
              <p:nvPr/>
            </p:nvGrpSpPr>
            <p:grpSpPr>
              <a:xfrm>
                <a:off x="522972" y="150658"/>
                <a:ext cx="500903" cy="254384"/>
                <a:chOff x="0" y="0"/>
                <a:chExt cx="500901" cy="254383"/>
              </a:xfrm>
            </p:grpSpPr>
            <p:sp>
              <p:nvSpPr>
                <p:cNvPr id="157" name="Rounded Rectangle"/>
                <p:cNvSpPr/>
                <p:nvPr/>
              </p:nvSpPr>
              <p:spPr>
                <a:xfrm rot="1200000">
                  <a:off x="95386" y="63865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60" name="Group"/>
                <p:cNvGrpSpPr/>
                <p:nvPr/>
              </p:nvGrpSpPr>
              <p:grpSpPr>
                <a:xfrm>
                  <a:off x="-1" y="13954"/>
                  <a:ext cx="164336" cy="79211"/>
                  <a:chOff x="0" y="0"/>
                  <a:chExt cx="164334" cy="79210"/>
                </a:xfrm>
              </p:grpSpPr>
              <p:sp>
                <p:nvSpPr>
                  <p:cNvPr id="158" name="Circle"/>
                  <p:cNvSpPr/>
                  <p:nvPr/>
                </p:nvSpPr>
                <p:spPr>
                  <a:xfrm rot="1200000">
                    <a:off x="128210" y="43087"/>
                    <a:ext cx="31665" cy="31664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59" name="Shape"/>
                  <p:cNvSpPr/>
                  <p:nvPr/>
                </p:nvSpPr>
                <p:spPr>
                  <a:xfrm rot="1200000">
                    <a:off x="-2049" y="2658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  <p:sp>
          <p:nvSpPr>
            <p:cNvPr id="163" name="Business Key"/>
            <p:cNvSpPr txBox="1"/>
            <p:nvPr/>
          </p:nvSpPr>
          <p:spPr>
            <a:xfrm>
              <a:off x="1421702" y="190500"/>
              <a:ext cx="24636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0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Business Key</a:t>
              </a:r>
            </a:p>
          </p:txBody>
        </p:sp>
      </p:grpSp>
      <p:sp>
        <p:nvSpPr>
          <p:cNvPr id="165" name="Natural Keys uniquely identify each entity (e.g. Customer Number, Product Code)…"/>
          <p:cNvSpPr txBox="1"/>
          <p:nvPr/>
        </p:nvSpPr>
        <p:spPr>
          <a:xfrm>
            <a:off x="14179819" y="3253853"/>
            <a:ext cx="9248438" cy="274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0272" indent="-450272" algn="l">
              <a:spcBef>
                <a:spcPts val="30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Natural Keys uniquely identify each entity (e.g. Customer Number, Product Code)</a:t>
            </a:r>
          </a:p>
          <a:p>
            <a:pPr marL="450272" indent="-450272" algn="l">
              <a:spcBef>
                <a:spcPts val="30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Have meaning to the business independent from the operational system</a:t>
            </a:r>
          </a:p>
          <a:p>
            <a:pPr marL="450272" indent="-450272" algn="l">
              <a:spcBef>
                <a:spcPts val="30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Not equal to PK all the time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1463224" y="1811320"/>
            <a:ext cx="9885003" cy="2632215"/>
            <a:chOff x="0" y="0"/>
            <a:chExt cx="9885002" cy="2632214"/>
          </a:xfrm>
        </p:grpSpPr>
        <p:graphicFrame>
          <p:nvGraphicFramePr>
            <p:cNvPr id="166" name="Table"/>
            <p:cNvGraphicFramePr/>
            <p:nvPr/>
          </p:nvGraphicFramePr>
          <p:xfrm>
            <a:off x="310327" y="575824"/>
            <a:ext cx="9574676" cy="205639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03022"/>
                  <a:gridCol w="2556768"/>
                  <a:gridCol w="2556768"/>
                  <a:gridCol w="2445414"/>
                </a:tblGrid>
                <a:tr h="50444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Cust_Type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</a:tr>
                <a:tr h="65529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Corporate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677366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Amanda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Holland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67" name="Customer"/>
            <p:cNvSpPr txBox="1"/>
            <p:nvPr/>
          </p:nvSpPr>
          <p:spPr>
            <a:xfrm>
              <a:off x="0" y="-1"/>
              <a:ext cx="2560739" cy="434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000"/>
                </a:lnSpc>
                <a:defRPr sz="19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Customer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1570735" y="7613261"/>
            <a:ext cx="10923689" cy="2975184"/>
            <a:chOff x="0" y="0"/>
            <a:chExt cx="10923687" cy="2975182"/>
          </a:xfrm>
        </p:grpSpPr>
        <p:graphicFrame>
          <p:nvGraphicFramePr>
            <p:cNvPr id="169" name="Table"/>
            <p:cNvGraphicFramePr/>
            <p:nvPr/>
          </p:nvGraphicFramePr>
          <p:xfrm>
            <a:off x="317970" y="663153"/>
            <a:ext cx="10605718" cy="231203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1" bandCol="0" bandRow="0" rtl="0">
                  <a:tableStyleId>{4C3C2611-4C71-4FC5-86AE-919BDF0F9419}</a:tableStyleId>
                </a:tblPr>
                <a:tblGrid>
                  <a:gridCol w="869140"/>
                  <a:gridCol w="1812230"/>
                  <a:gridCol w="1653140"/>
                  <a:gridCol w="1643699"/>
                  <a:gridCol w="1588230"/>
                  <a:gridCol w="1513288"/>
                  <a:gridCol w="1513288"/>
                </a:tblGrid>
                <a:tr h="674243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Cust_Type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Start_Date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End_Date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3683E"/>
                      </a:solidFill>
                    </a:tcPr>
                  </a:tc>
                </a:tr>
                <a:tr h="538284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Jim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Corporate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24-05-2016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14-07-2018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2535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Amanda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Holland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10-03-2016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61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Jim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Black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15-07-2018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noFill/>
                    </a:tcPr>
                  </a:tc>
                </a:tr>
              </a:tbl>
            </a:graphicData>
          </a:graphic>
        </p:graphicFrame>
        <p:sp>
          <p:nvSpPr>
            <p:cNvPr id="170" name="Customer (SCD Type - 2)"/>
            <p:cNvSpPr txBox="1"/>
            <p:nvPr/>
          </p:nvSpPr>
          <p:spPr>
            <a:xfrm>
              <a:off x="0" y="-1"/>
              <a:ext cx="3731696" cy="434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000"/>
                </a:lnSpc>
                <a:defRPr sz="19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Customer (SCD Type - 2)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1762955" y="4365103"/>
            <a:ext cx="3731696" cy="6962694"/>
            <a:chOff x="0" y="0"/>
            <a:chExt cx="3731695" cy="6962693"/>
          </a:xfrm>
        </p:grpSpPr>
        <p:sp>
          <p:nvSpPr>
            <p:cNvPr id="172" name="PK : Customer_ID"/>
            <p:cNvSpPr txBox="1"/>
            <p:nvPr/>
          </p:nvSpPr>
          <p:spPr>
            <a:xfrm>
              <a:off x="0" y="0"/>
              <a:ext cx="373169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chemeClr val="accent4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PK : Customer_ID</a:t>
              </a:r>
            </a:p>
          </p:txBody>
        </p:sp>
        <p:sp>
          <p:nvSpPr>
            <p:cNvPr id="173" name="PK : SID"/>
            <p:cNvSpPr txBox="1"/>
            <p:nvPr/>
          </p:nvSpPr>
          <p:spPr>
            <a:xfrm>
              <a:off x="0" y="6438818"/>
              <a:ext cx="373169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chemeClr val="accent4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PK : SID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1762955" y="4996242"/>
            <a:ext cx="3731696" cy="7077258"/>
            <a:chOff x="0" y="0"/>
            <a:chExt cx="3731695" cy="7077256"/>
          </a:xfrm>
        </p:grpSpPr>
        <p:grpSp>
          <p:nvGrpSpPr>
            <p:cNvPr id="177" name="Group"/>
            <p:cNvGrpSpPr/>
            <p:nvPr/>
          </p:nvGrpSpPr>
          <p:grpSpPr>
            <a:xfrm>
              <a:off x="0" y="0"/>
              <a:ext cx="3731696" cy="7077257"/>
              <a:chOff x="0" y="0"/>
              <a:chExt cx="3731695" cy="7077256"/>
            </a:xfrm>
          </p:grpSpPr>
          <p:sp>
            <p:nvSpPr>
              <p:cNvPr id="175" name="PK = BK"/>
              <p:cNvSpPr txBox="1"/>
              <p:nvPr/>
            </p:nvSpPr>
            <p:spPr>
              <a:xfrm>
                <a:off x="0" y="0"/>
                <a:ext cx="3731696" cy="523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457200">
                  <a:lnSpc>
                    <a:spcPts val="4800"/>
                  </a:lnSpc>
                  <a:defRPr sz="2500">
                    <a:ln w="0" cap="flat">
                      <a:solidFill>
                        <a:srgbClr val="222222"/>
                      </a:solidFill>
                      <a:prstDash val="solid"/>
                      <a:miter lim="400000"/>
                    </a:ln>
                    <a:solidFill>
                      <a:srgbClr val="75B1D5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PK = BK</a:t>
                </a:r>
              </a:p>
            </p:txBody>
          </p:sp>
          <p:sp>
            <p:nvSpPr>
              <p:cNvPr id="176" name="PK = BK"/>
              <p:cNvSpPr txBox="1"/>
              <p:nvPr/>
            </p:nvSpPr>
            <p:spPr>
              <a:xfrm>
                <a:off x="0" y="6553381"/>
                <a:ext cx="3731696" cy="5238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457200">
                  <a:lnSpc>
                    <a:spcPts val="4800"/>
                  </a:lnSpc>
                  <a:defRPr sz="2500">
                    <a:ln w="0" cap="flat">
                      <a:solidFill>
                        <a:srgbClr val="222222"/>
                      </a:solidFill>
                      <a:prstDash val="solid"/>
                      <a:miter lim="400000"/>
                    </a:ln>
                    <a:solidFill>
                      <a:srgbClr val="75B1D5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PK = BK</a:t>
                </a:r>
              </a:p>
            </p:txBody>
          </p:sp>
        </p:grpSp>
        <p:sp>
          <p:nvSpPr>
            <p:cNvPr id="178" name="Line"/>
            <p:cNvSpPr/>
            <p:nvPr/>
          </p:nvSpPr>
          <p:spPr>
            <a:xfrm flipV="1">
              <a:off x="918767" y="6736714"/>
              <a:ext cx="174542" cy="220710"/>
            </a:xfrm>
            <a:prstGeom prst="line">
              <a:avLst/>
            </a:prstGeom>
            <a:noFill/>
            <a:ln w="25400" cap="flat">
              <a:solidFill>
                <a:srgbClr val="75B1D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180" name="To identify :…"/>
          <p:cNvSpPr txBox="1"/>
          <p:nvPr/>
        </p:nvSpPr>
        <p:spPr>
          <a:xfrm>
            <a:off x="14179819" y="6801282"/>
            <a:ext cx="9248438" cy="275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3000"/>
              </a:spcBef>
              <a:buClr>
                <a:srgbClr val="FFFFFF"/>
              </a:buClr>
              <a:defRPr sz="2400"/>
            </a:pPr>
            <a:r>
              <a:t>To identify :</a:t>
            </a:r>
          </a:p>
          <a:p>
            <a:pPr marL="228600" indent="-228600" algn="l">
              <a:spcBef>
                <a:spcPts val="3000"/>
              </a:spcBef>
              <a:buSzPct val="100000"/>
              <a:buChar char="•"/>
              <a:defRPr sz="2400"/>
            </a:pPr>
            <a:r>
              <a:t>Check unique index in Database</a:t>
            </a:r>
          </a:p>
          <a:p>
            <a:pPr marL="228600" indent="-228600" algn="l">
              <a:spcBef>
                <a:spcPts val="3000"/>
              </a:spcBef>
              <a:buSzPct val="100000"/>
              <a:buChar char="•"/>
              <a:defRPr sz="2400"/>
            </a:pPr>
            <a:r>
              <a:t>Interview with business</a:t>
            </a:r>
          </a:p>
          <a:p>
            <a:pPr marL="228600" indent="-228600" algn="l">
              <a:spcBef>
                <a:spcPts val="3000"/>
              </a:spcBef>
              <a:buSzPct val="100000"/>
              <a:buChar char="•"/>
              <a:defRPr sz="2400"/>
            </a:pPr>
            <a:r>
              <a:t>Query DB to find unique column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5"/>
      <p:bldP build="whole" bldLvl="1" animBg="1" rev="0" advAuto="0" spid="165" grpId="1"/>
      <p:bldP build="whole" bldLvl="1" animBg="1" rev="0" advAuto="0" spid="171" grpId="3"/>
      <p:bldP build="whole" bldLvl="1" animBg="1" rev="0" advAuto="0" spid="174" grpId="4"/>
      <p:bldP build="whole" bldLvl="1" animBg="1" rev="0" advAuto="0" spid="180" grpId="6"/>
      <p:bldP build="whole" bldLvl="1" animBg="1" rev="0" advAuto="0" spid="168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Transaction Detai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Transaction Detail</a:t>
            </a:r>
          </a:p>
        </p:txBody>
      </p:sp>
      <p:sp>
        <p:nvSpPr>
          <p:cNvPr id="69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69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69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694" name="Ice Cream.png" descr="Ice Cre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6848" y="1639601"/>
            <a:ext cx="1273943" cy="20212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9" name="Group"/>
          <p:cNvGrpSpPr/>
          <p:nvPr/>
        </p:nvGrpSpPr>
        <p:grpSpPr>
          <a:xfrm>
            <a:off x="1874183" y="1616246"/>
            <a:ext cx="2792291" cy="2067963"/>
            <a:chOff x="0" y="0"/>
            <a:chExt cx="2792290" cy="2067961"/>
          </a:xfrm>
        </p:grpSpPr>
        <p:sp>
          <p:nvSpPr>
            <p:cNvPr id="695" name="Shape"/>
            <p:cNvSpPr/>
            <p:nvPr/>
          </p:nvSpPr>
          <p:spPr>
            <a:xfrm>
              <a:off x="102933" y="398772"/>
              <a:ext cx="2568286" cy="164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E3BE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96" name="Shape"/>
            <p:cNvSpPr/>
            <p:nvPr/>
          </p:nvSpPr>
          <p:spPr>
            <a:xfrm>
              <a:off x="20586" y="18989"/>
              <a:ext cx="2660010" cy="203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10" y="4050"/>
                  </a:moveTo>
                  <a:lnTo>
                    <a:pt x="20110" y="0"/>
                  </a:lnTo>
                  <a:lnTo>
                    <a:pt x="17876" y="0"/>
                  </a:lnTo>
                  <a:lnTo>
                    <a:pt x="17876" y="4050"/>
                  </a:lnTo>
                  <a:cubicBezTo>
                    <a:pt x="17876" y="4796"/>
                    <a:pt x="18376" y="5400"/>
                    <a:pt x="18993" y="5400"/>
                  </a:cubicBezTo>
                  <a:lnTo>
                    <a:pt x="18993" y="5400"/>
                  </a:lnTo>
                  <a:cubicBezTo>
                    <a:pt x="19610" y="5400"/>
                    <a:pt x="20110" y="4796"/>
                    <a:pt x="20110" y="4050"/>
                  </a:cubicBezTo>
                  <a:close/>
                  <a:moveTo>
                    <a:pt x="15641" y="4050"/>
                  </a:moveTo>
                  <a:lnTo>
                    <a:pt x="15641" y="0"/>
                  </a:lnTo>
                  <a:lnTo>
                    <a:pt x="13407" y="0"/>
                  </a:lnTo>
                  <a:lnTo>
                    <a:pt x="13407" y="4050"/>
                  </a:lnTo>
                  <a:cubicBezTo>
                    <a:pt x="13407" y="4796"/>
                    <a:pt x="13907" y="5400"/>
                    <a:pt x="14524" y="5400"/>
                  </a:cubicBezTo>
                  <a:lnTo>
                    <a:pt x="14524" y="5400"/>
                  </a:lnTo>
                  <a:cubicBezTo>
                    <a:pt x="15141" y="5400"/>
                    <a:pt x="15641" y="4796"/>
                    <a:pt x="15641" y="4050"/>
                  </a:cubicBezTo>
                  <a:close/>
                  <a:moveTo>
                    <a:pt x="11172" y="4050"/>
                  </a:moveTo>
                  <a:lnTo>
                    <a:pt x="11172" y="0"/>
                  </a:lnTo>
                  <a:lnTo>
                    <a:pt x="8938" y="0"/>
                  </a:lnTo>
                  <a:lnTo>
                    <a:pt x="8938" y="4050"/>
                  </a:lnTo>
                  <a:cubicBezTo>
                    <a:pt x="8938" y="4796"/>
                    <a:pt x="9438" y="5400"/>
                    <a:pt x="10055" y="5400"/>
                  </a:cubicBezTo>
                  <a:lnTo>
                    <a:pt x="10055" y="5400"/>
                  </a:lnTo>
                  <a:cubicBezTo>
                    <a:pt x="10672" y="5400"/>
                    <a:pt x="11172" y="4796"/>
                    <a:pt x="11172" y="4050"/>
                  </a:cubicBezTo>
                  <a:close/>
                  <a:moveTo>
                    <a:pt x="6703" y="4050"/>
                  </a:moveTo>
                  <a:lnTo>
                    <a:pt x="6703" y="0"/>
                  </a:lnTo>
                  <a:lnTo>
                    <a:pt x="4469" y="0"/>
                  </a:lnTo>
                  <a:lnTo>
                    <a:pt x="4469" y="4050"/>
                  </a:lnTo>
                  <a:cubicBezTo>
                    <a:pt x="4469" y="4796"/>
                    <a:pt x="4969" y="5400"/>
                    <a:pt x="5586" y="5400"/>
                  </a:cubicBezTo>
                  <a:lnTo>
                    <a:pt x="5586" y="5400"/>
                  </a:lnTo>
                  <a:cubicBezTo>
                    <a:pt x="6203" y="5400"/>
                    <a:pt x="6703" y="4796"/>
                    <a:pt x="6703" y="4050"/>
                  </a:cubicBezTo>
                  <a:close/>
                  <a:moveTo>
                    <a:pt x="2234" y="4050"/>
                  </a:moveTo>
                  <a:lnTo>
                    <a:pt x="2234" y="0"/>
                  </a:lnTo>
                  <a:lnTo>
                    <a:pt x="745" y="0"/>
                  </a:lnTo>
                  <a:cubicBezTo>
                    <a:pt x="333" y="0"/>
                    <a:pt x="0" y="403"/>
                    <a:pt x="0" y="900"/>
                  </a:cubicBezTo>
                  <a:lnTo>
                    <a:pt x="0" y="4050"/>
                  </a:lnTo>
                  <a:cubicBezTo>
                    <a:pt x="0" y="4796"/>
                    <a:pt x="500" y="5400"/>
                    <a:pt x="1117" y="5400"/>
                  </a:cubicBezTo>
                  <a:lnTo>
                    <a:pt x="1117" y="5400"/>
                  </a:lnTo>
                  <a:cubicBezTo>
                    <a:pt x="1734" y="5400"/>
                    <a:pt x="2234" y="4796"/>
                    <a:pt x="2234" y="4050"/>
                  </a:cubicBezTo>
                  <a:close/>
                  <a:moveTo>
                    <a:pt x="21600" y="18900"/>
                  </a:moveTo>
                  <a:lnTo>
                    <a:pt x="21600" y="21600"/>
                  </a:lnTo>
                  <a:lnTo>
                    <a:pt x="745" y="21600"/>
                  </a:lnTo>
                  <a:lnTo>
                    <a:pt x="745" y="18900"/>
                  </a:lnTo>
                  <a:lnTo>
                    <a:pt x="2607" y="18900"/>
                  </a:lnTo>
                  <a:lnTo>
                    <a:pt x="2607" y="21548"/>
                  </a:lnTo>
                  <a:lnTo>
                    <a:pt x="8565" y="21548"/>
                  </a:lnTo>
                  <a:lnTo>
                    <a:pt x="8565" y="18900"/>
                  </a:lnTo>
                  <a:cubicBezTo>
                    <a:pt x="8565" y="18900"/>
                    <a:pt x="21600" y="18900"/>
                    <a:pt x="21600" y="18900"/>
                  </a:cubicBezTo>
                  <a:close/>
                </a:path>
              </a:pathLst>
            </a:custGeom>
            <a:solidFill>
              <a:srgbClr val="FE55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97" name="Shape"/>
            <p:cNvSpPr/>
            <p:nvPr/>
          </p:nvSpPr>
          <p:spPr>
            <a:xfrm>
              <a:off x="288216" y="18989"/>
              <a:ext cx="2476559" cy="164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985"/>
                  </a:moveTo>
                  <a:lnTo>
                    <a:pt x="21600" y="1108"/>
                  </a:lnTo>
                  <a:cubicBezTo>
                    <a:pt x="21600" y="496"/>
                    <a:pt x="21242" y="0"/>
                    <a:pt x="20800" y="0"/>
                  </a:cubicBezTo>
                  <a:lnTo>
                    <a:pt x="19200" y="0"/>
                  </a:lnTo>
                  <a:lnTo>
                    <a:pt x="19200" y="4985"/>
                  </a:lnTo>
                  <a:cubicBezTo>
                    <a:pt x="19200" y="5902"/>
                    <a:pt x="19737" y="6646"/>
                    <a:pt x="20400" y="6646"/>
                  </a:cubicBezTo>
                  <a:lnTo>
                    <a:pt x="20400" y="6646"/>
                  </a:lnTo>
                  <a:cubicBezTo>
                    <a:pt x="21063" y="6646"/>
                    <a:pt x="21600" y="5902"/>
                    <a:pt x="21600" y="4985"/>
                  </a:cubicBezTo>
                  <a:close/>
                  <a:moveTo>
                    <a:pt x="16800" y="4985"/>
                  </a:moveTo>
                  <a:lnTo>
                    <a:pt x="16800" y="0"/>
                  </a:lnTo>
                  <a:lnTo>
                    <a:pt x="14400" y="0"/>
                  </a:lnTo>
                  <a:lnTo>
                    <a:pt x="14400" y="4985"/>
                  </a:lnTo>
                  <a:cubicBezTo>
                    <a:pt x="14400" y="5902"/>
                    <a:pt x="14937" y="6646"/>
                    <a:pt x="15600" y="6646"/>
                  </a:cubicBezTo>
                  <a:lnTo>
                    <a:pt x="15600" y="6646"/>
                  </a:lnTo>
                  <a:cubicBezTo>
                    <a:pt x="16263" y="6646"/>
                    <a:pt x="16800" y="5902"/>
                    <a:pt x="16800" y="4985"/>
                  </a:cubicBezTo>
                  <a:close/>
                  <a:moveTo>
                    <a:pt x="12000" y="4985"/>
                  </a:moveTo>
                  <a:lnTo>
                    <a:pt x="12000" y="0"/>
                  </a:lnTo>
                  <a:lnTo>
                    <a:pt x="9600" y="0"/>
                  </a:lnTo>
                  <a:lnTo>
                    <a:pt x="9600" y="4985"/>
                  </a:lnTo>
                  <a:cubicBezTo>
                    <a:pt x="9600" y="5902"/>
                    <a:pt x="10137" y="6646"/>
                    <a:pt x="10800" y="6646"/>
                  </a:cubicBezTo>
                  <a:lnTo>
                    <a:pt x="10800" y="6646"/>
                  </a:lnTo>
                  <a:cubicBezTo>
                    <a:pt x="11463" y="6646"/>
                    <a:pt x="12000" y="5902"/>
                    <a:pt x="12000" y="4985"/>
                  </a:cubicBezTo>
                  <a:close/>
                  <a:moveTo>
                    <a:pt x="7200" y="4985"/>
                  </a:moveTo>
                  <a:lnTo>
                    <a:pt x="7200" y="0"/>
                  </a:lnTo>
                  <a:lnTo>
                    <a:pt x="4800" y="0"/>
                  </a:lnTo>
                  <a:lnTo>
                    <a:pt x="4800" y="4985"/>
                  </a:lnTo>
                  <a:cubicBezTo>
                    <a:pt x="4800" y="5902"/>
                    <a:pt x="5337" y="6646"/>
                    <a:pt x="6000" y="6646"/>
                  </a:cubicBezTo>
                  <a:lnTo>
                    <a:pt x="6000" y="6646"/>
                  </a:lnTo>
                  <a:cubicBezTo>
                    <a:pt x="6663" y="6646"/>
                    <a:pt x="7200" y="5902"/>
                    <a:pt x="7200" y="4985"/>
                  </a:cubicBezTo>
                  <a:close/>
                  <a:moveTo>
                    <a:pt x="2400" y="4985"/>
                  </a:moveTo>
                  <a:lnTo>
                    <a:pt x="2400" y="0"/>
                  </a:lnTo>
                  <a:lnTo>
                    <a:pt x="0" y="0"/>
                  </a:lnTo>
                  <a:lnTo>
                    <a:pt x="0" y="4985"/>
                  </a:lnTo>
                  <a:cubicBezTo>
                    <a:pt x="0" y="5902"/>
                    <a:pt x="537" y="6646"/>
                    <a:pt x="1200" y="6646"/>
                  </a:cubicBezTo>
                  <a:lnTo>
                    <a:pt x="1200" y="6646"/>
                  </a:lnTo>
                  <a:cubicBezTo>
                    <a:pt x="1863" y="6646"/>
                    <a:pt x="2400" y="5902"/>
                    <a:pt x="2400" y="4985"/>
                  </a:cubicBezTo>
                  <a:close/>
                  <a:moveTo>
                    <a:pt x="6000" y="16120"/>
                  </a:moveTo>
                  <a:lnTo>
                    <a:pt x="6000" y="11135"/>
                  </a:lnTo>
                  <a:cubicBezTo>
                    <a:pt x="6000" y="10829"/>
                    <a:pt x="5821" y="10581"/>
                    <a:pt x="5600" y="10581"/>
                  </a:cubicBezTo>
                  <a:lnTo>
                    <a:pt x="1600" y="10581"/>
                  </a:lnTo>
                  <a:cubicBezTo>
                    <a:pt x="1379" y="10581"/>
                    <a:pt x="1200" y="10829"/>
                    <a:pt x="1200" y="11135"/>
                  </a:cubicBezTo>
                  <a:lnTo>
                    <a:pt x="1200" y="16120"/>
                  </a:lnTo>
                  <a:cubicBezTo>
                    <a:pt x="1200" y="16426"/>
                    <a:pt x="1379" y="16674"/>
                    <a:pt x="1600" y="16674"/>
                  </a:cubicBezTo>
                  <a:lnTo>
                    <a:pt x="5600" y="16674"/>
                  </a:lnTo>
                  <a:cubicBezTo>
                    <a:pt x="5821" y="16674"/>
                    <a:pt x="6000" y="16426"/>
                    <a:pt x="6000" y="16120"/>
                  </a:cubicBezTo>
                  <a:close/>
                  <a:moveTo>
                    <a:pt x="19200" y="9969"/>
                  </a:moveTo>
                  <a:lnTo>
                    <a:pt x="19200" y="21046"/>
                  </a:lnTo>
                  <a:cubicBezTo>
                    <a:pt x="19200" y="21352"/>
                    <a:pt x="19021" y="21600"/>
                    <a:pt x="18800" y="21600"/>
                  </a:cubicBezTo>
                  <a:lnTo>
                    <a:pt x="8800" y="21600"/>
                  </a:lnTo>
                  <a:cubicBezTo>
                    <a:pt x="8579" y="21600"/>
                    <a:pt x="8400" y="21352"/>
                    <a:pt x="8400" y="21046"/>
                  </a:cubicBezTo>
                  <a:lnTo>
                    <a:pt x="8400" y="9969"/>
                  </a:lnTo>
                  <a:cubicBezTo>
                    <a:pt x="8400" y="9663"/>
                    <a:pt x="8579" y="9415"/>
                    <a:pt x="8800" y="9415"/>
                  </a:cubicBezTo>
                  <a:lnTo>
                    <a:pt x="18800" y="9415"/>
                  </a:lnTo>
                  <a:cubicBezTo>
                    <a:pt x="19021" y="9415"/>
                    <a:pt x="19200" y="9663"/>
                    <a:pt x="19200" y="9969"/>
                  </a:cubicBezTo>
                  <a:close/>
                </a:path>
              </a:pathLst>
            </a:custGeom>
            <a:solidFill>
              <a:srgbClr val="FFEFD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98" name="Shape"/>
            <p:cNvSpPr/>
            <p:nvPr/>
          </p:nvSpPr>
          <p:spPr>
            <a:xfrm>
              <a:off x="0" y="-1"/>
              <a:ext cx="2792291" cy="2067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6" y="4172"/>
                  </a:moveTo>
                  <a:cubicBezTo>
                    <a:pt x="21286" y="4795"/>
                    <a:pt x="20879" y="5302"/>
                    <a:pt x="20379" y="5302"/>
                  </a:cubicBezTo>
                  <a:cubicBezTo>
                    <a:pt x="19879" y="5302"/>
                    <a:pt x="19471" y="4795"/>
                    <a:pt x="19471" y="4172"/>
                  </a:cubicBezTo>
                  <a:lnTo>
                    <a:pt x="19471" y="391"/>
                  </a:lnTo>
                  <a:lnTo>
                    <a:pt x="20734" y="391"/>
                  </a:lnTo>
                  <a:cubicBezTo>
                    <a:pt x="21038" y="391"/>
                    <a:pt x="21286" y="700"/>
                    <a:pt x="21286" y="1079"/>
                  </a:cubicBezTo>
                  <a:cubicBezTo>
                    <a:pt x="21286" y="1079"/>
                    <a:pt x="21286" y="4172"/>
                    <a:pt x="21286" y="4172"/>
                  </a:cubicBezTo>
                  <a:close/>
                  <a:moveTo>
                    <a:pt x="20577" y="6186"/>
                  </a:moveTo>
                  <a:lnTo>
                    <a:pt x="1023" y="6186"/>
                  </a:lnTo>
                  <a:lnTo>
                    <a:pt x="1023" y="5671"/>
                  </a:lnTo>
                  <a:cubicBezTo>
                    <a:pt x="1088" y="5684"/>
                    <a:pt x="1154" y="5693"/>
                    <a:pt x="1221" y="5693"/>
                  </a:cubicBezTo>
                  <a:cubicBezTo>
                    <a:pt x="1678" y="5693"/>
                    <a:pt x="2076" y="5379"/>
                    <a:pt x="2286" y="4915"/>
                  </a:cubicBezTo>
                  <a:cubicBezTo>
                    <a:pt x="2495" y="5379"/>
                    <a:pt x="2893" y="5693"/>
                    <a:pt x="3350" y="5693"/>
                  </a:cubicBezTo>
                  <a:cubicBezTo>
                    <a:pt x="3806" y="5693"/>
                    <a:pt x="4205" y="5379"/>
                    <a:pt x="4414" y="4915"/>
                  </a:cubicBezTo>
                  <a:cubicBezTo>
                    <a:pt x="4624" y="5379"/>
                    <a:pt x="5022" y="5693"/>
                    <a:pt x="5478" y="5693"/>
                  </a:cubicBezTo>
                  <a:cubicBezTo>
                    <a:pt x="5935" y="5693"/>
                    <a:pt x="6333" y="5379"/>
                    <a:pt x="6543" y="4915"/>
                  </a:cubicBezTo>
                  <a:cubicBezTo>
                    <a:pt x="6752" y="5379"/>
                    <a:pt x="7150" y="5693"/>
                    <a:pt x="7607" y="5693"/>
                  </a:cubicBezTo>
                  <a:cubicBezTo>
                    <a:pt x="8064" y="5693"/>
                    <a:pt x="8462" y="5379"/>
                    <a:pt x="8671" y="4915"/>
                  </a:cubicBezTo>
                  <a:cubicBezTo>
                    <a:pt x="8881" y="5379"/>
                    <a:pt x="9279" y="5693"/>
                    <a:pt x="9736" y="5693"/>
                  </a:cubicBezTo>
                  <a:cubicBezTo>
                    <a:pt x="10192" y="5693"/>
                    <a:pt x="10591" y="5379"/>
                    <a:pt x="10800" y="4915"/>
                  </a:cubicBezTo>
                  <a:cubicBezTo>
                    <a:pt x="11010" y="5379"/>
                    <a:pt x="11408" y="5693"/>
                    <a:pt x="11864" y="5693"/>
                  </a:cubicBezTo>
                  <a:cubicBezTo>
                    <a:pt x="12321" y="5693"/>
                    <a:pt x="12719" y="5379"/>
                    <a:pt x="12929" y="4915"/>
                  </a:cubicBezTo>
                  <a:cubicBezTo>
                    <a:pt x="13138" y="5379"/>
                    <a:pt x="13536" y="5693"/>
                    <a:pt x="13993" y="5693"/>
                  </a:cubicBezTo>
                  <a:cubicBezTo>
                    <a:pt x="14450" y="5693"/>
                    <a:pt x="14848" y="5379"/>
                    <a:pt x="15057" y="4915"/>
                  </a:cubicBezTo>
                  <a:cubicBezTo>
                    <a:pt x="15267" y="5379"/>
                    <a:pt x="15665" y="5693"/>
                    <a:pt x="16122" y="5693"/>
                  </a:cubicBezTo>
                  <a:cubicBezTo>
                    <a:pt x="16578" y="5693"/>
                    <a:pt x="16976" y="5379"/>
                    <a:pt x="17186" y="4915"/>
                  </a:cubicBezTo>
                  <a:cubicBezTo>
                    <a:pt x="17395" y="5379"/>
                    <a:pt x="17794" y="5693"/>
                    <a:pt x="18250" y="5693"/>
                  </a:cubicBezTo>
                  <a:cubicBezTo>
                    <a:pt x="18707" y="5693"/>
                    <a:pt x="19105" y="5379"/>
                    <a:pt x="19315" y="4915"/>
                  </a:cubicBezTo>
                  <a:cubicBezTo>
                    <a:pt x="19524" y="5379"/>
                    <a:pt x="19922" y="5693"/>
                    <a:pt x="20379" y="5693"/>
                  </a:cubicBezTo>
                  <a:cubicBezTo>
                    <a:pt x="20446" y="5693"/>
                    <a:pt x="20512" y="5684"/>
                    <a:pt x="20577" y="5671"/>
                  </a:cubicBezTo>
                  <a:cubicBezTo>
                    <a:pt x="20577" y="5671"/>
                    <a:pt x="20577" y="6186"/>
                    <a:pt x="20577" y="6186"/>
                  </a:cubicBezTo>
                  <a:close/>
                  <a:moveTo>
                    <a:pt x="20577" y="18558"/>
                  </a:moveTo>
                  <a:lnTo>
                    <a:pt x="8473" y="18558"/>
                  </a:lnTo>
                  <a:lnTo>
                    <a:pt x="8473" y="8098"/>
                  </a:lnTo>
                  <a:cubicBezTo>
                    <a:pt x="8473" y="7746"/>
                    <a:pt x="8244" y="7460"/>
                    <a:pt x="7962" y="7460"/>
                  </a:cubicBezTo>
                  <a:lnTo>
                    <a:pt x="2995" y="7460"/>
                  </a:lnTo>
                  <a:cubicBezTo>
                    <a:pt x="2713" y="7460"/>
                    <a:pt x="2483" y="7746"/>
                    <a:pt x="2483" y="8098"/>
                  </a:cubicBezTo>
                  <a:lnTo>
                    <a:pt x="2483" y="18558"/>
                  </a:lnTo>
                  <a:lnTo>
                    <a:pt x="1023" y="18558"/>
                  </a:lnTo>
                  <a:lnTo>
                    <a:pt x="1023" y="6577"/>
                  </a:lnTo>
                  <a:lnTo>
                    <a:pt x="20577" y="6577"/>
                  </a:lnTo>
                  <a:cubicBezTo>
                    <a:pt x="20577" y="6577"/>
                    <a:pt x="20577" y="18558"/>
                    <a:pt x="20577" y="18558"/>
                  </a:cubicBezTo>
                  <a:close/>
                  <a:moveTo>
                    <a:pt x="20577" y="21209"/>
                  </a:moveTo>
                  <a:lnTo>
                    <a:pt x="8473" y="21209"/>
                  </a:lnTo>
                  <a:lnTo>
                    <a:pt x="8473" y="18949"/>
                  </a:lnTo>
                  <a:lnTo>
                    <a:pt x="20577" y="18949"/>
                  </a:lnTo>
                  <a:cubicBezTo>
                    <a:pt x="20577" y="18949"/>
                    <a:pt x="20577" y="21209"/>
                    <a:pt x="20577" y="21209"/>
                  </a:cubicBezTo>
                  <a:close/>
                  <a:moveTo>
                    <a:pt x="8160" y="21158"/>
                  </a:moveTo>
                  <a:lnTo>
                    <a:pt x="2797" y="21158"/>
                  </a:lnTo>
                  <a:lnTo>
                    <a:pt x="2797" y="8098"/>
                  </a:lnTo>
                  <a:cubicBezTo>
                    <a:pt x="2797" y="7962"/>
                    <a:pt x="2886" y="7851"/>
                    <a:pt x="2995" y="7851"/>
                  </a:cubicBezTo>
                  <a:lnTo>
                    <a:pt x="7962" y="7851"/>
                  </a:lnTo>
                  <a:cubicBezTo>
                    <a:pt x="8071" y="7851"/>
                    <a:pt x="8160" y="7962"/>
                    <a:pt x="8160" y="8098"/>
                  </a:cubicBezTo>
                  <a:cubicBezTo>
                    <a:pt x="8160" y="8098"/>
                    <a:pt x="8160" y="21158"/>
                    <a:pt x="8160" y="21158"/>
                  </a:cubicBezTo>
                  <a:close/>
                  <a:moveTo>
                    <a:pt x="2483" y="21209"/>
                  </a:moveTo>
                  <a:lnTo>
                    <a:pt x="1023" y="21209"/>
                  </a:lnTo>
                  <a:lnTo>
                    <a:pt x="1023" y="18949"/>
                  </a:lnTo>
                  <a:lnTo>
                    <a:pt x="2483" y="18949"/>
                  </a:lnTo>
                  <a:cubicBezTo>
                    <a:pt x="2483" y="18949"/>
                    <a:pt x="2483" y="21209"/>
                    <a:pt x="2483" y="21209"/>
                  </a:cubicBezTo>
                  <a:close/>
                  <a:moveTo>
                    <a:pt x="314" y="4172"/>
                  </a:moveTo>
                  <a:lnTo>
                    <a:pt x="314" y="1079"/>
                  </a:lnTo>
                  <a:cubicBezTo>
                    <a:pt x="314" y="700"/>
                    <a:pt x="562" y="391"/>
                    <a:pt x="866" y="391"/>
                  </a:cubicBezTo>
                  <a:lnTo>
                    <a:pt x="2129" y="391"/>
                  </a:lnTo>
                  <a:lnTo>
                    <a:pt x="2129" y="4172"/>
                  </a:lnTo>
                  <a:cubicBezTo>
                    <a:pt x="2129" y="4795"/>
                    <a:pt x="1722" y="5302"/>
                    <a:pt x="1221" y="5302"/>
                  </a:cubicBezTo>
                  <a:cubicBezTo>
                    <a:pt x="721" y="5302"/>
                    <a:pt x="314" y="4795"/>
                    <a:pt x="314" y="4172"/>
                  </a:cubicBezTo>
                  <a:close/>
                  <a:moveTo>
                    <a:pt x="2442" y="391"/>
                  </a:moveTo>
                  <a:lnTo>
                    <a:pt x="4257" y="391"/>
                  </a:lnTo>
                  <a:lnTo>
                    <a:pt x="4257" y="4172"/>
                  </a:lnTo>
                  <a:cubicBezTo>
                    <a:pt x="4257" y="4795"/>
                    <a:pt x="3850" y="5302"/>
                    <a:pt x="3350" y="5302"/>
                  </a:cubicBezTo>
                  <a:cubicBezTo>
                    <a:pt x="2849" y="5302"/>
                    <a:pt x="2442" y="4795"/>
                    <a:pt x="2442" y="4172"/>
                  </a:cubicBezTo>
                  <a:cubicBezTo>
                    <a:pt x="2442" y="4172"/>
                    <a:pt x="2442" y="391"/>
                    <a:pt x="2442" y="391"/>
                  </a:cubicBezTo>
                  <a:close/>
                  <a:moveTo>
                    <a:pt x="4571" y="391"/>
                  </a:moveTo>
                  <a:lnTo>
                    <a:pt x="6386" y="391"/>
                  </a:lnTo>
                  <a:lnTo>
                    <a:pt x="6386" y="4172"/>
                  </a:lnTo>
                  <a:cubicBezTo>
                    <a:pt x="6386" y="4795"/>
                    <a:pt x="5979" y="5302"/>
                    <a:pt x="5478" y="5302"/>
                  </a:cubicBezTo>
                  <a:cubicBezTo>
                    <a:pt x="4978" y="5302"/>
                    <a:pt x="4571" y="4795"/>
                    <a:pt x="4571" y="4172"/>
                  </a:cubicBezTo>
                  <a:cubicBezTo>
                    <a:pt x="4571" y="4172"/>
                    <a:pt x="4571" y="391"/>
                    <a:pt x="4571" y="391"/>
                  </a:cubicBezTo>
                  <a:close/>
                  <a:moveTo>
                    <a:pt x="6700" y="391"/>
                  </a:moveTo>
                  <a:lnTo>
                    <a:pt x="8515" y="391"/>
                  </a:lnTo>
                  <a:lnTo>
                    <a:pt x="8515" y="4172"/>
                  </a:lnTo>
                  <a:cubicBezTo>
                    <a:pt x="8515" y="4795"/>
                    <a:pt x="8107" y="5302"/>
                    <a:pt x="7607" y="5302"/>
                  </a:cubicBezTo>
                  <a:cubicBezTo>
                    <a:pt x="7107" y="5302"/>
                    <a:pt x="6700" y="4795"/>
                    <a:pt x="6700" y="4172"/>
                  </a:cubicBezTo>
                  <a:cubicBezTo>
                    <a:pt x="6700" y="4172"/>
                    <a:pt x="6700" y="391"/>
                    <a:pt x="6700" y="391"/>
                  </a:cubicBezTo>
                  <a:close/>
                  <a:moveTo>
                    <a:pt x="8828" y="391"/>
                  </a:moveTo>
                  <a:lnTo>
                    <a:pt x="10643" y="391"/>
                  </a:lnTo>
                  <a:lnTo>
                    <a:pt x="10643" y="4172"/>
                  </a:lnTo>
                  <a:cubicBezTo>
                    <a:pt x="10643" y="4795"/>
                    <a:pt x="10236" y="5302"/>
                    <a:pt x="9736" y="5302"/>
                  </a:cubicBezTo>
                  <a:cubicBezTo>
                    <a:pt x="9235" y="5302"/>
                    <a:pt x="8828" y="4795"/>
                    <a:pt x="8828" y="4172"/>
                  </a:cubicBezTo>
                  <a:cubicBezTo>
                    <a:pt x="8828" y="4172"/>
                    <a:pt x="8828" y="391"/>
                    <a:pt x="8828" y="391"/>
                  </a:cubicBezTo>
                  <a:close/>
                  <a:moveTo>
                    <a:pt x="10957" y="391"/>
                  </a:moveTo>
                  <a:lnTo>
                    <a:pt x="12772" y="391"/>
                  </a:lnTo>
                  <a:lnTo>
                    <a:pt x="12772" y="4172"/>
                  </a:lnTo>
                  <a:cubicBezTo>
                    <a:pt x="12772" y="4795"/>
                    <a:pt x="12365" y="5302"/>
                    <a:pt x="11864" y="5302"/>
                  </a:cubicBezTo>
                  <a:cubicBezTo>
                    <a:pt x="11364" y="5302"/>
                    <a:pt x="10957" y="4795"/>
                    <a:pt x="10957" y="4172"/>
                  </a:cubicBezTo>
                  <a:cubicBezTo>
                    <a:pt x="10957" y="4172"/>
                    <a:pt x="10957" y="391"/>
                    <a:pt x="10957" y="391"/>
                  </a:cubicBezTo>
                  <a:close/>
                  <a:moveTo>
                    <a:pt x="13086" y="391"/>
                  </a:moveTo>
                  <a:lnTo>
                    <a:pt x="14900" y="391"/>
                  </a:lnTo>
                  <a:lnTo>
                    <a:pt x="14900" y="4172"/>
                  </a:lnTo>
                  <a:cubicBezTo>
                    <a:pt x="14900" y="4795"/>
                    <a:pt x="14493" y="5302"/>
                    <a:pt x="13993" y="5302"/>
                  </a:cubicBezTo>
                  <a:cubicBezTo>
                    <a:pt x="13493" y="5302"/>
                    <a:pt x="13086" y="4795"/>
                    <a:pt x="13086" y="4172"/>
                  </a:cubicBezTo>
                  <a:cubicBezTo>
                    <a:pt x="13086" y="4172"/>
                    <a:pt x="13086" y="391"/>
                    <a:pt x="13086" y="391"/>
                  </a:cubicBezTo>
                  <a:close/>
                  <a:moveTo>
                    <a:pt x="15214" y="391"/>
                  </a:moveTo>
                  <a:lnTo>
                    <a:pt x="17029" y="391"/>
                  </a:lnTo>
                  <a:lnTo>
                    <a:pt x="17029" y="4172"/>
                  </a:lnTo>
                  <a:cubicBezTo>
                    <a:pt x="17029" y="4795"/>
                    <a:pt x="16622" y="5302"/>
                    <a:pt x="16122" y="5302"/>
                  </a:cubicBezTo>
                  <a:cubicBezTo>
                    <a:pt x="15621" y="5302"/>
                    <a:pt x="15214" y="4795"/>
                    <a:pt x="15214" y="4172"/>
                  </a:cubicBezTo>
                  <a:cubicBezTo>
                    <a:pt x="15214" y="4172"/>
                    <a:pt x="15214" y="391"/>
                    <a:pt x="15214" y="391"/>
                  </a:cubicBezTo>
                  <a:close/>
                  <a:moveTo>
                    <a:pt x="17343" y="391"/>
                  </a:moveTo>
                  <a:lnTo>
                    <a:pt x="19158" y="391"/>
                  </a:lnTo>
                  <a:lnTo>
                    <a:pt x="19158" y="4172"/>
                  </a:lnTo>
                  <a:cubicBezTo>
                    <a:pt x="19158" y="4795"/>
                    <a:pt x="18751" y="5302"/>
                    <a:pt x="18250" y="5302"/>
                  </a:cubicBezTo>
                  <a:cubicBezTo>
                    <a:pt x="17750" y="5302"/>
                    <a:pt x="17343" y="4795"/>
                    <a:pt x="17343" y="4172"/>
                  </a:cubicBezTo>
                  <a:cubicBezTo>
                    <a:pt x="17343" y="4172"/>
                    <a:pt x="17343" y="391"/>
                    <a:pt x="17343" y="391"/>
                  </a:cubicBezTo>
                  <a:close/>
                  <a:moveTo>
                    <a:pt x="20734" y="0"/>
                  </a:moveTo>
                  <a:lnTo>
                    <a:pt x="19471" y="0"/>
                  </a:lnTo>
                  <a:lnTo>
                    <a:pt x="19158" y="0"/>
                  </a:lnTo>
                  <a:lnTo>
                    <a:pt x="17343" y="0"/>
                  </a:lnTo>
                  <a:lnTo>
                    <a:pt x="17029" y="0"/>
                  </a:lnTo>
                  <a:lnTo>
                    <a:pt x="15214" y="0"/>
                  </a:lnTo>
                  <a:lnTo>
                    <a:pt x="14900" y="0"/>
                  </a:lnTo>
                  <a:lnTo>
                    <a:pt x="13086" y="0"/>
                  </a:lnTo>
                  <a:lnTo>
                    <a:pt x="12772" y="0"/>
                  </a:lnTo>
                  <a:lnTo>
                    <a:pt x="10957" y="0"/>
                  </a:lnTo>
                  <a:lnTo>
                    <a:pt x="10643" y="0"/>
                  </a:lnTo>
                  <a:lnTo>
                    <a:pt x="8828" y="0"/>
                  </a:lnTo>
                  <a:lnTo>
                    <a:pt x="8515" y="0"/>
                  </a:lnTo>
                  <a:lnTo>
                    <a:pt x="6700" y="0"/>
                  </a:lnTo>
                  <a:lnTo>
                    <a:pt x="6386" y="0"/>
                  </a:lnTo>
                  <a:lnTo>
                    <a:pt x="4571" y="0"/>
                  </a:lnTo>
                  <a:lnTo>
                    <a:pt x="4257" y="0"/>
                  </a:lnTo>
                  <a:lnTo>
                    <a:pt x="2442" y="0"/>
                  </a:lnTo>
                  <a:lnTo>
                    <a:pt x="2129" y="0"/>
                  </a:lnTo>
                  <a:lnTo>
                    <a:pt x="866" y="0"/>
                  </a:lnTo>
                  <a:cubicBezTo>
                    <a:pt x="389" y="0"/>
                    <a:pt x="0" y="484"/>
                    <a:pt x="0" y="1079"/>
                  </a:cubicBezTo>
                  <a:lnTo>
                    <a:pt x="0" y="4172"/>
                  </a:lnTo>
                  <a:cubicBezTo>
                    <a:pt x="0" y="4783"/>
                    <a:pt x="291" y="5310"/>
                    <a:pt x="710" y="5551"/>
                  </a:cubicBezTo>
                  <a:lnTo>
                    <a:pt x="710" y="6577"/>
                  </a:lnTo>
                  <a:lnTo>
                    <a:pt x="710" y="18558"/>
                  </a:lnTo>
                  <a:lnTo>
                    <a:pt x="710" y="21600"/>
                  </a:lnTo>
                  <a:lnTo>
                    <a:pt x="20890" y="21600"/>
                  </a:lnTo>
                  <a:lnTo>
                    <a:pt x="20890" y="18558"/>
                  </a:lnTo>
                  <a:lnTo>
                    <a:pt x="20890" y="6577"/>
                  </a:lnTo>
                  <a:lnTo>
                    <a:pt x="20890" y="5551"/>
                  </a:lnTo>
                  <a:cubicBezTo>
                    <a:pt x="21309" y="5310"/>
                    <a:pt x="21600" y="4783"/>
                    <a:pt x="21600" y="4172"/>
                  </a:cubicBezTo>
                  <a:lnTo>
                    <a:pt x="21600" y="1079"/>
                  </a:lnTo>
                  <a:cubicBezTo>
                    <a:pt x="21600" y="484"/>
                    <a:pt x="21211" y="0"/>
                    <a:pt x="20734" y="0"/>
                  </a:cubicBezTo>
                  <a:close/>
                  <a:moveTo>
                    <a:pt x="7450" y="13056"/>
                  </a:moveTo>
                  <a:cubicBezTo>
                    <a:pt x="7450" y="13192"/>
                    <a:pt x="7361" y="13302"/>
                    <a:pt x="7252" y="13302"/>
                  </a:cubicBezTo>
                  <a:lnTo>
                    <a:pt x="3705" y="13302"/>
                  </a:lnTo>
                  <a:cubicBezTo>
                    <a:pt x="3596" y="13302"/>
                    <a:pt x="3507" y="13192"/>
                    <a:pt x="3507" y="13056"/>
                  </a:cubicBezTo>
                  <a:lnTo>
                    <a:pt x="3507" y="9079"/>
                  </a:lnTo>
                  <a:cubicBezTo>
                    <a:pt x="3507" y="8943"/>
                    <a:pt x="3596" y="8833"/>
                    <a:pt x="3705" y="8833"/>
                  </a:cubicBezTo>
                  <a:lnTo>
                    <a:pt x="7252" y="8833"/>
                  </a:lnTo>
                  <a:cubicBezTo>
                    <a:pt x="7361" y="8833"/>
                    <a:pt x="7450" y="8943"/>
                    <a:pt x="7450" y="9079"/>
                  </a:cubicBezTo>
                  <a:cubicBezTo>
                    <a:pt x="7450" y="9079"/>
                    <a:pt x="7450" y="13056"/>
                    <a:pt x="7450" y="13056"/>
                  </a:cubicBezTo>
                  <a:close/>
                  <a:moveTo>
                    <a:pt x="7252" y="8442"/>
                  </a:moveTo>
                  <a:lnTo>
                    <a:pt x="3705" y="8442"/>
                  </a:lnTo>
                  <a:cubicBezTo>
                    <a:pt x="3422" y="8442"/>
                    <a:pt x="3193" y="8728"/>
                    <a:pt x="3193" y="9079"/>
                  </a:cubicBezTo>
                  <a:lnTo>
                    <a:pt x="3193" y="13056"/>
                  </a:lnTo>
                  <a:cubicBezTo>
                    <a:pt x="3193" y="13407"/>
                    <a:pt x="3422" y="13693"/>
                    <a:pt x="3705" y="13693"/>
                  </a:cubicBezTo>
                  <a:lnTo>
                    <a:pt x="7252" y="13693"/>
                  </a:lnTo>
                  <a:cubicBezTo>
                    <a:pt x="7534" y="13693"/>
                    <a:pt x="7764" y="13407"/>
                    <a:pt x="7764" y="13056"/>
                  </a:cubicBezTo>
                  <a:lnTo>
                    <a:pt x="7764" y="9079"/>
                  </a:lnTo>
                  <a:cubicBezTo>
                    <a:pt x="7764" y="8728"/>
                    <a:pt x="7534" y="8442"/>
                    <a:pt x="7252" y="8442"/>
                  </a:cubicBezTo>
                  <a:close/>
                  <a:moveTo>
                    <a:pt x="9893" y="12665"/>
                  </a:moveTo>
                  <a:lnTo>
                    <a:pt x="14447" y="12667"/>
                  </a:lnTo>
                  <a:lnTo>
                    <a:pt x="14447" y="17232"/>
                  </a:lnTo>
                  <a:lnTo>
                    <a:pt x="10091" y="17232"/>
                  </a:lnTo>
                  <a:cubicBezTo>
                    <a:pt x="9981" y="17232"/>
                    <a:pt x="9893" y="17122"/>
                    <a:pt x="9893" y="16986"/>
                  </a:cubicBezTo>
                  <a:cubicBezTo>
                    <a:pt x="9893" y="16986"/>
                    <a:pt x="9893" y="12665"/>
                    <a:pt x="9893" y="12665"/>
                  </a:cubicBezTo>
                  <a:close/>
                  <a:moveTo>
                    <a:pt x="9893" y="8149"/>
                  </a:moveTo>
                  <a:cubicBezTo>
                    <a:pt x="9893" y="8013"/>
                    <a:pt x="9981" y="7902"/>
                    <a:pt x="10091" y="7902"/>
                  </a:cubicBezTo>
                  <a:lnTo>
                    <a:pt x="14447" y="7902"/>
                  </a:lnTo>
                  <a:lnTo>
                    <a:pt x="14447" y="12472"/>
                  </a:lnTo>
                  <a:lnTo>
                    <a:pt x="9893" y="12470"/>
                  </a:lnTo>
                  <a:cubicBezTo>
                    <a:pt x="9893" y="12470"/>
                    <a:pt x="9893" y="8149"/>
                    <a:pt x="9893" y="8149"/>
                  </a:cubicBezTo>
                  <a:close/>
                  <a:moveTo>
                    <a:pt x="14604" y="12667"/>
                  </a:moveTo>
                  <a:lnTo>
                    <a:pt x="19158" y="12669"/>
                  </a:lnTo>
                  <a:lnTo>
                    <a:pt x="19158" y="16986"/>
                  </a:lnTo>
                  <a:cubicBezTo>
                    <a:pt x="19158" y="17122"/>
                    <a:pt x="19069" y="17232"/>
                    <a:pt x="18960" y="17232"/>
                  </a:cubicBezTo>
                  <a:lnTo>
                    <a:pt x="14604" y="17232"/>
                  </a:lnTo>
                  <a:cubicBezTo>
                    <a:pt x="14604" y="17232"/>
                    <a:pt x="14604" y="12667"/>
                    <a:pt x="14604" y="12667"/>
                  </a:cubicBezTo>
                  <a:close/>
                  <a:moveTo>
                    <a:pt x="14604" y="7902"/>
                  </a:moveTo>
                  <a:lnTo>
                    <a:pt x="18960" y="7902"/>
                  </a:lnTo>
                  <a:cubicBezTo>
                    <a:pt x="19069" y="7902"/>
                    <a:pt x="19158" y="8013"/>
                    <a:pt x="19158" y="8149"/>
                  </a:cubicBezTo>
                  <a:lnTo>
                    <a:pt x="19158" y="12474"/>
                  </a:lnTo>
                  <a:lnTo>
                    <a:pt x="14604" y="12472"/>
                  </a:lnTo>
                  <a:cubicBezTo>
                    <a:pt x="14604" y="12472"/>
                    <a:pt x="14604" y="7902"/>
                    <a:pt x="14604" y="7902"/>
                  </a:cubicBezTo>
                  <a:close/>
                  <a:moveTo>
                    <a:pt x="10091" y="17623"/>
                  </a:moveTo>
                  <a:lnTo>
                    <a:pt x="18960" y="17623"/>
                  </a:lnTo>
                  <a:cubicBezTo>
                    <a:pt x="19242" y="17623"/>
                    <a:pt x="19471" y="17337"/>
                    <a:pt x="19471" y="16986"/>
                  </a:cubicBezTo>
                  <a:lnTo>
                    <a:pt x="19471" y="8149"/>
                  </a:lnTo>
                  <a:cubicBezTo>
                    <a:pt x="19471" y="7797"/>
                    <a:pt x="19242" y="7512"/>
                    <a:pt x="18960" y="7512"/>
                  </a:cubicBezTo>
                  <a:lnTo>
                    <a:pt x="10091" y="7512"/>
                  </a:lnTo>
                  <a:cubicBezTo>
                    <a:pt x="9808" y="7512"/>
                    <a:pt x="9579" y="7797"/>
                    <a:pt x="9579" y="8149"/>
                  </a:cubicBezTo>
                  <a:lnTo>
                    <a:pt x="9579" y="16986"/>
                  </a:lnTo>
                  <a:cubicBezTo>
                    <a:pt x="9579" y="17337"/>
                    <a:pt x="9808" y="17623"/>
                    <a:pt x="10091" y="17623"/>
                  </a:cubicBezTo>
                  <a:close/>
                  <a:moveTo>
                    <a:pt x="7450" y="16195"/>
                  </a:moveTo>
                  <a:cubicBezTo>
                    <a:pt x="7450" y="16331"/>
                    <a:pt x="7361" y="16442"/>
                    <a:pt x="7252" y="16442"/>
                  </a:cubicBezTo>
                  <a:cubicBezTo>
                    <a:pt x="7143" y="16442"/>
                    <a:pt x="7054" y="16331"/>
                    <a:pt x="7054" y="16195"/>
                  </a:cubicBezTo>
                  <a:lnTo>
                    <a:pt x="7054" y="15312"/>
                  </a:lnTo>
                  <a:cubicBezTo>
                    <a:pt x="7054" y="15176"/>
                    <a:pt x="7143" y="15065"/>
                    <a:pt x="7252" y="15065"/>
                  </a:cubicBezTo>
                  <a:cubicBezTo>
                    <a:pt x="7361" y="15065"/>
                    <a:pt x="7450" y="15176"/>
                    <a:pt x="7450" y="15312"/>
                  </a:cubicBezTo>
                  <a:cubicBezTo>
                    <a:pt x="7450" y="15312"/>
                    <a:pt x="7450" y="16195"/>
                    <a:pt x="7450" y="16195"/>
                  </a:cubicBezTo>
                  <a:close/>
                  <a:moveTo>
                    <a:pt x="7252" y="14675"/>
                  </a:moveTo>
                  <a:cubicBezTo>
                    <a:pt x="6970" y="14675"/>
                    <a:pt x="6741" y="14960"/>
                    <a:pt x="6741" y="15312"/>
                  </a:cubicBezTo>
                  <a:lnTo>
                    <a:pt x="6741" y="16195"/>
                  </a:lnTo>
                  <a:cubicBezTo>
                    <a:pt x="6741" y="16547"/>
                    <a:pt x="6970" y="16833"/>
                    <a:pt x="7252" y="16833"/>
                  </a:cubicBezTo>
                  <a:cubicBezTo>
                    <a:pt x="7534" y="16833"/>
                    <a:pt x="7764" y="16547"/>
                    <a:pt x="7764" y="16195"/>
                  </a:cubicBezTo>
                  <a:lnTo>
                    <a:pt x="7764" y="15312"/>
                  </a:lnTo>
                  <a:cubicBezTo>
                    <a:pt x="7764" y="14960"/>
                    <a:pt x="7534" y="14675"/>
                    <a:pt x="7252" y="14675"/>
                  </a:cubicBezTo>
                  <a:close/>
                </a:path>
              </a:pathLst>
            </a:custGeom>
            <a:solidFill>
              <a:srgbClr val="23232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700" name="4.png" descr="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5719" y="1609663"/>
            <a:ext cx="1273943" cy="382529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01" name="Table"/>
          <p:cNvGraphicFramePr/>
          <p:nvPr/>
        </p:nvGraphicFramePr>
        <p:xfrm>
          <a:off x="20576733" y="1542445"/>
          <a:ext cx="3010164" cy="27685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02158"/>
                <a:gridCol w="495304"/>
              </a:tblGrid>
              <a:tr h="4046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 u="sng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702" name="Table"/>
          <p:cNvGraphicFramePr/>
          <p:nvPr/>
        </p:nvGraphicFramePr>
        <p:xfrm>
          <a:off x="15712200" y="1542445"/>
          <a:ext cx="3010165" cy="27685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44806"/>
                <a:gridCol w="552657"/>
              </a:tblGrid>
              <a:tr h="4046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 u="sng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703" name="Table"/>
          <p:cNvGraphicFramePr/>
          <p:nvPr/>
        </p:nvGraphicFramePr>
        <p:xfrm>
          <a:off x="18561527" y="9087454"/>
          <a:ext cx="3010165" cy="27685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44806"/>
                <a:gridCol w="552657"/>
              </a:tblGrid>
              <a:tr h="4046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HUB_Store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 u="sng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04" name="Line"/>
          <p:cNvSpPr/>
          <p:nvPr/>
        </p:nvSpPr>
        <p:spPr>
          <a:xfrm>
            <a:off x="17122320" y="3577116"/>
            <a:ext cx="2398384" cy="1644122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705" name="Line"/>
          <p:cNvSpPr/>
          <p:nvPr/>
        </p:nvSpPr>
        <p:spPr>
          <a:xfrm flipH="1">
            <a:off x="20164727" y="3568600"/>
            <a:ext cx="2007335" cy="166115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706" name="Table"/>
          <p:cNvGraphicFramePr/>
          <p:nvPr/>
        </p:nvGraphicFramePr>
        <p:xfrm>
          <a:off x="18106601" y="5130643"/>
          <a:ext cx="3920016" cy="312997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273054"/>
                <a:gridCol w="634261"/>
              </a:tblGrid>
              <a:tr h="4046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 u="sng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4626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07" name="Line"/>
          <p:cNvSpPr/>
          <p:nvPr/>
        </p:nvSpPr>
        <p:spPr>
          <a:xfrm>
            <a:off x="20060259" y="7959155"/>
            <a:ext cx="1" cy="111698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708" name="Table"/>
          <p:cNvGraphicFramePr/>
          <p:nvPr/>
        </p:nvGraphicFramePr>
        <p:xfrm>
          <a:off x="13456367" y="5535270"/>
          <a:ext cx="3524594" cy="232895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0911"/>
                <a:gridCol w="1080980"/>
              </a:tblGrid>
              <a:tr h="38604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D48"/>
                    </a:solidFill>
                  </a:tcPr>
                </a:tc>
                <a:tc hMerge="1">
                  <a:tcPr/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2000" u="sng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6042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09" name="Line"/>
          <p:cNvSpPr/>
          <p:nvPr/>
        </p:nvSpPr>
        <p:spPr>
          <a:xfrm flipH="1">
            <a:off x="16963578" y="6693398"/>
            <a:ext cx="1115956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710" name="“Ben”…"/>
          <p:cNvSpPr txBox="1"/>
          <p:nvPr/>
        </p:nvSpPr>
        <p:spPr>
          <a:xfrm>
            <a:off x="1035500" y="5520348"/>
            <a:ext cx="4469657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“</a:t>
            </a: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Ben</a:t>
            </a:r>
            <a:r>
              <a:t>” </a:t>
            </a:r>
          </a:p>
          <a:p>
            <a:pPr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buy </a:t>
            </a:r>
          </a:p>
          <a:p>
            <a:pPr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“ </a:t>
            </a: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Vanilla - Chocolate ice cream</a:t>
            </a:r>
            <a:r>
              <a:t>”</a:t>
            </a:r>
          </a:p>
          <a:p>
            <a:pPr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from  Store </a:t>
            </a:r>
          </a:p>
          <a:p>
            <a:pPr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“</a:t>
            </a: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Ice Shop</a:t>
            </a:r>
            <a:r>
              <a:t>”</a:t>
            </a:r>
          </a:p>
        </p:txBody>
      </p:sp>
      <p:grpSp>
        <p:nvGrpSpPr>
          <p:cNvPr id="714" name="Group"/>
          <p:cNvGrpSpPr/>
          <p:nvPr/>
        </p:nvGrpSpPr>
        <p:grpSpPr>
          <a:xfrm>
            <a:off x="7027730" y="3239340"/>
            <a:ext cx="4097343" cy="6026389"/>
            <a:chOff x="0" y="0"/>
            <a:chExt cx="4097341" cy="6026387"/>
          </a:xfrm>
        </p:grpSpPr>
        <p:sp>
          <p:nvSpPr>
            <p:cNvPr id="736" name="Connection Line"/>
            <p:cNvSpPr/>
            <p:nvPr/>
          </p:nvSpPr>
          <p:spPr>
            <a:xfrm>
              <a:off x="0" y="0"/>
              <a:ext cx="3952295" cy="2806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927" y="9892"/>
                    <a:pt x="12127" y="2692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12" name="Line"/>
            <p:cNvSpPr/>
            <p:nvPr/>
          </p:nvSpPr>
          <p:spPr>
            <a:xfrm>
              <a:off x="215182" y="3441660"/>
              <a:ext cx="2368933" cy="1"/>
            </a:xfrm>
            <a:prstGeom prst="line">
              <a:avLst/>
            </a:prstGeom>
            <a:noFill/>
            <a:ln w="762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737" name="Connection Line"/>
            <p:cNvSpPr/>
            <p:nvPr/>
          </p:nvSpPr>
          <p:spPr>
            <a:xfrm>
              <a:off x="23595" y="4079479"/>
              <a:ext cx="4073747" cy="194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708" y="12972"/>
                    <a:pt x="13908" y="20172"/>
                    <a:pt x="21600" y="21600"/>
                  </a:cubicBezTo>
                </a:path>
              </a:pathLst>
            </a:custGeom>
            <a:noFill/>
            <a:ln w="762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722" name="Group"/>
          <p:cNvGrpSpPr/>
          <p:nvPr/>
        </p:nvGrpSpPr>
        <p:grpSpPr>
          <a:xfrm>
            <a:off x="13579445" y="2050774"/>
            <a:ext cx="9941438" cy="8032946"/>
            <a:chOff x="0" y="0"/>
            <a:chExt cx="9941437" cy="8032945"/>
          </a:xfrm>
        </p:grpSpPr>
        <p:sp>
          <p:nvSpPr>
            <p:cNvPr id="715" name="Ben"/>
            <p:cNvSpPr txBox="1"/>
            <p:nvPr/>
          </p:nvSpPr>
          <p:spPr>
            <a:xfrm>
              <a:off x="2250892" y="13681"/>
              <a:ext cx="720408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Ben</a:t>
              </a:r>
            </a:p>
          </p:txBody>
        </p:sp>
        <p:sp>
          <p:nvSpPr>
            <p:cNvPr id="716" name="Vanilla - Chocolate"/>
            <p:cNvSpPr txBox="1"/>
            <p:nvPr/>
          </p:nvSpPr>
          <p:spPr>
            <a:xfrm>
              <a:off x="7050599" y="0"/>
              <a:ext cx="2890839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Vanilla - Chocolate</a:t>
              </a:r>
            </a:p>
          </p:txBody>
        </p:sp>
        <p:sp>
          <p:nvSpPr>
            <p:cNvPr id="717" name="Ice Shop"/>
            <p:cNvSpPr txBox="1"/>
            <p:nvPr/>
          </p:nvSpPr>
          <p:spPr>
            <a:xfrm>
              <a:off x="5031712" y="7509070"/>
              <a:ext cx="1426211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Ice Shop</a:t>
              </a:r>
            </a:p>
          </p:txBody>
        </p:sp>
        <p:sp>
          <p:nvSpPr>
            <p:cNvPr id="718" name="Ben"/>
            <p:cNvSpPr txBox="1"/>
            <p:nvPr/>
          </p:nvSpPr>
          <p:spPr>
            <a:xfrm>
              <a:off x="4623407" y="3666424"/>
              <a:ext cx="720409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Ben</a:t>
              </a:r>
            </a:p>
          </p:txBody>
        </p:sp>
        <p:sp>
          <p:nvSpPr>
            <p:cNvPr id="719" name="Vanilla - Chocolate"/>
            <p:cNvSpPr txBox="1"/>
            <p:nvPr/>
          </p:nvSpPr>
          <p:spPr>
            <a:xfrm>
              <a:off x="4623408" y="4234124"/>
              <a:ext cx="3129297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Vanilla - Chocolate</a:t>
              </a:r>
            </a:p>
          </p:txBody>
        </p:sp>
        <p:sp>
          <p:nvSpPr>
            <p:cNvPr id="720" name="Ice Shop"/>
            <p:cNvSpPr txBox="1"/>
            <p:nvPr/>
          </p:nvSpPr>
          <p:spPr>
            <a:xfrm>
              <a:off x="4608063" y="4801823"/>
              <a:ext cx="1426211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Ice Shop</a:t>
              </a:r>
            </a:p>
          </p:txBody>
        </p:sp>
        <p:sp>
          <p:nvSpPr>
            <p:cNvPr id="721" name="01-07-2020"/>
            <p:cNvSpPr txBox="1"/>
            <p:nvPr/>
          </p:nvSpPr>
          <p:spPr>
            <a:xfrm>
              <a:off x="0" y="4011888"/>
              <a:ext cx="1779271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01-07-2020</a:t>
              </a:r>
            </a:p>
          </p:txBody>
        </p:sp>
      </p:grpSp>
      <p:grpSp>
        <p:nvGrpSpPr>
          <p:cNvPr id="725" name="Group"/>
          <p:cNvGrpSpPr/>
          <p:nvPr/>
        </p:nvGrpSpPr>
        <p:grpSpPr>
          <a:xfrm>
            <a:off x="1035500" y="9001228"/>
            <a:ext cx="4469657" cy="4198554"/>
            <a:chOff x="0" y="0"/>
            <a:chExt cx="4469655" cy="4198553"/>
          </a:xfrm>
        </p:grpSpPr>
        <p:sp>
          <p:nvSpPr>
            <p:cNvPr id="723" name="“Ben”…"/>
            <p:cNvSpPr txBox="1"/>
            <p:nvPr/>
          </p:nvSpPr>
          <p:spPr>
            <a:xfrm>
              <a:off x="0" y="0"/>
              <a:ext cx="4469656" cy="198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</a:t>
              </a: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Ben</a:t>
              </a:r>
              <a:r>
                <a:t>”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buy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 </a:t>
              </a: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Vanilla - Chocolate ice cream</a:t>
              </a:r>
              <a:r>
                <a:t>”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from  Store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</a:t>
              </a: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Ice Shop</a:t>
              </a:r>
              <a:r>
                <a:t>”</a:t>
              </a:r>
            </a:p>
          </p:txBody>
        </p:sp>
        <p:sp>
          <p:nvSpPr>
            <p:cNvPr id="724" name="“Ben”…"/>
            <p:cNvSpPr txBox="1"/>
            <p:nvPr/>
          </p:nvSpPr>
          <p:spPr>
            <a:xfrm>
              <a:off x="0" y="2214178"/>
              <a:ext cx="4469656" cy="198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</a:t>
              </a: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Ben</a:t>
              </a:r>
              <a:r>
                <a:t>”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buy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 </a:t>
              </a: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Vanilla - Chocolate ice cream</a:t>
              </a:r>
              <a:r>
                <a:t>”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from  Store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“</a:t>
              </a: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Ice Shop</a:t>
              </a:r>
              <a:r>
                <a:t>”</a:t>
              </a:r>
            </a:p>
          </p:txBody>
        </p:sp>
      </p:grpSp>
      <p:sp>
        <p:nvSpPr>
          <p:cNvPr id="726" name="Line"/>
          <p:cNvSpPr/>
          <p:nvPr/>
        </p:nvSpPr>
        <p:spPr>
          <a:xfrm flipV="1">
            <a:off x="3270328" y="7590117"/>
            <a:ext cx="1" cy="1116984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727" name="silver_question_mark.png" descr="silver_question_mar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39216" y="5594769"/>
            <a:ext cx="1273943" cy="1835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T-Shirt Hanger.png" descr="T-Shirt Hang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8900" y="9884574"/>
            <a:ext cx="2792291" cy="30510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1" name="Group"/>
          <p:cNvGrpSpPr/>
          <p:nvPr/>
        </p:nvGrpSpPr>
        <p:grpSpPr>
          <a:xfrm>
            <a:off x="8676930" y="11229565"/>
            <a:ext cx="2957477" cy="1586317"/>
            <a:chOff x="0" y="0"/>
            <a:chExt cx="2957476" cy="1586315"/>
          </a:xfrm>
        </p:grpSpPr>
        <p:pic>
          <p:nvPicPr>
            <p:cNvPr id="729" name="Payment Cash.png" descr="Payment Cash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43923" y="469332"/>
              <a:ext cx="1813554" cy="1116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0" name="Dingbat X"/>
            <p:cNvSpPr/>
            <p:nvPr/>
          </p:nvSpPr>
          <p:spPr>
            <a:xfrm>
              <a:off x="0" y="-1"/>
              <a:ext cx="1156230" cy="1366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fill="norm" stroke="1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pic>
        <p:nvPicPr>
          <p:cNvPr id="732" name="World Travel.png" descr="World Travel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460854" y="10295794"/>
            <a:ext cx="2304941" cy="2228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movies_tickets.png" descr="movies_ticket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059844" y="11386622"/>
            <a:ext cx="2304940" cy="177147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Dingbat X"/>
          <p:cNvSpPr/>
          <p:nvPr/>
        </p:nvSpPr>
        <p:spPr>
          <a:xfrm>
            <a:off x="14806179" y="11792443"/>
            <a:ext cx="812269" cy="959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10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735" name="! Transactions…"/>
          <p:cNvSpPr txBox="1"/>
          <p:nvPr/>
        </p:nvSpPr>
        <p:spPr>
          <a:xfrm>
            <a:off x="9198784" y="1722172"/>
            <a:ext cx="3516301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700">
                <a:solidFill>
                  <a:srgbClr val="91CFE1"/>
                </a:solidFill>
              </a:defRPr>
            </a:pPr>
            <a:r>
              <a:t>! Transactions </a:t>
            </a:r>
          </a:p>
          <a:p>
            <a:pPr>
              <a:defRPr sz="3700">
                <a:solidFill>
                  <a:srgbClr val="91CFE1"/>
                </a:solidFill>
              </a:defRPr>
            </a:pPr>
            <a:r>
              <a:t>are not updated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4" dur="1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7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6" grpId="4"/>
      <p:bldP build="whole" bldLvl="1" animBg="1" rev="0" advAuto="0" spid="727" grpId="6"/>
      <p:bldP build="whole" bldLvl="1" animBg="1" rev="0" advAuto="0" spid="733" grpId="10"/>
      <p:bldP build="whole" bldLvl="1" animBg="1" rev="0" advAuto="0" spid="734" grpId="11"/>
      <p:bldP build="whole" bldLvl="1" animBg="1" rev="0" advAuto="0" spid="710" grpId="1"/>
      <p:bldP build="whole" bldLvl="1" animBg="1" rev="0" advAuto="0" spid="725" grpId="5"/>
      <p:bldP build="whole" bldLvl="1" animBg="1" rev="0" advAuto="0" spid="722" grpId="3"/>
      <p:bldP build="whole" bldLvl="1" animBg="1" rev="0" advAuto="0" spid="731" grpId="8"/>
      <p:bldP build="whole" bldLvl="1" animBg="1" rev="0" advAuto="0" spid="728" grpId="7"/>
      <p:bldP build="whole" bldLvl="1" animBg="1" rev="0" advAuto="0" spid="735" grpId="12"/>
      <p:bldP build="whole" bldLvl="1" animBg="1" rev="0" advAuto="0" spid="732" grpId="9"/>
      <p:bldP build="whole" bldLvl="1" animBg="1" rev="0" advAuto="0" spid="714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Non - Historized Links (Transactional Links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Non - Historized Links (Transactional Links)</a:t>
            </a:r>
          </a:p>
        </p:txBody>
      </p:sp>
      <p:sp>
        <p:nvSpPr>
          <p:cNvPr id="74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74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74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4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744" name="Table"/>
          <p:cNvGraphicFramePr/>
          <p:nvPr/>
        </p:nvGraphicFramePr>
        <p:xfrm>
          <a:off x="5876628" y="3806754"/>
          <a:ext cx="3920016" cy="410419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273054"/>
                <a:gridCol w="634261"/>
              </a:tblGrid>
              <a:tr h="51143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5114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u="sng">
                          <a:solidFill>
                            <a:srgbClr val="FFFFFF"/>
                          </a:solidFill>
                        </a:rPr>
                        <a:t>HK_Sales_ID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114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HK_Cust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114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HK_Product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114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DCDEE0"/>
                          </a:solidFill>
                        </a:rPr>
                        <a:t>HK_Store_ID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11436">
                <a:tc>
                  <a:txBody>
                    <a:bodyPr/>
                    <a:lstStyle/>
                    <a:p>
                      <a:pPr algn="l" defTabSz="914400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11436">
                <a:tc>
                  <a:txBody>
                    <a:bodyPr/>
                    <a:lstStyle/>
                    <a:p>
                      <a:pPr algn="l" defTabSz="914400"/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11436">
                <a:tc>
                  <a:txBody>
                    <a:bodyPr/>
                    <a:lstStyle/>
                    <a:p>
                      <a:pPr algn="l" defTabSz="914400"/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45" name="Sales_ID"/>
          <p:cNvSpPr txBox="1"/>
          <p:nvPr/>
        </p:nvSpPr>
        <p:spPr>
          <a:xfrm>
            <a:off x="5842015" y="6342489"/>
            <a:ext cx="143744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400">
                <a:solidFill>
                  <a:srgbClr val="EDA4B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Sales_ID</a:t>
            </a:r>
          </a:p>
        </p:txBody>
      </p:sp>
      <p:sp>
        <p:nvSpPr>
          <p:cNvPr id="746" name="Line"/>
          <p:cNvSpPr/>
          <p:nvPr/>
        </p:nvSpPr>
        <p:spPr>
          <a:xfrm>
            <a:off x="1526603" y="6585377"/>
            <a:ext cx="2951684" cy="1"/>
          </a:xfrm>
          <a:prstGeom prst="line">
            <a:avLst/>
          </a:prstGeom>
          <a:ln w="139700">
            <a:solidFill>
              <a:srgbClr val="A6AAA8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747" name="Degenerate keys…"/>
          <p:cNvSpPr txBox="1"/>
          <p:nvPr/>
        </p:nvSpPr>
        <p:spPr>
          <a:xfrm>
            <a:off x="1325082" y="5412762"/>
            <a:ext cx="2951685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Degenerate keys</a:t>
            </a:r>
          </a:p>
          <a:p>
            <a:pPr>
              <a:defRPr sz="2400"/>
            </a:pPr>
            <a:r>
              <a:t>(</a:t>
            </a:r>
            <a:r>
              <a:rPr sz="2200">
                <a:solidFill>
                  <a:srgbClr val="DCDEE0"/>
                </a:solidFill>
              </a:rPr>
              <a:t>Dependent child key</a:t>
            </a:r>
            <a:r>
              <a:t>)</a:t>
            </a:r>
          </a:p>
        </p:txBody>
      </p:sp>
      <p:sp>
        <p:nvSpPr>
          <p:cNvPr id="748" name="Used as  identifier…"/>
          <p:cNvSpPr txBox="1"/>
          <p:nvPr/>
        </p:nvSpPr>
        <p:spPr>
          <a:xfrm>
            <a:off x="1144569" y="7108826"/>
            <a:ext cx="4188516" cy="235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28600" indent="-228600" algn="l">
              <a:spcBef>
                <a:spcPts val="1400"/>
              </a:spcBef>
              <a:buSzPct val="100000"/>
              <a:buChar char="•"/>
              <a:defRPr sz="27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Used as  identifier</a:t>
            </a:r>
          </a:p>
          <a:p>
            <a:pPr marL="228600" indent="-228600" algn="l">
              <a:spcBef>
                <a:spcPts val="1400"/>
              </a:spcBef>
              <a:buSzPct val="100000"/>
              <a:buChar char="•"/>
              <a:defRPr sz="27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Does not have any meaning without  combination of  business keys</a:t>
            </a:r>
          </a:p>
        </p:txBody>
      </p:sp>
      <p:sp>
        <p:nvSpPr>
          <p:cNvPr id="749" name="Attributes (amount, type, date)"/>
          <p:cNvSpPr txBox="1"/>
          <p:nvPr/>
        </p:nvSpPr>
        <p:spPr>
          <a:xfrm>
            <a:off x="8979182" y="1459600"/>
            <a:ext cx="534327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Attributes (amount, type, date)</a:t>
            </a:r>
          </a:p>
        </p:txBody>
      </p:sp>
      <p:sp>
        <p:nvSpPr>
          <p:cNvPr id="756" name="Connection Line"/>
          <p:cNvSpPr/>
          <p:nvPr/>
        </p:nvSpPr>
        <p:spPr>
          <a:xfrm>
            <a:off x="7948031" y="2294492"/>
            <a:ext cx="3240113" cy="1234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018" y="9375"/>
                  <a:pt x="14218" y="2175"/>
                  <a:pt x="21600" y="0"/>
                </a:cubicBezTo>
              </a:path>
            </a:pathLst>
          </a:custGeom>
          <a:ln w="38100">
            <a:solidFill>
              <a:srgbClr val="A6AAA8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757" name="Connection Line"/>
          <p:cNvSpPr/>
          <p:nvPr/>
        </p:nvSpPr>
        <p:spPr>
          <a:xfrm>
            <a:off x="11769914" y="2313833"/>
            <a:ext cx="3163343" cy="119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926" y="8323"/>
                  <a:pt x="7726" y="1123"/>
                  <a:pt x="0" y="0"/>
                </a:cubicBezTo>
              </a:path>
            </a:pathLst>
          </a:custGeom>
          <a:ln w="38100">
            <a:solidFill>
              <a:srgbClr val="A6AAA8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754" name="Group"/>
          <p:cNvGrpSpPr/>
          <p:nvPr/>
        </p:nvGrpSpPr>
        <p:grpSpPr>
          <a:xfrm>
            <a:off x="9787576" y="3750762"/>
            <a:ext cx="6878033" cy="2845494"/>
            <a:chOff x="0" y="25400"/>
            <a:chExt cx="6878032" cy="2845493"/>
          </a:xfrm>
        </p:grpSpPr>
        <p:graphicFrame>
          <p:nvGraphicFramePr>
            <p:cNvPr id="752" name="Table"/>
            <p:cNvGraphicFramePr/>
            <p:nvPr/>
          </p:nvGraphicFramePr>
          <p:xfrm>
            <a:off x="3310963" y="25400"/>
            <a:ext cx="3567070" cy="284549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60313"/>
                  <a:gridCol w="1094055"/>
                </a:tblGrid>
                <a:tr h="472132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4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SAT_Sales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D48"/>
                      </a:solidFill>
                    </a:tcPr>
                  </a:tc>
                  <a:tc hMerge="1">
                    <a:tcPr/>
                  </a:tc>
                </a:tr>
                <a:tr h="47213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 u="sng">
                            <a:solidFill>
                              <a:srgbClr val="DCDEE0"/>
                            </a:solidFill>
                          </a:rPr>
                          <a:t>HK_Sales_ID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rgbClr val="FFFFFF"/>
                            </a:solidFill>
                          </a:rPr>
                          <a:t>PK,FK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7213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rgbClr val="DCDEE0"/>
                            </a:solidFill>
                          </a:rPr>
                          <a:t>Invoice_Date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4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7213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rgbClr val="DCDEE0"/>
                            </a:solidFill>
                          </a:rPr>
                          <a:t>Price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4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72132">
                  <a:tc>
                    <a:txBody>
                      <a:bodyPr/>
                      <a:lstStyle/>
                      <a:p>
                        <a:pPr algn="l" defTabSz="914400">
                          <a:defRPr sz="24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rgbClr val="FFFFFF"/>
                            </a:solidFill>
                          </a:rPr>
                          <a:t>     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72132">
                  <a:tc>
                    <a:txBody>
                      <a:bodyPr/>
                      <a:lstStyle/>
                      <a:p>
                        <a:pPr algn="l" defTabSz="914400">
                          <a:defRPr sz="24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4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753" name="Line"/>
            <p:cNvSpPr/>
            <p:nvPr/>
          </p:nvSpPr>
          <p:spPr>
            <a:xfrm>
              <a:off x="0" y="390367"/>
              <a:ext cx="3307331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755" name="Non - Historized Satellite…"/>
          <p:cNvSpPr txBox="1"/>
          <p:nvPr/>
        </p:nvSpPr>
        <p:spPr>
          <a:xfrm>
            <a:off x="12633969" y="6824147"/>
            <a:ext cx="483698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228600" algn="l">
              <a:spcBef>
                <a:spcPts val="1400"/>
              </a:spcBef>
              <a:buSzPct val="100000"/>
              <a:buChar char="•"/>
              <a:defRPr sz="27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Non - Historized Satellite</a:t>
            </a:r>
          </a:p>
          <a:p>
            <a:pPr marL="457200" indent="-228600" algn="l">
              <a:spcBef>
                <a:spcPts val="1400"/>
              </a:spcBef>
              <a:buSzPct val="100000"/>
              <a:buChar char="•"/>
              <a:defRPr sz="27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Does not store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7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2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9" grpId="5"/>
      <p:bldP build="whole" bldLvl="1" animBg="1" rev="0" advAuto="0" spid="747" grpId="3"/>
      <p:bldP build="whole" bldLvl="1" animBg="1" rev="0" advAuto="0" spid="754" grpId="8"/>
      <p:bldP build="whole" bldLvl="1" animBg="1" rev="0" advAuto="0" spid="757" grpId="7"/>
      <p:bldP build="whole" bldLvl="1" animBg="1" rev="0" advAuto="0" spid="755" grpId="9"/>
      <p:bldP build="whole" bldLvl="1" animBg="1" rev="0" advAuto="0" spid="745" grpId="2"/>
      <p:bldP build="whole" bldLvl="1" animBg="1" rev="0" advAuto="0" spid="756" grpId="6"/>
      <p:bldP build="whole" bldLvl="1" animBg="1" rev="0" advAuto="0" spid="746" grpId="1"/>
      <p:bldP build="whole" bldLvl="1" animBg="1" rev="0" advAuto="0" spid="748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HUB Based Transaction Modelling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HUB Based Transaction Modelling </a:t>
            </a:r>
          </a:p>
        </p:txBody>
      </p:sp>
      <p:sp>
        <p:nvSpPr>
          <p:cNvPr id="76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76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76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764" name="Table"/>
          <p:cNvGraphicFramePr/>
          <p:nvPr/>
        </p:nvGraphicFramePr>
        <p:xfrm>
          <a:off x="10413386" y="6032383"/>
          <a:ext cx="3010164" cy="27685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02158"/>
                <a:gridCol w="495304"/>
              </a:tblGrid>
              <a:tr h="4427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HK_Product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469566" y="6032383"/>
          <a:ext cx="3010164" cy="27685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44806"/>
                <a:gridCol w="552657"/>
              </a:tblGrid>
              <a:tr h="4427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5438300" y="10454361"/>
          <a:ext cx="3010165" cy="27685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44806"/>
                <a:gridCol w="552657"/>
              </a:tblGrid>
              <a:tr h="4427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HUB_Store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67" name="Line"/>
          <p:cNvSpPr/>
          <p:nvPr/>
        </p:nvSpPr>
        <p:spPr>
          <a:xfrm>
            <a:off x="3428470" y="6416061"/>
            <a:ext cx="1570023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768" name="Line"/>
          <p:cNvSpPr/>
          <p:nvPr/>
        </p:nvSpPr>
        <p:spPr>
          <a:xfrm flipH="1">
            <a:off x="8805623" y="6416061"/>
            <a:ext cx="1570023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769" name="Table"/>
          <p:cNvGraphicFramePr/>
          <p:nvPr/>
        </p:nvGraphicFramePr>
        <p:xfrm>
          <a:off x="4983375" y="5974360"/>
          <a:ext cx="3920016" cy="337548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273054"/>
                <a:gridCol w="634261"/>
              </a:tblGrid>
              <a:tr h="420348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2034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FFFFFF"/>
                          </a:solidFill>
                        </a:rPr>
                        <a:t>L_HK_Sales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034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034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HK_Product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034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034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HK_Sales_ID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0348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0348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70" name="Line"/>
          <p:cNvSpPr/>
          <p:nvPr/>
        </p:nvSpPr>
        <p:spPr>
          <a:xfrm>
            <a:off x="6937032" y="9326061"/>
            <a:ext cx="1" cy="111698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771" name="Table"/>
          <p:cNvGraphicFramePr/>
          <p:nvPr/>
        </p:nvGraphicFramePr>
        <p:xfrm>
          <a:off x="5438300" y="2579859"/>
          <a:ext cx="3010165" cy="27685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02158"/>
                <a:gridCol w="495304"/>
              </a:tblGrid>
              <a:tr h="4427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HK_Sales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Sales_ID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72" name="Line"/>
          <p:cNvSpPr/>
          <p:nvPr/>
        </p:nvSpPr>
        <p:spPr>
          <a:xfrm>
            <a:off x="6937032" y="4800034"/>
            <a:ext cx="1" cy="111698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773" name="Rounded Rectangle"/>
          <p:cNvSpPr/>
          <p:nvPr/>
        </p:nvSpPr>
        <p:spPr>
          <a:xfrm>
            <a:off x="5402638" y="3538150"/>
            <a:ext cx="1805065" cy="322449"/>
          </a:xfrm>
          <a:prstGeom prst="roundRect">
            <a:avLst>
              <a:gd name="adj" fmla="val 50000"/>
            </a:avLst>
          </a:prstGeom>
          <a:ln w="127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774" name="Line"/>
          <p:cNvSpPr/>
          <p:nvPr/>
        </p:nvSpPr>
        <p:spPr>
          <a:xfrm>
            <a:off x="3304599" y="3289300"/>
            <a:ext cx="1817765" cy="0"/>
          </a:xfrm>
          <a:prstGeom prst="line">
            <a:avLst/>
          </a:prstGeom>
          <a:ln w="139700">
            <a:solidFill>
              <a:srgbClr val="A6AAA8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777" name="Group"/>
          <p:cNvGrpSpPr/>
          <p:nvPr/>
        </p:nvGrpSpPr>
        <p:grpSpPr>
          <a:xfrm>
            <a:off x="4931853" y="3092075"/>
            <a:ext cx="2275850" cy="5375700"/>
            <a:chOff x="0" y="0"/>
            <a:chExt cx="2275848" cy="5375698"/>
          </a:xfrm>
        </p:grpSpPr>
        <p:sp>
          <p:nvSpPr>
            <p:cNvPr id="775" name="Rounded Rectangle"/>
            <p:cNvSpPr/>
            <p:nvPr/>
          </p:nvSpPr>
          <p:spPr>
            <a:xfrm>
              <a:off x="470784" y="0"/>
              <a:ext cx="1805065" cy="322448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chemeClr val="accent2">
                  <a:satOff val="-13916"/>
                  <a:lumOff val="13989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776" name="Rounded Rectangle"/>
            <p:cNvSpPr/>
            <p:nvPr/>
          </p:nvSpPr>
          <p:spPr>
            <a:xfrm>
              <a:off x="0" y="5053250"/>
              <a:ext cx="1805065" cy="322449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chemeClr val="accent2">
                  <a:satOff val="-13916"/>
                  <a:lumOff val="13989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8445889" y="2758856"/>
            <a:ext cx="4971311" cy="2328956"/>
            <a:chOff x="0" y="25400"/>
            <a:chExt cx="4971310" cy="2328954"/>
          </a:xfrm>
        </p:grpSpPr>
        <p:graphicFrame>
          <p:nvGraphicFramePr>
            <p:cNvPr id="778" name="Table"/>
            <p:cNvGraphicFramePr/>
            <p:nvPr/>
          </p:nvGraphicFramePr>
          <p:xfrm>
            <a:off x="1961146" y="25400"/>
            <a:ext cx="3010165" cy="232895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74826"/>
                  <a:gridCol w="922636"/>
                </a:tblGrid>
                <a:tr h="386042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SAT_Sales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D48"/>
                      </a:solidFill>
                    </a:tcPr>
                  </a:tc>
                  <a:tc hMerge="1">
                    <a:tcPr/>
                  </a:tc>
                </a:tr>
                <a:tr h="38604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u="sng">
                            <a:solidFill>
                              <a:srgbClr val="DCDEE0"/>
                            </a:solidFill>
                          </a:rPr>
                          <a:t>HK_Sales_ID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PK,FK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8604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Invoice_Date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604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Price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6042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     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6042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779" name="Line"/>
            <p:cNvSpPr/>
            <p:nvPr/>
          </p:nvSpPr>
          <p:spPr>
            <a:xfrm flipH="1" flipV="1">
              <a:off x="0" y="555843"/>
              <a:ext cx="195102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4" grpId="1"/>
      <p:bldP build="whole" bldLvl="1" animBg="1" rev="0" advAuto="0" spid="773" grpId="2"/>
      <p:bldP build="whole" bldLvl="1" animBg="1" rev="0" advAuto="0" spid="780" grpId="4"/>
      <p:bldP build="whole" bldLvl="1" animBg="1" rev="0" advAuto="0" spid="777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LINK to LINK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LINK to LINK</a:t>
            </a:r>
          </a:p>
        </p:txBody>
      </p:sp>
      <p:sp>
        <p:nvSpPr>
          <p:cNvPr id="78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78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78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787" name="Table"/>
          <p:cNvGraphicFramePr/>
          <p:nvPr/>
        </p:nvGraphicFramePr>
        <p:xfrm>
          <a:off x="1703817" y="2311906"/>
          <a:ext cx="3010165" cy="27685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44806"/>
                <a:gridCol w="552657"/>
              </a:tblGrid>
              <a:tr h="4427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788" name="Table"/>
          <p:cNvGraphicFramePr/>
          <p:nvPr/>
        </p:nvGraphicFramePr>
        <p:xfrm>
          <a:off x="6672553" y="6733884"/>
          <a:ext cx="3010164" cy="27685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44806"/>
                <a:gridCol w="552657"/>
              </a:tblGrid>
              <a:tr h="4427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HUB_Store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89" name="Line"/>
          <p:cNvSpPr/>
          <p:nvPr/>
        </p:nvSpPr>
        <p:spPr>
          <a:xfrm>
            <a:off x="4662722" y="2695585"/>
            <a:ext cx="1570023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790" name="Line"/>
          <p:cNvSpPr/>
          <p:nvPr/>
        </p:nvSpPr>
        <p:spPr>
          <a:xfrm>
            <a:off x="8171285" y="5605584"/>
            <a:ext cx="1" cy="1116985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791" name="Table"/>
          <p:cNvGraphicFramePr/>
          <p:nvPr/>
        </p:nvGraphicFramePr>
        <p:xfrm>
          <a:off x="6217627" y="2253884"/>
          <a:ext cx="3920016" cy="337548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273054"/>
                <a:gridCol w="634261"/>
              </a:tblGrid>
              <a:tr h="560464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56046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FFFFFF"/>
                          </a:solidFill>
                        </a:rPr>
                        <a:t>L_HK_Sales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6046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HK_Cust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6046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HK_Store_ID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60464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60464"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796" name="Group"/>
          <p:cNvGrpSpPr/>
          <p:nvPr/>
        </p:nvGrpSpPr>
        <p:grpSpPr>
          <a:xfrm>
            <a:off x="10074403" y="2253884"/>
            <a:ext cx="6332784" cy="7322747"/>
            <a:chOff x="0" y="25400"/>
            <a:chExt cx="6332782" cy="7322745"/>
          </a:xfrm>
        </p:grpSpPr>
        <p:sp>
          <p:nvSpPr>
            <p:cNvPr id="792" name="Line"/>
            <p:cNvSpPr/>
            <p:nvPr/>
          </p:nvSpPr>
          <p:spPr>
            <a:xfrm flipV="1">
              <a:off x="4366425" y="3368668"/>
              <a:ext cx="1" cy="138784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793" name="Table"/>
            <p:cNvGraphicFramePr/>
            <p:nvPr/>
          </p:nvGraphicFramePr>
          <p:xfrm>
            <a:off x="3078419" y="4579631"/>
            <a:ext cx="3010165" cy="276851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02158"/>
                  <a:gridCol w="495304"/>
                </a:tblGrid>
                <a:tr h="4427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HUB_Product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427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u="sng">
                            <a:solidFill>
                              <a:srgbClr val="DCDEE0"/>
                            </a:solidFill>
                          </a:rPr>
                          <a:t>HK_Product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427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42726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42726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794" name="Line"/>
            <p:cNvSpPr/>
            <p:nvPr/>
          </p:nvSpPr>
          <p:spPr>
            <a:xfrm flipH="1" flipV="1">
              <a:off x="0" y="256046"/>
              <a:ext cx="2463307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795" name="Table"/>
            <p:cNvGraphicFramePr/>
            <p:nvPr/>
          </p:nvGraphicFramePr>
          <p:xfrm>
            <a:off x="2412767" y="25400"/>
            <a:ext cx="3920016" cy="33754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3273054"/>
                  <a:gridCol w="634261"/>
                </a:tblGrid>
                <a:tr h="560464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LINK_Sales_Item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56046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u="sng">
                            <a:solidFill>
                              <a:srgbClr val="FFFFFF"/>
                            </a:solidFill>
                          </a:rPr>
                          <a:t>L_HK_Sales_Item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6046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L_HK_Sales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6046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HK_Product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60464"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60464"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Flexibility of LINK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Flexibility of LINK</a:t>
            </a:r>
          </a:p>
        </p:txBody>
      </p:sp>
      <p:sp>
        <p:nvSpPr>
          <p:cNvPr id="799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802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800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1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803" name="Table"/>
          <p:cNvGraphicFramePr/>
          <p:nvPr/>
        </p:nvGraphicFramePr>
        <p:xfrm>
          <a:off x="1760774" y="2000133"/>
          <a:ext cx="5777749" cy="353692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879285"/>
                <a:gridCol w="885762"/>
              </a:tblGrid>
              <a:tr h="50985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5098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L_Hash_KEY (HK)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HUB1_HK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HUB2 _HK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Load Date (</a:t>
                      </a:r>
                      <a:r>
                        <a:t>LOAD_DTS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Record Source (</a:t>
                      </a:r>
                      <a:r>
                        <a:t>REC_SRC)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Dependent Child Key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804" name="Table"/>
          <p:cNvGraphicFramePr/>
          <p:nvPr/>
        </p:nvGraphicFramePr>
        <p:xfrm>
          <a:off x="1576527" y="7123118"/>
          <a:ext cx="11449144" cy="27685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26822"/>
                <a:gridCol w="2608711"/>
                <a:gridCol w="2409251"/>
                <a:gridCol w="1931203"/>
                <a:gridCol w="1960454"/>
              </a:tblGrid>
              <a:tr h="55702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SK_Stu_Fac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SK_StudentCode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SK_ClassID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3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EA35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3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</a:tr>
              <a:tr h="5570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HK_100_FE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4725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HK_101_FE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HK_101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HK_FE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7253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_102_FA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HK_102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HK_FA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7253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_103_FL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HK_103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HK_FL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05" name="LINK_STU_CLASS"/>
          <p:cNvSpPr txBox="1"/>
          <p:nvPr/>
        </p:nvSpPr>
        <p:spPr>
          <a:xfrm>
            <a:off x="1551356" y="6466471"/>
            <a:ext cx="2322836" cy="571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1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LINK_STU_CLASS</a:t>
            </a:r>
          </a:p>
        </p:txBody>
      </p:sp>
      <p:graphicFrame>
        <p:nvGraphicFramePr>
          <p:cNvPr id="806" name="Table"/>
          <p:cNvGraphicFramePr/>
          <p:nvPr/>
        </p:nvGraphicFramePr>
        <p:xfrm>
          <a:off x="13895527" y="7123118"/>
          <a:ext cx="2594365" cy="27685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81664"/>
              </a:tblGrid>
              <a:tr h="557026">
                <a:tc>
                  <a:txBody>
                    <a:bodyPr/>
                    <a:lstStyle/>
                    <a:p>
                      <a:pPr defTabSz="914400">
                        <a:defRPr b="1" sz="23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LOADEND_DTS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</a:tr>
              <a:tr h="5570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01-10-2021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4725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11-10-2021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725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05-12-2020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725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03-04-2021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819" name="Group"/>
          <p:cNvGrpSpPr/>
          <p:nvPr/>
        </p:nvGrpSpPr>
        <p:grpSpPr>
          <a:xfrm>
            <a:off x="9414164" y="1750026"/>
            <a:ext cx="11544391" cy="2719772"/>
            <a:chOff x="0" y="0"/>
            <a:chExt cx="11544390" cy="2719771"/>
          </a:xfrm>
        </p:grpSpPr>
        <p:sp>
          <p:nvSpPr>
            <p:cNvPr id="807" name="Student"/>
            <p:cNvSpPr/>
            <p:nvPr/>
          </p:nvSpPr>
          <p:spPr>
            <a:xfrm>
              <a:off x="9228878" y="314029"/>
              <a:ext cx="2315513" cy="685384"/>
            </a:xfrm>
            <a:prstGeom prst="rect">
              <a:avLst/>
            </a:prstGeom>
            <a:solidFill>
              <a:srgbClr val="A6AAA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Student</a:t>
              </a:r>
            </a:p>
          </p:txBody>
        </p:sp>
        <p:sp>
          <p:nvSpPr>
            <p:cNvPr id="808" name="Line"/>
            <p:cNvSpPr/>
            <p:nvPr/>
          </p:nvSpPr>
          <p:spPr>
            <a:xfrm>
              <a:off x="6887840" y="656720"/>
              <a:ext cx="231551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809" name="2 years ago…"/>
            <p:cNvSpPr txBox="1"/>
            <p:nvPr/>
          </p:nvSpPr>
          <p:spPr>
            <a:xfrm>
              <a:off x="0" y="0"/>
              <a:ext cx="4239238" cy="1154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 u="sng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 years ago</a:t>
              </a:r>
            </a:p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Student can register to only one faculty</a:t>
              </a:r>
            </a:p>
          </p:txBody>
        </p:sp>
        <p:sp>
          <p:nvSpPr>
            <p:cNvPr id="810" name="n"/>
            <p:cNvSpPr txBox="1"/>
            <p:nvPr/>
          </p:nvSpPr>
          <p:spPr>
            <a:xfrm>
              <a:off x="8671923" y="173667"/>
              <a:ext cx="541019" cy="441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811" name="1"/>
            <p:cNvSpPr txBox="1"/>
            <p:nvPr/>
          </p:nvSpPr>
          <p:spPr>
            <a:xfrm>
              <a:off x="6856353" y="217023"/>
              <a:ext cx="541019" cy="441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812" name="Faculty"/>
            <p:cNvSpPr/>
            <p:nvPr/>
          </p:nvSpPr>
          <p:spPr>
            <a:xfrm>
              <a:off x="4573522" y="314029"/>
              <a:ext cx="2315513" cy="685384"/>
            </a:xfrm>
            <a:prstGeom prst="rect">
              <a:avLst/>
            </a:prstGeom>
            <a:solidFill>
              <a:srgbClr val="A6AAA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</a:t>
              </a:r>
            </a:p>
          </p:txBody>
        </p:sp>
        <p:sp>
          <p:nvSpPr>
            <p:cNvPr id="813" name="Student"/>
            <p:cNvSpPr/>
            <p:nvPr/>
          </p:nvSpPr>
          <p:spPr>
            <a:xfrm>
              <a:off x="9228878" y="2013479"/>
              <a:ext cx="2315513" cy="685384"/>
            </a:xfrm>
            <a:prstGeom prst="rect">
              <a:avLst/>
            </a:prstGeom>
            <a:solidFill>
              <a:srgbClr val="A6AAA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Student</a:t>
              </a:r>
            </a:p>
          </p:txBody>
        </p:sp>
        <p:sp>
          <p:nvSpPr>
            <p:cNvPr id="814" name="Line"/>
            <p:cNvSpPr/>
            <p:nvPr/>
          </p:nvSpPr>
          <p:spPr>
            <a:xfrm>
              <a:off x="6887840" y="2356170"/>
              <a:ext cx="231551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815" name="n"/>
            <p:cNvSpPr txBox="1"/>
            <p:nvPr/>
          </p:nvSpPr>
          <p:spPr>
            <a:xfrm>
              <a:off x="6856353" y="1869439"/>
              <a:ext cx="541019" cy="441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816" name="m"/>
            <p:cNvSpPr txBox="1"/>
            <p:nvPr/>
          </p:nvSpPr>
          <p:spPr>
            <a:xfrm>
              <a:off x="8621123" y="1909090"/>
              <a:ext cx="541019" cy="441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817" name="Faculty"/>
            <p:cNvSpPr/>
            <p:nvPr/>
          </p:nvSpPr>
          <p:spPr>
            <a:xfrm>
              <a:off x="4573522" y="2013479"/>
              <a:ext cx="2315513" cy="685384"/>
            </a:xfrm>
            <a:prstGeom prst="rect">
              <a:avLst/>
            </a:prstGeom>
            <a:solidFill>
              <a:srgbClr val="A6AAA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</a:t>
              </a:r>
            </a:p>
          </p:txBody>
        </p:sp>
        <p:sp>
          <p:nvSpPr>
            <p:cNvPr id="818" name="Today…"/>
            <p:cNvSpPr txBox="1"/>
            <p:nvPr/>
          </p:nvSpPr>
          <p:spPr>
            <a:xfrm>
              <a:off x="360" y="1565089"/>
              <a:ext cx="4412314" cy="11546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 u="sng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Today</a:t>
              </a:r>
            </a:p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Student can register more than one faculty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6" grpId="1"/>
      <p:bldP build="whole" bldLvl="1" animBg="1" rev="0" advAuto="0" spid="819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chema Change - Scenario 1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Schema Change - Scenario 1</a:t>
            </a:r>
          </a:p>
        </p:txBody>
      </p:sp>
      <p:sp>
        <p:nvSpPr>
          <p:cNvPr id="822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825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823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4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31" name="Group"/>
          <p:cNvGrpSpPr/>
          <p:nvPr/>
        </p:nvGrpSpPr>
        <p:grpSpPr>
          <a:xfrm>
            <a:off x="1487901" y="2859796"/>
            <a:ext cx="8314936" cy="3222924"/>
            <a:chOff x="25400" y="25400"/>
            <a:chExt cx="8314934" cy="3222923"/>
          </a:xfrm>
        </p:grpSpPr>
        <p:graphicFrame>
          <p:nvGraphicFramePr>
            <p:cNvPr id="826" name="Table"/>
            <p:cNvGraphicFramePr/>
            <p:nvPr/>
          </p:nvGraphicFramePr>
          <p:xfrm>
            <a:off x="25400" y="729666"/>
            <a:ext cx="3224721" cy="251865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06523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0652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Student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827" name="Table"/>
            <p:cNvGraphicFramePr/>
            <p:nvPr/>
          </p:nvGraphicFramePr>
          <p:xfrm>
            <a:off x="5115614" y="25400"/>
            <a:ext cx="3224721" cy="160703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3456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3456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2519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Description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828" name="Line"/>
            <p:cNvSpPr/>
            <p:nvPr/>
          </p:nvSpPr>
          <p:spPr>
            <a:xfrm flipV="1">
              <a:off x="4456611" y="852944"/>
              <a:ext cx="1" cy="2142709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829" name="Line"/>
            <p:cNvSpPr/>
            <p:nvPr/>
          </p:nvSpPr>
          <p:spPr>
            <a:xfrm>
              <a:off x="4443728" y="822565"/>
              <a:ext cx="68527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830" name="Line"/>
            <p:cNvSpPr/>
            <p:nvPr/>
          </p:nvSpPr>
          <p:spPr>
            <a:xfrm>
              <a:off x="3253145" y="2975231"/>
              <a:ext cx="1177724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aphicFrame>
        <p:nvGraphicFramePr>
          <p:cNvPr id="832" name="Table"/>
          <p:cNvGraphicFramePr/>
          <p:nvPr/>
        </p:nvGraphicFramePr>
        <p:xfrm>
          <a:off x="1487901" y="7367495"/>
          <a:ext cx="3224721" cy="161973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10972"/>
                <a:gridCol w="701047"/>
              </a:tblGrid>
              <a:tr h="5388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Club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49CA6"/>
                    </a:solidFill>
                  </a:tcPr>
                </a:tc>
                <a:tc hMerge="1">
                  <a:tcPr/>
                </a:tc>
              </a:tr>
              <a:tr h="5388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Club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2937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Club 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842" name="Group"/>
          <p:cNvGrpSpPr/>
          <p:nvPr/>
        </p:nvGrpSpPr>
        <p:grpSpPr>
          <a:xfrm>
            <a:off x="12450764" y="1560556"/>
            <a:ext cx="6202080" cy="11665733"/>
            <a:chOff x="25400" y="0"/>
            <a:chExt cx="6202079" cy="11665731"/>
          </a:xfrm>
        </p:grpSpPr>
        <p:graphicFrame>
          <p:nvGraphicFramePr>
            <p:cNvPr id="833" name="Table"/>
            <p:cNvGraphicFramePr/>
            <p:nvPr/>
          </p:nvGraphicFramePr>
          <p:xfrm>
            <a:off x="114957" y="176721"/>
            <a:ext cx="3111746" cy="26972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75424"/>
                  <a:gridCol w="823620"/>
                </a:tblGrid>
                <a:tr h="542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42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834" name="Line"/>
            <p:cNvSpPr/>
            <p:nvPr/>
          </p:nvSpPr>
          <p:spPr>
            <a:xfrm>
              <a:off x="1664480" y="6779909"/>
              <a:ext cx="1" cy="121753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835" name="Line"/>
            <p:cNvSpPr/>
            <p:nvPr/>
          </p:nvSpPr>
          <p:spPr>
            <a:xfrm flipH="1" flipV="1">
              <a:off x="1664480" y="2838944"/>
              <a:ext cx="1" cy="112622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836" name="Table"/>
            <p:cNvGraphicFramePr/>
            <p:nvPr/>
          </p:nvGraphicFramePr>
          <p:xfrm>
            <a:off x="52120" y="3788385"/>
            <a:ext cx="3237421" cy="303081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10508"/>
                  <a:gridCol w="514212"/>
                </a:tblGrid>
                <a:tr h="50301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837" name="Table"/>
            <p:cNvGraphicFramePr/>
            <p:nvPr/>
          </p:nvGraphicFramePr>
          <p:xfrm>
            <a:off x="25400" y="7727233"/>
            <a:ext cx="3290861" cy="26972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39948"/>
                  <a:gridCol w="738211"/>
                </a:tblGrid>
                <a:tr h="542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42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838" name="SATELLITE"/>
            <p:cNvSpPr/>
            <p:nvPr/>
          </p:nvSpPr>
          <p:spPr>
            <a:xfrm>
              <a:off x="3827580" y="0"/>
              <a:ext cx="2399900" cy="853544"/>
            </a:xfrm>
            <a:prstGeom prst="roundRect">
              <a:avLst>
                <a:gd name="adj" fmla="val 30120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839" name="Line"/>
            <p:cNvSpPr/>
            <p:nvPr/>
          </p:nvSpPr>
          <p:spPr>
            <a:xfrm flipV="1">
              <a:off x="3172389" y="426771"/>
              <a:ext cx="685271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840" name="Line"/>
            <p:cNvSpPr/>
            <p:nvPr/>
          </p:nvSpPr>
          <p:spPr>
            <a:xfrm flipH="1" flipV="1">
              <a:off x="1664479" y="10384015"/>
              <a:ext cx="1" cy="70157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841" name="SATELLITE"/>
            <p:cNvSpPr/>
            <p:nvPr/>
          </p:nvSpPr>
          <p:spPr>
            <a:xfrm>
              <a:off x="464530" y="10812188"/>
              <a:ext cx="2399900" cy="853544"/>
            </a:xfrm>
            <a:prstGeom prst="roundRect">
              <a:avLst>
                <a:gd name="adj" fmla="val 30120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</p:grpSp>
      <p:grpSp>
        <p:nvGrpSpPr>
          <p:cNvPr id="850" name="Group"/>
          <p:cNvGrpSpPr/>
          <p:nvPr/>
        </p:nvGrpSpPr>
        <p:grpSpPr>
          <a:xfrm>
            <a:off x="15618476" y="3553123"/>
            <a:ext cx="5759127" cy="8703138"/>
            <a:chOff x="0" y="0"/>
            <a:chExt cx="5759126" cy="8703137"/>
          </a:xfrm>
        </p:grpSpPr>
        <p:grpSp>
          <p:nvGrpSpPr>
            <p:cNvPr id="847" name="Group"/>
            <p:cNvGrpSpPr/>
            <p:nvPr/>
          </p:nvGrpSpPr>
          <p:grpSpPr>
            <a:xfrm>
              <a:off x="0" y="1563186"/>
              <a:ext cx="5759127" cy="7139952"/>
              <a:chOff x="0" y="25400"/>
              <a:chExt cx="5759126" cy="7139949"/>
            </a:xfrm>
          </p:grpSpPr>
          <p:sp>
            <p:nvSpPr>
              <p:cNvPr id="843" name="Line"/>
              <p:cNvSpPr/>
              <p:nvPr/>
            </p:nvSpPr>
            <p:spPr>
              <a:xfrm>
                <a:off x="4107345" y="2686893"/>
                <a:ext cx="1" cy="1506540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844" name="Line"/>
              <p:cNvSpPr/>
              <p:nvPr/>
            </p:nvSpPr>
            <p:spPr>
              <a:xfrm flipH="1">
                <a:off x="0" y="4519926"/>
                <a:ext cx="2510893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graphicFrame>
            <p:nvGraphicFramePr>
              <p:cNvPr id="845" name="Table"/>
              <p:cNvGraphicFramePr/>
              <p:nvPr/>
            </p:nvGraphicFramePr>
            <p:xfrm>
              <a:off x="2468266" y="25400"/>
              <a:ext cx="3290861" cy="269728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539948"/>
                    <a:gridCol w="738211"/>
                  </a:tblGrid>
                  <a:tr h="542628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HUB_Club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EAAD4"/>
                        </a:solidFill>
                      </a:tcPr>
                    </a:tc>
                    <a:tc hMerge="1">
                      <a:tcPr/>
                    </a:tc>
                  </a:tr>
                  <a:tr h="542628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 u="sng">
                              <a:solidFill>
                                <a:srgbClr val="DCDEE0"/>
                              </a:solidFill>
                            </a:rPr>
                            <a:t>HK_ClubID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33108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Club_ID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33108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LOAD_DTS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33108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REC_SRC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846" name="Table"/>
              <p:cNvGraphicFramePr/>
              <p:nvPr/>
            </p:nvGraphicFramePr>
            <p:xfrm>
              <a:off x="2494985" y="4134534"/>
              <a:ext cx="3237421" cy="3030816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710508"/>
                    <a:gridCol w="514212"/>
                  </a:tblGrid>
                  <a:tr h="503019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LINK_STU_CLA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CEA358"/>
                        </a:solidFill>
                      </a:tcPr>
                    </a:tc>
                    <a:tc hMerge="1">
                      <a:tcPr/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 u="sng">
                              <a:solidFill>
                                <a:srgbClr val="DCDEE0"/>
                              </a:solidFill>
                            </a:rPr>
                            <a:t>HK_Stu_Club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HK_StudentID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HK_ClubID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LOAD_DTS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REC_SRC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</p:grpSp>
        <p:sp>
          <p:nvSpPr>
            <p:cNvPr id="848" name="SATELLITE"/>
            <p:cNvSpPr/>
            <p:nvPr/>
          </p:nvSpPr>
          <p:spPr>
            <a:xfrm>
              <a:off x="2915243" y="0"/>
              <a:ext cx="2399900" cy="853544"/>
            </a:xfrm>
            <a:prstGeom prst="roundRect">
              <a:avLst>
                <a:gd name="adj" fmla="val 30120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849" name="Line"/>
            <p:cNvSpPr/>
            <p:nvPr/>
          </p:nvSpPr>
          <p:spPr>
            <a:xfrm>
              <a:off x="4115192" y="851227"/>
              <a:ext cx="1" cy="701577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sp>
        <p:nvSpPr>
          <p:cNvPr id="851" name="New Table with separate BK"/>
          <p:cNvSpPr txBox="1"/>
          <p:nvPr/>
        </p:nvSpPr>
        <p:spPr>
          <a:xfrm>
            <a:off x="1621928" y="1491311"/>
            <a:ext cx="4703522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7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New Table with separate BK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0" grpId="4"/>
      <p:bldP build="whole" bldLvl="1" animBg="1" rev="0" advAuto="0" spid="831" grpId="1"/>
      <p:bldP build="whole" bldLvl="1" animBg="1" rev="0" advAuto="0" spid="842" grpId="2"/>
      <p:bldP build="whole" bldLvl="1" animBg="1" rev="0" advAuto="0" spid="832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chema Changes in Dimensional &amp; 3NF Model"/>
          <p:cNvSpPr txBox="1"/>
          <p:nvPr/>
        </p:nvSpPr>
        <p:spPr>
          <a:xfrm>
            <a:off x="1780835" y="360862"/>
            <a:ext cx="11036558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Schema Changes in Dimensional &amp; 3NF Model</a:t>
            </a:r>
          </a:p>
        </p:txBody>
      </p:sp>
      <p:sp>
        <p:nvSpPr>
          <p:cNvPr id="85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85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85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858" name="Table"/>
          <p:cNvGraphicFramePr/>
          <p:nvPr/>
        </p:nvGraphicFramePr>
        <p:xfrm>
          <a:off x="5003896" y="4228251"/>
          <a:ext cx="2819401" cy="311884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39659"/>
                <a:gridCol w="567040"/>
              </a:tblGrid>
              <a:tr h="51769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Sales Fact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  <a:tc hMerge="1">
                  <a:tcPr/>
                </a:tc>
              </a:tr>
              <a:tr h="5176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Date_ID 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176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176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176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1769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Quantity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864" name="Group"/>
          <p:cNvGrpSpPr/>
          <p:nvPr/>
        </p:nvGrpSpPr>
        <p:grpSpPr>
          <a:xfrm>
            <a:off x="662303" y="5618153"/>
            <a:ext cx="4309344" cy="5859640"/>
            <a:chOff x="25400" y="0"/>
            <a:chExt cx="4309342" cy="5859638"/>
          </a:xfrm>
        </p:grpSpPr>
        <p:graphicFrame>
          <p:nvGraphicFramePr>
            <p:cNvPr id="859" name="Table"/>
            <p:cNvGraphicFramePr/>
            <p:nvPr/>
          </p:nvGraphicFramePr>
          <p:xfrm>
            <a:off x="25400" y="2585640"/>
            <a:ext cx="2697076" cy="32739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159038"/>
                  <a:gridCol w="647661"/>
                </a:tblGrid>
                <a:tr h="46589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Dim_Customer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D6DB79"/>
                      </a:solidFill>
                    </a:tcPr>
                  </a:tc>
                  <a:tc hMerge="1">
                    <a:tcPr/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44BF9A"/>
                            </a:solidFill>
                          </a:rPr>
                          <a:t>Cust_ID 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44BF9A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FirstName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LastName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PostalCode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658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863" name="Group"/>
            <p:cNvGrpSpPr/>
            <p:nvPr/>
          </p:nvGrpSpPr>
          <p:grpSpPr>
            <a:xfrm>
              <a:off x="2805965" y="0"/>
              <a:ext cx="1528778" cy="3297969"/>
              <a:chOff x="0" y="0"/>
              <a:chExt cx="1528776" cy="3297968"/>
            </a:xfrm>
          </p:grpSpPr>
          <p:sp>
            <p:nvSpPr>
              <p:cNvPr id="860" name="Line"/>
              <p:cNvSpPr/>
              <p:nvPr/>
            </p:nvSpPr>
            <p:spPr>
              <a:xfrm flipH="1">
                <a:off x="765449" y="0"/>
                <a:ext cx="1" cy="3297969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861" name="Line"/>
              <p:cNvSpPr/>
              <p:nvPr/>
            </p:nvSpPr>
            <p:spPr>
              <a:xfrm>
                <a:off x="0" y="3291175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862" name="Line"/>
              <p:cNvSpPr/>
              <p:nvPr/>
            </p:nvSpPr>
            <p:spPr>
              <a:xfrm>
                <a:off x="757816" y="6792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pSp>
        <p:nvGrpSpPr>
          <p:cNvPr id="870" name="Group"/>
          <p:cNvGrpSpPr/>
          <p:nvPr/>
        </p:nvGrpSpPr>
        <p:grpSpPr>
          <a:xfrm>
            <a:off x="662303" y="2059379"/>
            <a:ext cx="4309344" cy="3080741"/>
            <a:chOff x="25400" y="25400"/>
            <a:chExt cx="4309342" cy="3080740"/>
          </a:xfrm>
        </p:grpSpPr>
        <p:graphicFrame>
          <p:nvGraphicFramePr>
            <p:cNvPr id="865" name="Table"/>
            <p:cNvGraphicFramePr/>
            <p:nvPr/>
          </p:nvGraphicFramePr>
          <p:xfrm>
            <a:off x="25400" y="25400"/>
            <a:ext cx="2819400" cy="237009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65393"/>
                  <a:gridCol w="541306"/>
                </a:tblGrid>
                <a:tr h="47147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Dim_Date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D6DA7F"/>
                      </a:solidFill>
                    </a:tcPr>
                  </a:tc>
                  <a:tc hMerge="1">
                    <a:tcPr/>
                  </a:tc>
                </a:tr>
                <a:tr h="47147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3CD4A7"/>
                            </a:solidFill>
                          </a:rPr>
                          <a:t>Date_ID 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3CD4A7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7147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7147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Monty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7147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Year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869" name="Group"/>
            <p:cNvGrpSpPr/>
            <p:nvPr/>
          </p:nvGrpSpPr>
          <p:grpSpPr>
            <a:xfrm>
              <a:off x="2805965" y="729365"/>
              <a:ext cx="1528778" cy="2376776"/>
              <a:chOff x="0" y="0"/>
              <a:chExt cx="1528776" cy="2376775"/>
            </a:xfrm>
          </p:grpSpPr>
          <p:sp>
            <p:nvSpPr>
              <p:cNvPr id="866" name="Line"/>
              <p:cNvSpPr/>
              <p:nvPr/>
            </p:nvSpPr>
            <p:spPr>
              <a:xfrm flipV="1">
                <a:off x="765448" y="-1"/>
                <a:ext cx="1" cy="2370099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867" name="Line"/>
              <p:cNvSpPr/>
              <p:nvPr/>
            </p:nvSpPr>
            <p:spPr>
              <a:xfrm>
                <a:off x="0" y="6793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868" name="Line"/>
              <p:cNvSpPr/>
              <p:nvPr/>
            </p:nvSpPr>
            <p:spPr>
              <a:xfrm>
                <a:off x="757816" y="2376775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pSp>
        <p:nvGrpSpPr>
          <p:cNvPr id="876" name="Group"/>
          <p:cNvGrpSpPr/>
          <p:nvPr/>
        </p:nvGrpSpPr>
        <p:grpSpPr>
          <a:xfrm>
            <a:off x="7842847" y="2165300"/>
            <a:ext cx="4261937" cy="4001057"/>
            <a:chOff x="0" y="25400"/>
            <a:chExt cx="4261935" cy="4001056"/>
          </a:xfrm>
        </p:grpSpPr>
        <p:graphicFrame>
          <p:nvGraphicFramePr>
            <p:cNvPr id="871" name="Table"/>
            <p:cNvGraphicFramePr/>
            <p:nvPr/>
          </p:nvGraphicFramePr>
          <p:xfrm>
            <a:off x="1564860" y="25400"/>
            <a:ext cx="2697076" cy="215825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65393"/>
                  <a:gridCol w="541306"/>
                </a:tblGrid>
                <a:tr h="53638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Dim_Product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D6D984"/>
                      </a:solidFill>
                    </a:tcPr>
                  </a:tc>
                  <a:tc hMerge="1">
                    <a:tcPr/>
                  </a:tc>
                </a:tr>
                <a:tr h="5363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3CD4A7"/>
                            </a:solidFill>
                          </a:rPr>
                          <a:t>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84D3D2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363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ProdName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363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Category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875" name="Group"/>
            <p:cNvGrpSpPr/>
            <p:nvPr/>
          </p:nvGrpSpPr>
          <p:grpSpPr>
            <a:xfrm>
              <a:off x="-1" y="854059"/>
              <a:ext cx="1528778" cy="3172398"/>
              <a:chOff x="0" y="0"/>
              <a:chExt cx="1528776" cy="3172397"/>
            </a:xfrm>
          </p:grpSpPr>
          <p:sp>
            <p:nvSpPr>
              <p:cNvPr id="872" name="Line"/>
              <p:cNvSpPr/>
              <p:nvPr/>
            </p:nvSpPr>
            <p:spPr>
              <a:xfrm flipV="1">
                <a:off x="763327" y="-1"/>
                <a:ext cx="1" cy="3172399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873" name="Line"/>
              <p:cNvSpPr/>
              <p:nvPr/>
            </p:nvSpPr>
            <p:spPr>
              <a:xfrm flipH="1" flipV="1">
                <a:off x="757816" y="6793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874" name="Line"/>
              <p:cNvSpPr/>
              <p:nvPr/>
            </p:nvSpPr>
            <p:spPr>
              <a:xfrm flipH="1">
                <a:off x="0" y="3151475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pSp>
        <p:nvGrpSpPr>
          <p:cNvPr id="882" name="Group"/>
          <p:cNvGrpSpPr/>
          <p:nvPr/>
        </p:nvGrpSpPr>
        <p:grpSpPr>
          <a:xfrm>
            <a:off x="9460120" y="7703014"/>
            <a:ext cx="4384261" cy="3792216"/>
            <a:chOff x="0" y="0"/>
            <a:chExt cx="4384260" cy="3792214"/>
          </a:xfrm>
        </p:grpSpPr>
        <p:graphicFrame>
          <p:nvGraphicFramePr>
            <p:cNvPr id="877" name="Table"/>
            <p:cNvGraphicFramePr/>
            <p:nvPr/>
          </p:nvGraphicFramePr>
          <p:xfrm>
            <a:off x="1564860" y="1621257"/>
            <a:ext cx="2819401" cy="217095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108142"/>
                  <a:gridCol w="698557"/>
                </a:tblGrid>
                <a:tr h="4873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Dim_Channel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D6D889"/>
                      </a:solidFill>
                    </a:tcPr>
                  </a:tc>
                  <a:tc hMerge="1">
                    <a:tcPr/>
                  </a:tc>
                </a:tr>
                <a:tr h="58294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44BF9A"/>
                            </a:solidFill>
                          </a:rPr>
                          <a:t>Channel_ID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44BF9A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4399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ChannelName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4399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Description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881" name="Group"/>
            <p:cNvGrpSpPr/>
            <p:nvPr/>
          </p:nvGrpSpPr>
          <p:grpSpPr>
            <a:xfrm>
              <a:off x="-1" y="-1"/>
              <a:ext cx="1528778" cy="2376777"/>
              <a:chOff x="0" y="0"/>
              <a:chExt cx="1528776" cy="2376775"/>
            </a:xfrm>
          </p:grpSpPr>
          <p:sp>
            <p:nvSpPr>
              <p:cNvPr id="878" name="Line"/>
              <p:cNvSpPr/>
              <p:nvPr/>
            </p:nvSpPr>
            <p:spPr>
              <a:xfrm flipV="1">
                <a:off x="765448" y="-1"/>
                <a:ext cx="1" cy="2370099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879" name="Line"/>
              <p:cNvSpPr/>
              <p:nvPr/>
            </p:nvSpPr>
            <p:spPr>
              <a:xfrm>
                <a:off x="0" y="6793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880" name="Line"/>
              <p:cNvSpPr/>
              <p:nvPr/>
            </p:nvSpPr>
            <p:spPr>
              <a:xfrm>
                <a:off x="757816" y="2376775"/>
                <a:ext cx="77096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aphicFrame>
        <p:nvGraphicFramePr>
          <p:cNvPr id="883" name="Table"/>
          <p:cNvGraphicFramePr/>
          <p:nvPr/>
        </p:nvGraphicFramePr>
        <p:xfrm>
          <a:off x="4997546" y="9789316"/>
          <a:ext cx="2819401" cy="34002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39659"/>
                <a:gridCol w="567040"/>
              </a:tblGrid>
              <a:tr h="48393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Sales Fact_New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  <a:tc hMerge="1">
                  <a:tcPr/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Date_ID 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2">
                              <a:satOff val="-13916"/>
                              <a:lumOff val="13989"/>
                            </a:schemeClr>
                          </a:solidFill>
                        </a:rPr>
                        <a:t>Channel_ID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2">
                              <a:satOff val="-13916"/>
                              <a:lumOff val="13989"/>
                            </a:schemeClr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4839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Quantity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884" name="Table"/>
          <p:cNvGraphicFramePr/>
          <p:nvPr/>
        </p:nvGraphicFramePr>
        <p:xfrm>
          <a:off x="4997546" y="7328933"/>
          <a:ext cx="2819401" cy="7142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39659"/>
                <a:gridCol w="567040"/>
              </a:tblGrid>
              <a:tr h="7015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2">
                              <a:satOff val="-13916"/>
                              <a:lumOff val="13989"/>
                            </a:schemeClr>
                          </a:solidFill>
                        </a:rPr>
                        <a:t>Channel_ID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2">
                              <a:satOff val="-13916"/>
                              <a:lumOff val="13989"/>
                            </a:schemeClr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85" name="Dimensional Model"/>
          <p:cNvSpPr txBox="1"/>
          <p:nvPr/>
        </p:nvSpPr>
        <p:spPr>
          <a:xfrm>
            <a:off x="4882881" y="1255803"/>
            <a:ext cx="3048732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Dimensional Model</a:t>
            </a:r>
          </a:p>
        </p:txBody>
      </p:sp>
      <p:grpSp>
        <p:nvGrpSpPr>
          <p:cNvPr id="888" name="Group"/>
          <p:cNvGrpSpPr/>
          <p:nvPr/>
        </p:nvGrpSpPr>
        <p:grpSpPr>
          <a:xfrm>
            <a:off x="14214864" y="1194847"/>
            <a:ext cx="9201920" cy="7597848"/>
            <a:chOff x="0" y="0"/>
            <a:chExt cx="9201918" cy="7597846"/>
          </a:xfrm>
        </p:grpSpPr>
        <p:pic>
          <p:nvPicPr>
            <p:cNvPr id="88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60700"/>
              <a:ext cx="9201919" cy="6937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7" name="3NF Model"/>
            <p:cNvSpPr txBox="1"/>
            <p:nvPr/>
          </p:nvSpPr>
          <p:spPr>
            <a:xfrm>
              <a:off x="3359340" y="0"/>
              <a:ext cx="1760750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3NF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67658 -0.001560" origin="layout" pathEditMode="relative">
                                      <p:cBhvr>
                                        <p:cTn id="24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3" grpId="2"/>
      <p:bldP build="whole" bldLvl="1" animBg="1" rev="0" advAuto="0" spid="884" grpId="3"/>
      <p:bldP build="whole" bldLvl="1" animBg="1" rev="0" advAuto="0" spid="882" grpId="1"/>
      <p:bldP build="whole" bldLvl="1" animBg="1" rev="0" advAuto="0" spid="888" grpId="5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chema Change - Scenario 2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Schema Change - Scenario 2</a:t>
            </a:r>
          </a:p>
        </p:txBody>
      </p:sp>
      <p:sp>
        <p:nvSpPr>
          <p:cNvPr id="89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89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89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00" name="Group"/>
          <p:cNvGrpSpPr/>
          <p:nvPr/>
        </p:nvGrpSpPr>
        <p:grpSpPr>
          <a:xfrm>
            <a:off x="1307279" y="2823141"/>
            <a:ext cx="8314936" cy="3222925"/>
            <a:chOff x="25400" y="25400"/>
            <a:chExt cx="8314934" cy="3222923"/>
          </a:xfrm>
        </p:grpSpPr>
        <p:graphicFrame>
          <p:nvGraphicFramePr>
            <p:cNvPr id="895" name="Table"/>
            <p:cNvGraphicFramePr/>
            <p:nvPr/>
          </p:nvGraphicFramePr>
          <p:xfrm>
            <a:off x="25400" y="729666"/>
            <a:ext cx="3224721" cy="251865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06523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0652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Student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896" name="Table"/>
            <p:cNvGraphicFramePr/>
            <p:nvPr/>
          </p:nvGraphicFramePr>
          <p:xfrm>
            <a:off x="5115614" y="25400"/>
            <a:ext cx="3224721" cy="160703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3456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3456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2519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Description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897" name="Line"/>
            <p:cNvSpPr/>
            <p:nvPr/>
          </p:nvSpPr>
          <p:spPr>
            <a:xfrm flipV="1">
              <a:off x="4456611" y="852944"/>
              <a:ext cx="1" cy="2142709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898" name="Line"/>
            <p:cNvSpPr/>
            <p:nvPr/>
          </p:nvSpPr>
          <p:spPr>
            <a:xfrm>
              <a:off x="4443728" y="822565"/>
              <a:ext cx="68527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899" name="Line"/>
            <p:cNvSpPr/>
            <p:nvPr/>
          </p:nvSpPr>
          <p:spPr>
            <a:xfrm>
              <a:off x="3253145" y="2975231"/>
              <a:ext cx="1177724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aphicFrame>
        <p:nvGraphicFramePr>
          <p:cNvPr id="901" name="Table"/>
          <p:cNvGraphicFramePr/>
          <p:nvPr/>
        </p:nvGraphicFramePr>
        <p:xfrm>
          <a:off x="1337383" y="7879258"/>
          <a:ext cx="3224721" cy="161973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10972"/>
                <a:gridCol w="701047"/>
              </a:tblGrid>
              <a:tr h="5388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Student_Adress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49CA6"/>
                    </a:solidFill>
                  </a:tcPr>
                </a:tc>
                <a:tc hMerge="1">
                  <a:tcPr/>
                </a:tc>
              </a:tr>
              <a:tr h="5388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Student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2937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Address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911" name="Group"/>
          <p:cNvGrpSpPr/>
          <p:nvPr/>
        </p:nvGrpSpPr>
        <p:grpSpPr>
          <a:xfrm>
            <a:off x="12450764" y="1560556"/>
            <a:ext cx="8750462" cy="11809907"/>
            <a:chOff x="25400" y="0"/>
            <a:chExt cx="8750461" cy="11809905"/>
          </a:xfrm>
        </p:grpSpPr>
        <p:graphicFrame>
          <p:nvGraphicFramePr>
            <p:cNvPr id="902" name="Table"/>
            <p:cNvGraphicFramePr/>
            <p:nvPr/>
          </p:nvGraphicFramePr>
          <p:xfrm>
            <a:off x="114957" y="176721"/>
            <a:ext cx="3111746" cy="26972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75424"/>
                  <a:gridCol w="823620"/>
                </a:tblGrid>
                <a:tr h="542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42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03" name="Line"/>
            <p:cNvSpPr/>
            <p:nvPr/>
          </p:nvSpPr>
          <p:spPr>
            <a:xfrm>
              <a:off x="1664480" y="6779909"/>
              <a:ext cx="1" cy="121753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04" name="Line"/>
            <p:cNvSpPr/>
            <p:nvPr/>
          </p:nvSpPr>
          <p:spPr>
            <a:xfrm flipH="1" flipV="1">
              <a:off x="1664480" y="2838944"/>
              <a:ext cx="1" cy="112622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905" name="Table"/>
            <p:cNvGraphicFramePr/>
            <p:nvPr/>
          </p:nvGraphicFramePr>
          <p:xfrm>
            <a:off x="52120" y="3788385"/>
            <a:ext cx="3237421" cy="303081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10508"/>
                  <a:gridCol w="514212"/>
                </a:tblGrid>
                <a:tr h="50301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906" name="Table"/>
            <p:cNvGraphicFramePr/>
            <p:nvPr/>
          </p:nvGraphicFramePr>
          <p:xfrm>
            <a:off x="25400" y="7727233"/>
            <a:ext cx="3290861" cy="26972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39948"/>
                  <a:gridCol w="738211"/>
                </a:tblGrid>
                <a:tr h="542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42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07" name="SATELLITE"/>
            <p:cNvSpPr/>
            <p:nvPr/>
          </p:nvSpPr>
          <p:spPr>
            <a:xfrm>
              <a:off x="3827580" y="0"/>
              <a:ext cx="2399900" cy="853544"/>
            </a:xfrm>
            <a:prstGeom prst="roundRect">
              <a:avLst>
                <a:gd name="adj" fmla="val 30120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908" name="Line"/>
            <p:cNvSpPr/>
            <p:nvPr/>
          </p:nvSpPr>
          <p:spPr>
            <a:xfrm flipV="1">
              <a:off x="3172389" y="426771"/>
              <a:ext cx="685271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09" name="Line"/>
            <p:cNvSpPr/>
            <p:nvPr/>
          </p:nvSpPr>
          <p:spPr>
            <a:xfrm>
              <a:off x="3305007" y="9369679"/>
              <a:ext cx="2065908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910" name="Table"/>
            <p:cNvGraphicFramePr/>
            <p:nvPr/>
          </p:nvGraphicFramePr>
          <p:xfrm>
            <a:off x="5372360" y="9051176"/>
            <a:ext cx="3403502" cy="275873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3119"/>
                  <a:gridCol w="957682"/>
                </a:tblGrid>
                <a:tr h="457671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  <a:tc hMerge="1">
                    <a:tcPr/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FFFFFF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PK, 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900" u="sng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914" name="Group"/>
          <p:cNvGrpSpPr/>
          <p:nvPr/>
        </p:nvGrpSpPr>
        <p:grpSpPr>
          <a:xfrm>
            <a:off x="15730371" y="7249551"/>
            <a:ext cx="5470855" cy="2758730"/>
            <a:chOff x="0" y="25400"/>
            <a:chExt cx="5470854" cy="2758729"/>
          </a:xfrm>
        </p:grpSpPr>
        <p:graphicFrame>
          <p:nvGraphicFramePr>
            <p:cNvPr id="912" name="Table"/>
            <p:cNvGraphicFramePr/>
            <p:nvPr/>
          </p:nvGraphicFramePr>
          <p:xfrm>
            <a:off x="2067352" y="25400"/>
            <a:ext cx="3403503" cy="275873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3119"/>
                  <a:gridCol w="957682"/>
                </a:tblGrid>
                <a:tr h="54920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SAT_Address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  <a:tc hMerge="1">
                    <a:tcPr/>
                  </a:tc>
                </a:tr>
                <a:tr h="54920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FFFFFF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PK, 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49205">
                  <a:tc>
                    <a:txBody>
                      <a:bodyPr/>
                      <a:lstStyle/>
                      <a:p>
                        <a:pPr algn="l" defTabSz="914400">
                          <a:defRPr sz="1900" u="sng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9205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Adress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9205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13" name="Line"/>
            <p:cNvSpPr/>
            <p:nvPr/>
          </p:nvSpPr>
          <p:spPr>
            <a:xfrm>
              <a:off x="0" y="2207485"/>
              <a:ext cx="2065907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sp>
        <p:nvSpPr>
          <p:cNvPr id="915" name="New Table with existing BK"/>
          <p:cNvSpPr txBox="1"/>
          <p:nvPr/>
        </p:nvSpPr>
        <p:spPr>
          <a:xfrm>
            <a:off x="1649254" y="1491311"/>
            <a:ext cx="4588663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7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New Table with existing BK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1" grpId="1"/>
      <p:bldP build="whole" bldLvl="1" animBg="1" rev="0" advAuto="0" spid="914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chema Change - Scenario 3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Schema Change - Scenario 3</a:t>
            </a:r>
          </a:p>
        </p:txBody>
      </p:sp>
      <p:sp>
        <p:nvSpPr>
          <p:cNvPr id="91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92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91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27" name="Group"/>
          <p:cNvGrpSpPr/>
          <p:nvPr/>
        </p:nvGrpSpPr>
        <p:grpSpPr>
          <a:xfrm>
            <a:off x="1337383" y="2737319"/>
            <a:ext cx="8314936" cy="3222924"/>
            <a:chOff x="25400" y="25400"/>
            <a:chExt cx="8314934" cy="3222923"/>
          </a:xfrm>
        </p:grpSpPr>
        <p:graphicFrame>
          <p:nvGraphicFramePr>
            <p:cNvPr id="922" name="Table"/>
            <p:cNvGraphicFramePr/>
            <p:nvPr/>
          </p:nvGraphicFramePr>
          <p:xfrm>
            <a:off x="25400" y="729666"/>
            <a:ext cx="3224721" cy="251865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06523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0652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Student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923" name="Table"/>
            <p:cNvGraphicFramePr/>
            <p:nvPr/>
          </p:nvGraphicFramePr>
          <p:xfrm>
            <a:off x="5115614" y="25400"/>
            <a:ext cx="3224721" cy="160703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3456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3456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2519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Description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24" name="Line"/>
            <p:cNvSpPr/>
            <p:nvPr/>
          </p:nvSpPr>
          <p:spPr>
            <a:xfrm flipV="1">
              <a:off x="4456611" y="852944"/>
              <a:ext cx="1" cy="2142709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25" name="Line"/>
            <p:cNvSpPr/>
            <p:nvPr/>
          </p:nvSpPr>
          <p:spPr>
            <a:xfrm>
              <a:off x="4443728" y="822565"/>
              <a:ext cx="68527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26" name="Line"/>
            <p:cNvSpPr/>
            <p:nvPr/>
          </p:nvSpPr>
          <p:spPr>
            <a:xfrm>
              <a:off x="3253145" y="2975231"/>
              <a:ext cx="1177724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aphicFrame>
        <p:nvGraphicFramePr>
          <p:cNvPr id="928" name="Table"/>
          <p:cNvGraphicFramePr/>
          <p:nvPr/>
        </p:nvGraphicFramePr>
        <p:xfrm>
          <a:off x="1337383" y="6552633"/>
          <a:ext cx="3224721" cy="5826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10972"/>
                <a:gridCol w="701047"/>
              </a:tblGrid>
              <a:tr h="56998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936" name="Group"/>
          <p:cNvGrpSpPr/>
          <p:nvPr/>
        </p:nvGrpSpPr>
        <p:grpSpPr>
          <a:xfrm>
            <a:off x="12450764" y="1585956"/>
            <a:ext cx="6202080" cy="10399116"/>
            <a:chOff x="25400" y="0"/>
            <a:chExt cx="6202079" cy="10399114"/>
          </a:xfrm>
        </p:grpSpPr>
        <p:graphicFrame>
          <p:nvGraphicFramePr>
            <p:cNvPr id="929" name="Table"/>
            <p:cNvGraphicFramePr/>
            <p:nvPr/>
          </p:nvGraphicFramePr>
          <p:xfrm>
            <a:off x="114957" y="176721"/>
            <a:ext cx="3111746" cy="26972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75424"/>
                  <a:gridCol w="823620"/>
                </a:tblGrid>
                <a:tr h="542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42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30" name="Line"/>
            <p:cNvSpPr/>
            <p:nvPr/>
          </p:nvSpPr>
          <p:spPr>
            <a:xfrm>
              <a:off x="1664480" y="6754509"/>
              <a:ext cx="1" cy="121753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31" name="Line"/>
            <p:cNvSpPr/>
            <p:nvPr/>
          </p:nvSpPr>
          <p:spPr>
            <a:xfrm flipH="1" flipV="1">
              <a:off x="1664480" y="2824460"/>
              <a:ext cx="1" cy="103910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932" name="Table"/>
            <p:cNvGraphicFramePr/>
            <p:nvPr/>
          </p:nvGraphicFramePr>
          <p:xfrm>
            <a:off x="52120" y="3762985"/>
            <a:ext cx="3237421" cy="303081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10508"/>
                  <a:gridCol w="514212"/>
                </a:tblGrid>
                <a:tr h="50301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933" name="Table"/>
            <p:cNvGraphicFramePr/>
            <p:nvPr/>
          </p:nvGraphicFramePr>
          <p:xfrm>
            <a:off x="25400" y="7701833"/>
            <a:ext cx="3290861" cy="26972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39948"/>
                  <a:gridCol w="738211"/>
                </a:tblGrid>
                <a:tr h="542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42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34" name="SATELLITE"/>
            <p:cNvSpPr/>
            <p:nvPr/>
          </p:nvSpPr>
          <p:spPr>
            <a:xfrm>
              <a:off x="3827580" y="0"/>
              <a:ext cx="2399900" cy="853544"/>
            </a:xfrm>
            <a:prstGeom prst="roundRect">
              <a:avLst>
                <a:gd name="adj" fmla="val 30120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935" name="Line"/>
            <p:cNvSpPr/>
            <p:nvPr/>
          </p:nvSpPr>
          <p:spPr>
            <a:xfrm flipV="1">
              <a:off x="3172389" y="426771"/>
              <a:ext cx="685271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pSp>
        <p:nvGrpSpPr>
          <p:cNvPr id="941" name="Group"/>
          <p:cNvGrpSpPr/>
          <p:nvPr/>
        </p:nvGrpSpPr>
        <p:grpSpPr>
          <a:xfrm>
            <a:off x="15730371" y="7249551"/>
            <a:ext cx="5470855" cy="6120912"/>
            <a:chOff x="0" y="25400"/>
            <a:chExt cx="5470854" cy="6120911"/>
          </a:xfrm>
        </p:grpSpPr>
        <p:sp>
          <p:nvSpPr>
            <p:cNvPr id="937" name="Line"/>
            <p:cNvSpPr/>
            <p:nvPr/>
          </p:nvSpPr>
          <p:spPr>
            <a:xfrm>
              <a:off x="0" y="3706085"/>
              <a:ext cx="2065907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938" name="Table"/>
            <p:cNvGraphicFramePr/>
            <p:nvPr/>
          </p:nvGraphicFramePr>
          <p:xfrm>
            <a:off x="2067352" y="3387581"/>
            <a:ext cx="3403503" cy="275873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3119"/>
                  <a:gridCol w="957682"/>
                </a:tblGrid>
                <a:tr h="457671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  <a:tc hMerge="1">
                    <a:tcPr/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FFFFFF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PK, 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900" u="sng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671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939" name="Table"/>
            <p:cNvGraphicFramePr/>
            <p:nvPr/>
          </p:nvGraphicFramePr>
          <p:xfrm>
            <a:off x="2067352" y="25400"/>
            <a:ext cx="3403503" cy="275873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3119"/>
                  <a:gridCol w="957682"/>
                </a:tblGrid>
                <a:tr h="54920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  <a:tc hMerge="1">
                    <a:tcPr/>
                  </a:tc>
                </a:tr>
                <a:tr h="54920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FFFFFF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PK, 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49205">
                  <a:tc>
                    <a:txBody>
                      <a:bodyPr/>
                      <a:lstStyle/>
                      <a:p>
                        <a:pPr algn="l" defTabSz="914400">
                          <a:defRPr sz="1900" u="sng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9205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9205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40" name="Line"/>
            <p:cNvSpPr/>
            <p:nvPr/>
          </p:nvSpPr>
          <p:spPr>
            <a:xfrm>
              <a:off x="0" y="2258285"/>
              <a:ext cx="2065907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6997512" y="9287828"/>
            <a:ext cx="5451805" cy="3043516"/>
            <a:chOff x="25400" y="25400"/>
            <a:chExt cx="5451804" cy="3043515"/>
          </a:xfrm>
        </p:grpSpPr>
        <p:graphicFrame>
          <p:nvGraphicFramePr>
            <p:cNvPr id="942" name="Table"/>
            <p:cNvGraphicFramePr/>
            <p:nvPr/>
          </p:nvGraphicFramePr>
          <p:xfrm>
            <a:off x="25400" y="25400"/>
            <a:ext cx="3403502" cy="304351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3119"/>
                  <a:gridCol w="957682"/>
                </a:tblGrid>
                <a:tr h="432973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  <a:tc hMerge="1">
                    <a:tcPr/>
                  </a:tc>
                </a:tr>
                <a:tr h="43297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FFFFFF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PK, 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32973">
                  <a:tc>
                    <a:txBody>
                      <a:bodyPr/>
                      <a:lstStyle/>
                      <a:p>
                        <a:pPr algn="l" defTabSz="914400">
                          <a:defRPr sz="1900" u="sng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2973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297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297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2973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43" name="Line"/>
            <p:cNvSpPr/>
            <p:nvPr/>
          </p:nvSpPr>
          <p:spPr>
            <a:xfrm>
              <a:off x="3411297" y="194607"/>
              <a:ext cx="2065908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sp>
        <p:nvSpPr>
          <p:cNvPr id="945" name="Add New Column"/>
          <p:cNvSpPr txBox="1"/>
          <p:nvPr/>
        </p:nvSpPr>
        <p:spPr>
          <a:xfrm>
            <a:off x="1446455" y="1491311"/>
            <a:ext cx="2993877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7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New Column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8" grpId="1"/>
      <p:bldP build="whole" bldLvl="1" animBg="1" rev="0" advAuto="0" spid="944" grpId="2"/>
      <p:bldP build="whole" bldLvl="1" animBg="1" rev="0" advAuto="0" spid="941" grpId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ranularity Chang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Granularity Change</a:t>
            </a:r>
          </a:p>
        </p:txBody>
      </p:sp>
      <p:sp>
        <p:nvSpPr>
          <p:cNvPr id="94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95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94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57" name="Group"/>
          <p:cNvGrpSpPr/>
          <p:nvPr/>
        </p:nvGrpSpPr>
        <p:grpSpPr>
          <a:xfrm>
            <a:off x="1350083" y="2071056"/>
            <a:ext cx="8314936" cy="3222924"/>
            <a:chOff x="25400" y="25400"/>
            <a:chExt cx="8314934" cy="3222923"/>
          </a:xfrm>
        </p:grpSpPr>
        <p:graphicFrame>
          <p:nvGraphicFramePr>
            <p:cNvPr id="952" name="Table"/>
            <p:cNvGraphicFramePr/>
            <p:nvPr/>
          </p:nvGraphicFramePr>
          <p:xfrm>
            <a:off x="25400" y="729666"/>
            <a:ext cx="3224721" cy="251865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06523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0652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Student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76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953" name="Table"/>
            <p:cNvGraphicFramePr/>
            <p:nvPr/>
          </p:nvGraphicFramePr>
          <p:xfrm>
            <a:off x="5115614" y="25400"/>
            <a:ext cx="3224721" cy="160703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0972"/>
                  <a:gridCol w="701047"/>
                </a:tblGrid>
                <a:tr h="53456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3456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2519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Description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54" name="Line"/>
            <p:cNvSpPr/>
            <p:nvPr/>
          </p:nvSpPr>
          <p:spPr>
            <a:xfrm flipV="1">
              <a:off x="4456611" y="852944"/>
              <a:ext cx="1" cy="2142709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55" name="Line"/>
            <p:cNvSpPr/>
            <p:nvPr/>
          </p:nvSpPr>
          <p:spPr>
            <a:xfrm>
              <a:off x="4443728" y="822565"/>
              <a:ext cx="68527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56" name="Line"/>
            <p:cNvSpPr/>
            <p:nvPr/>
          </p:nvSpPr>
          <p:spPr>
            <a:xfrm>
              <a:off x="3253145" y="2975231"/>
              <a:ext cx="1177724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sp>
        <p:nvSpPr>
          <p:cNvPr id="958" name="Add New Column"/>
          <p:cNvSpPr txBox="1"/>
          <p:nvPr/>
        </p:nvSpPr>
        <p:spPr>
          <a:xfrm>
            <a:off x="1446455" y="1491311"/>
            <a:ext cx="2993877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7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New Column</a:t>
            </a:r>
          </a:p>
        </p:txBody>
      </p:sp>
      <p:graphicFrame>
        <p:nvGraphicFramePr>
          <p:cNvPr id="959" name="Table"/>
          <p:cNvGraphicFramePr/>
          <p:nvPr/>
        </p:nvGraphicFramePr>
        <p:xfrm>
          <a:off x="1350083" y="6076267"/>
          <a:ext cx="3224721" cy="17253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10972"/>
                <a:gridCol w="701047"/>
              </a:tblGrid>
              <a:tr h="574229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Grade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49CA6"/>
                    </a:solidFill>
                  </a:tcPr>
                </a:tc>
                <a:tc hMerge="1">
                  <a:tcPr/>
                </a:tc>
              </a:tr>
              <a:tr h="57422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Grade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641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966" name="Group"/>
          <p:cNvGrpSpPr/>
          <p:nvPr/>
        </p:nvGrpSpPr>
        <p:grpSpPr>
          <a:xfrm>
            <a:off x="12381142" y="3261569"/>
            <a:ext cx="9266954" cy="7479472"/>
            <a:chOff x="0" y="0"/>
            <a:chExt cx="9266953" cy="7479471"/>
          </a:xfrm>
        </p:grpSpPr>
        <p:sp>
          <p:nvSpPr>
            <p:cNvPr id="960" name="Line"/>
            <p:cNvSpPr/>
            <p:nvPr/>
          </p:nvSpPr>
          <p:spPr>
            <a:xfrm flipH="1" flipV="1">
              <a:off x="7641892" y="2176253"/>
              <a:ext cx="1" cy="103910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61" name="Line"/>
            <p:cNvSpPr/>
            <p:nvPr/>
          </p:nvSpPr>
          <p:spPr>
            <a:xfrm flipH="1" flipV="1">
              <a:off x="3096690" y="0"/>
              <a:ext cx="2974723" cy="340754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62" name="Line"/>
            <p:cNvSpPr/>
            <p:nvPr/>
          </p:nvSpPr>
          <p:spPr>
            <a:xfrm flipH="1">
              <a:off x="3235618" y="3543155"/>
              <a:ext cx="2972915" cy="3936317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963" name="Table"/>
            <p:cNvGraphicFramePr/>
            <p:nvPr/>
          </p:nvGraphicFramePr>
          <p:xfrm>
            <a:off x="6029533" y="3172517"/>
            <a:ext cx="3237421" cy="364430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10508"/>
                  <a:gridCol w="514212"/>
                </a:tblGrid>
                <a:tr h="518800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5188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188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88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88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HK_GradeID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8800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8800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64" name="Old Link"/>
            <p:cNvSpPr txBox="1"/>
            <p:nvPr/>
          </p:nvSpPr>
          <p:spPr>
            <a:xfrm>
              <a:off x="0" y="2669407"/>
              <a:ext cx="1337628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Old Link</a:t>
              </a:r>
            </a:p>
          </p:txBody>
        </p:sp>
        <p:sp>
          <p:nvSpPr>
            <p:cNvPr id="965" name="New Link"/>
            <p:cNvSpPr txBox="1"/>
            <p:nvPr/>
          </p:nvSpPr>
          <p:spPr>
            <a:xfrm>
              <a:off x="6035617" y="2555107"/>
              <a:ext cx="146113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New Link</a:t>
              </a:r>
            </a:p>
          </p:txBody>
        </p:sp>
      </p:grpSp>
      <p:grpSp>
        <p:nvGrpSpPr>
          <p:cNvPr id="970" name="Group"/>
          <p:cNvGrpSpPr/>
          <p:nvPr/>
        </p:nvGrpSpPr>
        <p:grpSpPr>
          <a:xfrm>
            <a:off x="18473512" y="1541339"/>
            <a:ext cx="3111746" cy="3888525"/>
            <a:chOff x="25400" y="0"/>
            <a:chExt cx="3111744" cy="3888523"/>
          </a:xfrm>
        </p:grpSpPr>
        <p:sp>
          <p:nvSpPr>
            <p:cNvPr id="967" name="Line"/>
            <p:cNvSpPr/>
            <p:nvPr/>
          </p:nvSpPr>
          <p:spPr>
            <a:xfrm flipH="1" flipV="1">
              <a:off x="1574921" y="518950"/>
              <a:ext cx="1" cy="103910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968" name="Table"/>
            <p:cNvGraphicFramePr/>
            <p:nvPr/>
          </p:nvGraphicFramePr>
          <p:xfrm>
            <a:off x="25400" y="1191242"/>
            <a:ext cx="3111745" cy="26972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75424"/>
                  <a:gridCol w="823620"/>
                </a:tblGrid>
                <a:tr h="542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HUB_Grade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42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HK_GradeID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Grade_ID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69" name="SATELLITE"/>
            <p:cNvSpPr/>
            <p:nvPr/>
          </p:nvSpPr>
          <p:spPr>
            <a:xfrm>
              <a:off x="558886" y="0"/>
              <a:ext cx="2032070" cy="701576"/>
            </a:xfrm>
            <a:prstGeom prst="roundRect">
              <a:avLst>
                <a:gd name="adj" fmla="val 31028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</p:grpSp>
      <p:grpSp>
        <p:nvGrpSpPr>
          <p:cNvPr id="980" name="Group"/>
          <p:cNvGrpSpPr/>
          <p:nvPr/>
        </p:nvGrpSpPr>
        <p:grpSpPr>
          <a:xfrm>
            <a:off x="9711540" y="1643409"/>
            <a:ext cx="5969878" cy="11515707"/>
            <a:chOff x="0" y="0"/>
            <a:chExt cx="5969876" cy="11515706"/>
          </a:xfrm>
        </p:grpSpPr>
        <p:sp>
          <p:nvSpPr>
            <p:cNvPr id="971" name="Line"/>
            <p:cNvSpPr/>
            <p:nvPr/>
          </p:nvSpPr>
          <p:spPr>
            <a:xfrm>
              <a:off x="4318096" y="7871100"/>
              <a:ext cx="1" cy="121753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972" name="Line"/>
            <p:cNvSpPr/>
            <p:nvPr/>
          </p:nvSpPr>
          <p:spPr>
            <a:xfrm flipH="1" flipV="1">
              <a:off x="4318096" y="3941052"/>
              <a:ext cx="1" cy="103910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973" name="Table"/>
            <p:cNvGraphicFramePr/>
            <p:nvPr/>
          </p:nvGraphicFramePr>
          <p:xfrm>
            <a:off x="2705736" y="4879577"/>
            <a:ext cx="3237421" cy="303081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10508"/>
                  <a:gridCol w="514212"/>
                </a:tblGrid>
                <a:tr h="50301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3019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74" name="Line"/>
            <p:cNvSpPr/>
            <p:nvPr/>
          </p:nvSpPr>
          <p:spPr>
            <a:xfrm flipH="1" flipV="1">
              <a:off x="4318096" y="416880"/>
              <a:ext cx="1" cy="103910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975" name="Table"/>
            <p:cNvGraphicFramePr/>
            <p:nvPr/>
          </p:nvGraphicFramePr>
          <p:xfrm>
            <a:off x="2768573" y="1293313"/>
            <a:ext cx="3111746" cy="26972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75424"/>
                  <a:gridCol w="823620"/>
                </a:tblGrid>
                <a:tr h="542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42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76" name="SATELLITE"/>
            <p:cNvSpPr/>
            <p:nvPr/>
          </p:nvSpPr>
          <p:spPr>
            <a:xfrm>
              <a:off x="3302062" y="0"/>
              <a:ext cx="2032070" cy="701576"/>
            </a:xfrm>
            <a:prstGeom prst="roundRect">
              <a:avLst>
                <a:gd name="adj" fmla="val 31028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977" name="Line"/>
            <p:cNvSpPr/>
            <p:nvPr/>
          </p:nvSpPr>
          <p:spPr>
            <a:xfrm>
              <a:off x="1935477" y="9064398"/>
              <a:ext cx="886765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978" name="Table"/>
            <p:cNvGraphicFramePr/>
            <p:nvPr/>
          </p:nvGraphicFramePr>
          <p:xfrm>
            <a:off x="2679016" y="8818425"/>
            <a:ext cx="3290861" cy="26972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39948"/>
                  <a:gridCol w="738211"/>
                </a:tblGrid>
                <a:tr h="54262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4262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3108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79" name="SATELLITE"/>
            <p:cNvSpPr/>
            <p:nvPr/>
          </p:nvSpPr>
          <p:spPr>
            <a:xfrm>
              <a:off x="0" y="8713610"/>
              <a:ext cx="2032070" cy="701577"/>
            </a:xfrm>
            <a:prstGeom prst="roundRect">
              <a:avLst>
                <a:gd name="adj" fmla="val 31028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12396519" y="3528503"/>
            <a:ext cx="6083648" cy="6544722"/>
            <a:chOff x="25400" y="122340"/>
            <a:chExt cx="6083647" cy="6544720"/>
          </a:xfrm>
        </p:grpSpPr>
        <p:graphicFrame>
          <p:nvGraphicFramePr>
            <p:cNvPr id="981" name="Table"/>
            <p:cNvGraphicFramePr/>
            <p:nvPr/>
          </p:nvGraphicFramePr>
          <p:xfrm>
            <a:off x="25400" y="6105086"/>
            <a:ext cx="3237421" cy="561976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2710508"/>
                  <a:gridCol w="514212"/>
                </a:tblGrid>
                <a:tr h="54927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2">
                                <a:satOff val="-13916"/>
                                <a:lumOff val="13989"/>
                              </a:schemeClr>
                            </a:solidFill>
                          </a:rPr>
                          <a:t>HK_GradeID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chemeClr val="accent2">
                                <a:satOff val="-13916"/>
                                <a:lumOff val="13989"/>
                              </a:schemeClr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82" name="Line"/>
            <p:cNvSpPr/>
            <p:nvPr/>
          </p:nvSpPr>
          <p:spPr>
            <a:xfrm flipV="1">
              <a:off x="3228147" y="122340"/>
              <a:ext cx="2880901" cy="622812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6" grpId="5"/>
      <p:bldP build="whole" bldLvl="1" animBg="1" rev="0" advAuto="0" spid="983" grpId="3"/>
      <p:bldP build="whole" bldLvl="1" animBg="1" rev="0" advAuto="0" spid="959" grpId="1"/>
      <p:bldP build="whole" bldLvl="1" animBg="1" rev="0" advAuto="0" spid="970" grpId="2"/>
      <p:bldP build="whole" bldLvl="1" animBg="1" rev="0" advAuto="0" spid="983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ata Vault Basic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Vault Basics</a:t>
            </a:r>
          </a:p>
        </p:txBody>
      </p:sp>
      <p:sp>
        <p:nvSpPr>
          <p:cNvPr id="18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8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" name="HUB"/>
          <p:cNvSpPr/>
          <p:nvPr/>
        </p:nvSpPr>
        <p:spPr>
          <a:xfrm>
            <a:off x="1821312" y="1749126"/>
            <a:ext cx="2221501" cy="680655"/>
          </a:xfrm>
          <a:prstGeom prst="rect">
            <a:avLst/>
          </a:prstGeom>
          <a:solidFill>
            <a:srgbClr val="6CA9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HUB</a:t>
            </a:r>
          </a:p>
        </p:txBody>
      </p:sp>
      <p:sp>
        <p:nvSpPr>
          <p:cNvPr id="188" name="LINK"/>
          <p:cNvSpPr/>
          <p:nvPr/>
        </p:nvSpPr>
        <p:spPr>
          <a:xfrm>
            <a:off x="1821312" y="3116468"/>
            <a:ext cx="2221501" cy="1097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FA45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LINK</a:t>
            </a:r>
          </a:p>
        </p:txBody>
      </p:sp>
      <p:sp>
        <p:nvSpPr>
          <p:cNvPr id="189" name="SATELLITE"/>
          <p:cNvSpPr/>
          <p:nvPr/>
        </p:nvSpPr>
        <p:spPr>
          <a:xfrm>
            <a:off x="1732112" y="5026795"/>
            <a:ext cx="2399900" cy="853544"/>
          </a:xfrm>
          <a:prstGeom prst="roundRect">
            <a:avLst>
              <a:gd name="adj" fmla="val 30120"/>
            </a:avLst>
          </a:prstGeom>
          <a:solidFill>
            <a:srgbClr val="ACAE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SATELLITE</a:t>
            </a:r>
          </a:p>
        </p:txBody>
      </p:sp>
      <p:sp>
        <p:nvSpPr>
          <p:cNvPr id="190" name="Unique list of business keys"/>
          <p:cNvSpPr txBox="1"/>
          <p:nvPr/>
        </p:nvSpPr>
        <p:spPr>
          <a:xfrm>
            <a:off x="4549906" y="1832362"/>
            <a:ext cx="9120107" cy="514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Unique list of business keys</a:t>
            </a:r>
          </a:p>
        </p:txBody>
      </p:sp>
      <p:sp>
        <p:nvSpPr>
          <p:cNvPr id="191" name="Unique list of (n to n) relationships between business keys"/>
          <p:cNvSpPr txBox="1"/>
          <p:nvPr/>
        </p:nvSpPr>
        <p:spPr>
          <a:xfrm>
            <a:off x="4549906" y="3407991"/>
            <a:ext cx="9120107" cy="514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Unique list of (n to n) relationships between business keys </a:t>
            </a:r>
          </a:p>
        </p:txBody>
      </p:sp>
      <p:sp>
        <p:nvSpPr>
          <p:cNvPr id="192" name="Contains descriptive historical data associated with Hubs and Links"/>
          <p:cNvSpPr txBox="1"/>
          <p:nvPr/>
        </p:nvSpPr>
        <p:spPr>
          <a:xfrm>
            <a:off x="4549906" y="5026795"/>
            <a:ext cx="9120107" cy="85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Contains descriptive historical data associated with Hubs and Links  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6212502" y="7676388"/>
            <a:ext cx="9933186" cy="3965838"/>
            <a:chOff x="0" y="25399"/>
            <a:chExt cx="9933185" cy="3965836"/>
          </a:xfrm>
        </p:grpSpPr>
        <p:sp>
          <p:nvSpPr>
            <p:cNvPr id="193" name="Double Arrow"/>
            <p:cNvSpPr/>
            <p:nvPr/>
          </p:nvSpPr>
          <p:spPr>
            <a:xfrm rot="16200000">
              <a:off x="0" y="1247835"/>
              <a:ext cx="443627" cy="443627"/>
            </a:xfrm>
            <a:prstGeom prst="leftRightArrow">
              <a:avLst>
                <a:gd name="adj1" fmla="val 27229"/>
                <a:gd name="adj2" fmla="val 2455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94" name="Double Arrow"/>
            <p:cNvSpPr/>
            <p:nvPr/>
          </p:nvSpPr>
          <p:spPr>
            <a:xfrm rot="16200000">
              <a:off x="-387469" y="2228984"/>
              <a:ext cx="1218564" cy="443627"/>
            </a:xfrm>
            <a:prstGeom prst="leftRightArrow">
              <a:avLst>
                <a:gd name="adj1" fmla="val 27229"/>
                <a:gd name="adj2" fmla="val 24559"/>
              </a:avLst>
            </a:prstGeom>
            <a:solidFill>
              <a:srgbClr val="A5C17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95" name="Double Arrow"/>
            <p:cNvSpPr/>
            <p:nvPr/>
          </p:nvSpPr>
          <p:spPr>
            <a:xfrm rot="16200000">
              <a:off x="0" y="3210133"/>
              <a:ext cx="443627" cy="443627"/>
            </a:xfrm>
            <a:prstGeom prst="leftRightArrow">
              <a:avLst>
                <a:gd name="adj1" fmla="val 27229"/>
                <a:gd name="adj2" fmla="val 24559"/>
              </a:avLst>
            </a:prstGeom>
            <a:solidFill>
              <a:srgbClr val="CEA35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pSp>
          <p:nvGrpSpPr>
            <p:cNvPr id="203" name="Group"/>
            <p:cNvGrpSpPr/>
            <p:nvPr/>
          </p:nvGrpSpPr>
          <p:grpSpPr>
            <a:xfrm>
              <a:off x="602250" y="25399"/>
              <a:ext cx="9330936" cy="3965838"/>
              <a:chOff x="25400" y="25400"/>
              <a:chExt cx="9330934" cy="3965836"/>
            </a:xfrm>
          </p:grpSpPr>
          <p:graphicFrame>
            <p:nvGraphicFramePr>
              <p:cNvPr id="196" name="Table"/>
              <p:cNvGraphicFramePr/>
              <p:nvPr/>
            </p:nvGraphicFramePr>
            <p:xfrm>
              <a:off x="25400" y="755066"/>
              <a:ext cx="3224721" cy="299160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510972"/>
                    <a:gridCol w="701047"/>
                  </a:tblGrid>
                  <a:tr h="502360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3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49CA6"/>
                        </a:solidFill>
                      </a:tcPr>
                    </a:tc>
                    <a:tc hMerge="1">
                      <a:tcPr/>
                    </a:tc>
                  </a:tr>
                  <a:tr h="50236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6EAAD4"/>
                              </a:solidFill>
                            </a:rPr>
                            <a:t>Student Code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49354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5C170"/>
                              </a:solidFill>
                            </a:rPr>
                            <a:t>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9354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5C170"/>
                              </a:solidFill>
                            </a:rPr>
                            <a:t>Email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9354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5C170"/>
                              </a:solidFill>
                            </a:rPr>
                            <a:t>Gender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9354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chemeClr val="accent4">
                                  <a:hueOff val="102361"/>
                                  <a:satOff val="14118"/>
                                  <a:lumOff val="10675"/>
                                </a:schemeClr>
                              </a:solidFill>
                            </a:rPr>
                            <a:t>Faculty 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97" name="Table"/>
              <p:cNvGraphicFramePr/>
              <p:nvPr/>
            </p:nvGraphicFramePr>
            <p:xfrm>
              <a:off x="6131614" y="25400"/>
              <a:ext cx="3224721" cy="2505958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510972"/>
                    <a:gridCol w="701047"/>
                  </a:tblGrid>
                  <a:tr h="503956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3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Faculty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49CA6"/>
                        </a:solidFill>
                      </a:tcPr>
                    </a:tc>
                    <a:tc hMerge="1">
                      <a:tcPr/>
                    </a:tc>
                  </a:tr>
                  <a:tr h="50395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6EAAD4"/>
                              </a:solidFill>
                            </a:rPr>
                            <a:t>Faculty 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49511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4C26B"/>
                              </a:solidFill>
                            </a:rPr>
                            <a:t>Description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9511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4C26B"/>
                              </a:solidFill>
                            </a:rPr>
                            <a:t>Adress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95114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4C26B"/>
                              </a:solidFill>
                            </a:rPr>
                            <a:t>Phone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198" name="Line"/>
              <p:cNvSpPr/>
              <p:nvPr/>
            </p:nvSpPr>
            <p:spPr>
              <a:xfrm flipV="1">
                <a:off x="5485311" y="840244"/>
                <a:ext cx="1" cy="2762463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199" name="1"/>
              <p:cNvSpPr txBox="1"/>
              <p:nvPr/>
            </p:nvSpPr>
            <p:spPr>
              <a:xfrm>
                <a:off x="5763248" y="390192"/>
                <a:ext cx="306729" cy="4627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200" name="n"/>
              <p:cNvSpPr txBox="1"/>
              <p:nvPr/>
            </p:nvSpPr>
            <p:spPr>
              <a:xfrm>
                <a:off x="3256771" y="3528472"/>
                <a:ext cx="306728" cy="4627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n</a:t>
                </a:r>
              </a:p>
            </p:txBody>
          </p:sp>
          <p:sp>
            <p:nvSpPr>
              <p:cNvPr id="201" name="Line"/>
              <p:cNvSpPr/>
              <p:nvPr/>
            </p:nvSpPr>
            <p:spPr>
              <a:xfrm>
                <a:off x="5459728" y="822565"/>
                <a:ext cx="685272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202" name="Line"/>
              <p:cNvSpPr/>
              <p:nvPr/>
            </p:nvSpPr>
            <p:spPr>
              <a:xfrm>
                <a:off x="3243774" y="3602706"/>
                <a:ext cx="228697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</p:grpSp>
      </p:grpSp>
      <p:grpSp>
        <p:nvGrpSpPr>
          <p:cNvPr id="219" name="Group"/>
          <p:cNvGrpSpPr/>
          <p:nvPr/>
        </p:nvGrpSpPr>
        <p:grpSpPr>
          <a:xfrm>
            <a:off x="18581355" y="1517649"/>
            <a:ext cx="5012980" cy="4601600"/>
            <a:chOff x="0" y="0"/>
            <a:chExt cx="5012978" cy="4601598"/>
          </a:xfrm>
        </p:grpSpPr>
        <p:sp>
          <p:nvSpPr>
            <p:cNvPr id="205" name="Rectangle"/>
            <p:cNvSpPr/>
            <p:nvPr/>
          </p:nvSpPr>
          <p:spPr>
            <a:xfrm>
              <a:off x="0" y="0"/>
              <a:ext cx="5012979" cy="4601599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40627"/>
                  </a:srgbClr>
                </a:gs>
                <a:gs pos="100000">
                  <a:srgbClr val="4F4F4F">
                    <a:alpha val="4062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6" name="HUB"/>
            <p:cNvSpPr/>
            <p:nvPr/>
          </p:nvSpPr>
          <p:spPr>
            <a:xfrm>
              <a:off x="2056947" y="880993"/>
              <a:ext cx="1389309" cy="440645"/>
            </a:xfrm>
            <a:prstGeom prst="rect">
              <a:avLst/>
            </a:prstGeom>
            <a:solidFill>
              <a:srgbClr val="6EAAD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</a:t>
              </a:r>
            </a:p>
          </p:txBody>
        </p:sp>
        <p:sp>
          <p:nvSpPr>
            <p:cNvPr id="207" name="HUB"/>
            <p:cNvSpPr/>
            <p:nvPr/>
          </p:nvSpPr>
          <p:spPr>
            <a:xfrm>
              <a:off x="2448517" y="2769070"/>
              <a:ext cx="1389309" cy="440645"/>
            </a:xfrm>
            <a:prstGeom prst="rect">
              <a:avLst/>
            </a:prstGeom>
            <a:solidFill>
              <a:srgbClr val="6EAAD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</a:t>
              </a:r>
            </a:p>
          </p:txBody>
        </p:sp>
        <p:sp>
          <p:nvSpPr>
            <p:cNvPr id="208" name="LINK"/>
            <p:cNvSpPr/>
            <p:nvPr/>
          </p:nvSpPr>
          <p:spPr>
            <a:xfrm>
              <a:off x="1075180" y="1678377"/>
              <a:ext cx="1560625" cy="72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CEA35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</a:t>
              </a:r>
            </a:p>
          </p:txBody>
        </p:sp>
        <p:sp>
          <p:nvSpPr>
            <p:cNvPr id="209" name="SATELLITE"/>
            <p:cNvSpPr/>
            <p:nvPr/>
          </p:nvSpPr>
          <p:spPr>
            <a:xfrm>
              <a:off x="3267653" y="3673651"/>
              <a:ext cx="1389309" cy="489606"/>
            </a:xfrm>
            <a:prstGeom prst="roundRect">
              <a:avLst>
                <a:gd name="adj" fmla="val 30398"/>
              </a:avLst>
            </a:prstGeom>
            <a:solidFill>
              <a:srgbClr val="ACAD4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210" name="SATELLITE"/>
            <p:cNvSpPr/>
            <p:nvPr/>
          </p:nvSpPr>
          <p:spPr>
            <a:xfrm>
              <a:off x="356017" y="312792"/>
              <a:ext cx="1389308" cy="489605"/>
            </a:xfrm>
            <a:prstGeom prst="roundRect">
              <a:avLst>
                <a:gd name="adj" fmla="val 30398"/>
              </a:avLst>
            </a:prstGeom>
            <a:solidFill>
              <a:srgbClr val="ACAD4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211" name="SATELLITE"/>
            <p:cNvSpPr/>
            <p:nvPr/>
          </p:nvSpPr>
          <p:spPr>
            <a:xfrm>
              <a:off x="3218693" y="1797976"/>
              <a:ext cx="1389309" cy="489605"/>
            </a:xfrm>
            <a:prstGeom prst="roundRect">
              <a:avLst>
                <a:gd name="adj" fmla="val 30398"/>
              </a:avLst>
            </a:prstGeom>
            <a:solidFill>
              <a:srgbClr val="ACAD4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212" name="SATELLITE"/>
            <p:cNvSpPr/>
            <p:nvPr/>
          </p:nvSpPr>
          <p:spPr>
            <a:xfrm>
              <a:off x="1165257" y="3665991"/>
              <a:ext cx="1389309" cy="489605"/>
            </a:xfrm>
            <a:prstGeom prst="roundRect">
              <a:avLst>
                <a:gd name="adj" fmla="val 30398"/>
              </a:avLst>
            </a:prstGeom>
            <a:solidFill>
              <a:srgbClr val="ACAD4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6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  <p:sp>
          <p:nvSpPr>
            <p:cNvPr id="213" name="Line"/>
            <p:cNvSpPr/>
            <p:nvPr/>
          </p:nvSpPr>
          <p:spPr>
            <a:xfrm>
              <a:off x="1063154" y="777666"/>
              <a:ext cx="989198" cy="361005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214" name="Line"/>
            <p:cNvSpPr/>
            <p:nvPr/>
          </p:nvSpPr>
          <p:spPr>
            <a:xfrm flipV="1">
              <a:off x="1943363" y="1348533"/>
              <a:ext cx="812229" cy="41232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215" name="Line"/>
            <p:cNvSpPr/>
            <p:nvPr/>
          </p:nvSpPr>
          <p:spPr>
            <a:xfrm>
              <a:off x="1895140" y="2384397"/>
              <a:ext cx="564155" cy="564155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216" name="Line"/>
            <p:cNvSpPr/>
            <p:nvPr/>
          </p:nvSpPr>
          <p:spPr>
            <a:xfrm>
              <a:off x="2527034" y="2045354"/>
              <a:ext cx="68755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217" name="Line"/>
            <p:cNvSpPr/>
            <p:nvPr/>
          </p:nvSpPr>
          <p:spPr>
            <a:xfrm flipV="1">
              <a:off x="1866077" y="3196554"/>
              <a:ext cx="1382422" cy="47096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218" name="Line"/>
            <p:cNvSpPr/>
            <p:nvPr/>
          </p:nvSpPr>
          <p:spPr>
            <a:xfrm>
              <a:off x="3264465" y="3203780"/>
              <a:ext cx="676900" cy="47283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2135432" y="7444183"/>
            <a:ext cx="18226682" cy="996184"/>
            <a:chOff x="0" y="0"/>
            <a:chExt cx="18226681" cy="996182"/>
          </a:xfrm>
        </p:grpSpPr>
        <p:sp>
          <p:nvSpPr>
            <p:cNvPr id="220" name="HUB_Student"/>
            <p:cNvSpPr/>
            <p:nvPr/>
          </p:nvSpPr>
          <p:spPr>
            <a:xfrm>
              <a:off x="0" y="315528"/>
              <a:ext cx="2221501" cy="680655"/>
            </a:xfrm>
            <a:prstGeom prst="rect">
              <a:avLst/>
            </a:prstGeom>
            <a:solidFill>
              <a:srgbClr val="6CA9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HUB_Student</a:t>
              </a:r>
            </a:p>
          </p:txBody>
        </p:sp>
        <p:sp>
          <p:nvSpPr>
            <p:cNvPr id="221" name="HUB_Faculty"/>
            <p:cNvSpPr/>
            <p:nvPr/>
          </p:nvSpPr>
          <p:spPr>
            <a:xfrm>
              <a:off x="16005181" y="0"/>
              <a:ext cx="2221501" cy="680655"/>
            </a:xfrm>
            <a:prstGeom prst="rect">
              <a:avLst/>
            </a:prstGeom>
            <a:solidFill>
              <a:srgbClr val="6CA9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HUB_Faculty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4589759" y="7866758"/>
            <a:ext cx="13345319" cy="1224697"/>
            <a:chOff x="0" y="0"/>
            <a:chExt cx="13345319" cy="1224695"/>
          </a:xfrm>
        </p:grpSpPr>
        <p:sp>
          <p:nvSpPr>
            <p:cNvPr id="223" name="Line"/>
            <p:cNvSpPr/>
            <p:nvPr/>
          </p:nvSpPr>
          <p:spPr>
            <a:xfrm flipH="1" flipV="1">
              <a:off x="0" y="382403"/>
              <a:ext cx="1464138" cy="842293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-136794"/>
                  <a:satOff val="-2150"/>
                  <a:lumOff val="15693"/>
                </a:schemeClr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11756024" y="-1"/>
              <a:ext cx="1589296" cy="501996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-136794"/>
                  <a:satOff val="-2150"/>
                  <a:lumOff val="15693"/>
                </a:schemeClr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2196005" y="9205372"/>
            <a:ext cx="18012016" cy="1247203"/>
            <a:chOff x="0" y="0"/>
            <a:chExt cx="18012015" cy="1247202"/>
          </a:xfrm>
        </p:grpSpPr>
        <p:sp>
          <p:nvSpPr>
            <p:cNvPr id="226" name="SAT_Student"/>
            <p:cNvSpPr/>
            <p:nvPr/>
          </p:nvSpPr>
          <p:spPr>
            <a:xfrm>
              <a:off x="0" y="545626"/>
              <a:ext cx="2100355" cy="701577"/>
            </a:xfrm>
            <a:prstGeom prst="roundRect">
              <a:avLst>
                <a:gd name="adj" fmla="val 32071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SAT_Student</a:t>
              </a:r>
            </a:p>
          </p:txBody>
        </p:sp>
        <p:sp>
          <p:nvSpPr>
            <p:cNvPr id="227" name="SAT_Faculty"/>
            <p:cNvSpPr/>
            <p:nvPr/>
          </p:nvSpPr>
          <p:spPr>
            <a:xfrm>
              <a:off x="15911661" y="0"/>
              <a:ext cx="2100355" cy="680655"/>
            </a:xfrm>
            <a:prstGeom prst="roundRect">
              <a:avLst>
                <a:gd name="adj" fmla="val 33057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SAT_Faculty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4575052" y="9545699"/>
            <a:ext cx="13357110" cy="556087"/>
            <a:chOff x="0" y="0"/>
            <a:chExt cx="13357108" cy="556086"/>
          </a:xfrm>
        </p:grpSpPr>
        <p:sp>
          <p:nvSpPr>
            <p:cNvPr id="229" name="Line"/>
            <p:cNvSpPr/>
            <p:nvPr/>
          </p:nvSpPr>
          <p:spPr>
            <a:xfrm flipH="1" flipV="1">
              <a:off x="0" y="556086"/>
              <a:ext cx="1365800" cy="1"/>
            </a:xfrm>
            <a:prstGeom prst="line">
              <a:avLst/>
            </a:prstGeom>
            <a:noFill/>
            <a:ln w="25400" cap="flat">
              <a:solidFill>
                <a:srgbClr val="A6C074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0" name="Line"/>
            <p:cNvSpPr/>
            <p:nvPr/>
          </p:nvSpPr>
          <p:spPr>
            <a:xfrm>
              <a:off x="11769821" y="0"/>
              <a:ext cx="1587288" cy="0"/>
            </a:xfrm>
            <a:prstGeom prst="line">
              <a:avLst/>
            </a:prstGeom>
            <a:noFill/>
            <a:ln w="25400" cap="flat">
              <a:solidFill>
                <a:srgbClr val="A6C074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32" name="LINK"/>
          <p:cNvSpPr/>
          <p:nvPr/>
        </p:nvSpPr>
        <p:spPr>
          <a:xfrm>
            <a:off x="7282408" y="12244650"/>
            <a:ext cx="1587289" cy="853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FA45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LINK</a:t>
            </a:r>
          </a:p>
        </p:txBody>
      </p:sp>
      <p:sp>
        <p:nvSpPr>
          <p:cNvPr id="233" name="Line"/>
          <p:cNvSpPr/>
          <p:nvPr/>
        </p:nvSpPr>
        <p:spPr>
          <a:xfrm>
            <a:off x="8076052" y="11471304"/>
            <a:ext cx="1" cy="680655"/>
          </a:xfrm>
          <a:prstGeom prst="line">
            <a:avLst/>
          </a:prstGeom>
          <a:ln w="25400">
            <a:solidFill>
              <a:srgbClr val="E6A340"/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3" dur="8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6"/>
      <p:bldP build="whole" bldLvl="1" animBg="1" rev="0" advAuto="0" spid="231" grpId="7"/>
      <p:bldP build="whole" bldLvl="1" animBg="1" rev="0" advAuto="0" spid="228" grpId="8"/>
      <p:bldP build="whole" bldLvl="1" animBg="1" rev="0" advAuto="0" spid="204" grpId="4"/>
      <p:bldP build="whole" bldLvl="1" animBg="1" rev="0" advAuto="0" spid="191" grpId="2"/>
      <p:bldP build="whole" bldLvl="1" animBg="1" rev="0" advAuto="0" spid="225" grpId="5"/>
      <p:bldP build="whole" bldLvl="1" animBg="1" rev="0" advAuto="0" spid="192" grpId="3"/>
      <p:bldP build="whole" bldLvl="1" animBg="1" rev="0" advAuto="0" spid="233" grpId="9"/>
      <p:bldP build="whole" bldLvl="1" animBg="1" rev="0" advAuto="0" spid="232" grpId="10"/>
      <p:bldP build="whole" bldLvl="1" animBg="1" rev="0" advAuto="0" spid="19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ranularity Chang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Granularity Change</a:t>
            </a:r>
          </a:p>
        </p:txBody>
      </p:sp>
      <p:sp>
        <p:nvSpPr>
          <p:cNvPr id="98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98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98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92" name="Group"/>
          <p:cNvGrpSpPr/>
          <p:nvPr/>
        </p:nvGrpSpPr>
        <p:grpSpPr>
          <a:xfrm>
            <a:off x="1738563" y="1134897"/>
            <a:ext cx="9759028" cy="3813165"/>
            <a:chOff x="0" y="0"/>
            <a:chExt cx="9759026" cy="3813163"/>
          </a:xfrm>
        </p:grpSpPr>
        <p:graphicFrame>
          <p:nvGraphicFramePr>
            <p:cNvPr id="990" name="Table"/>
            <p:cNvGraphicFramePr/>
            <p:nvPr/>
          </p:nvGraphicFramePr>
          <p:xfrm>
            <a:off x="84544" y="808706"/>
            <a:ext cx="9674483" cy="300445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635596"/>
                  <a:gridCol w="2380697"/>
                  <a:gridCol w="2164481"/>
                  <a:gridCol w="2481007"/>
                </a:tblGrid>
                <a:tr h="42951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HK_GradeID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49752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10110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null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161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10220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null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61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10330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103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30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null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61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10410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104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A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61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10520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105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B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91" name="Re-factoring existing Link"/>
            <p:cNvSpPr txBox="1"/>
            <p:nvPr/>
          </p:nvSpPr>
          <p:spPr>
            <a:xfrm>
              <a:off x="-1" y="-1"/>
              <a:ext cx="4043034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700"/>
              </a:lvl1pPr>
            </a:lstStyle>
            <a:p>
              <a:pPr/>
              <a:r>
                <a:t>Re-factoring existing Link</a:t>
              </a:r>
            </a:p>
          </p:txBody>
        </p:sp>
      </p:grpSp>
      <p:grpSp>
        <p:nvGrpSpPr>
          <p:cNvPr id="1001" name="Group"/>
          <p:cNvGrpSpPr/>
          <p:nvPr/>
        </p:nvGrpSpPr>
        <p:grpSpPr>
          <a:xfrm>
            <a:off x="1592246" y="2341986"/>
            <a:ext cx="20514609" cy="6499285"/>
            <a:chOff x="0" y="0"/>
            <a:chExt cx="20514608" cy="6499283"/>
          </a:xfrm>
        </p:grpSpPr>
        <p:graphicFrame>
          <p:nvGraphicFramePr>
            <p:cNvPr id="993" name="Table"/>
            <p:cNvGraphicFramePr/>
            <p:nvPr/>
          </p:nvGraphicFramePr>
          <p:xfrm>
            <a:off x="26311" y="695182"/>
            <a:ext cx="8277095" cy="193318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3033322"/>
                  <a:gridCol w="2739957"/>
                  <a:gridCol w="2491113"/>
                </a:tblGrid>
                <a:tr h="42098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48764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10110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0593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10220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20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0593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10330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103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30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994" name="Table"/>
            <p:cNvGraphicFramePr/>
            <p:nvPr/>
          </p:nvGraphicFramePr>
          <p:xfrm>
            <a:off x="10840126" y="695182"/>
            <a:ext cx="9674484" cy="193318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635596"/>
                  <a:gridCol w="2380697"/>
                  <a:gridCol w="2164481"/>
                  <a:gridCol w="2481007"/>
                </a:tblGrid>
                <a:tr h="56425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HK_GradeID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67811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10410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104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A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67811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10520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105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B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995" name="Table"/>
            <p:cNvGraphicFramePr/>
            <p:nvPr/>
          </p:nvGraphicFramePr>
          <p:xfrm>
            <a:off x="5433219" y="3494826"/>
            <a:ext cx="9674483" cy="300445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635596"/>
                  <a:gridCol w="2380697"/>
                  <a:gridCol w="2164481"/>
                  <a:gridCol w="2481007"/>
                </a:tblGrid>
                <a:tr h="42951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HK_Stu_Cla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HK_StudentID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HK_GradeID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49752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10110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null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161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10220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null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61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10330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103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30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null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61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10410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104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A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61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10520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105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B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96" name="Triangle"/>
            <p:cNvSpPr/>
            <p:nvPr/>
          </p:nvSpPr>
          <p:spPr>
            <a:xfrm rot="18900000">
              <a:off x="8820332" y="1570158"/>
              <a:ext cx="1441686" cy="1448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997" name="Union"/>
            <p:cNvSpPr txBox="1"/>
            <p:nvPr/>
          </p:nvSpPr>
          <p:spPr>
            <a:xfrm>
              <a:off x="8999866" y="2352792"/>
              <a:ext cx="1054901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Union</a:t>
              </a:r>
            </a:p>
          </p:txBody>
        </p:sp>
        <p:sp>
          <p:nvSpPr>
            <p:cNvPr id="998" name="Creation of new Link and combine with old Link on Data Mart Level"/>
            <p:cNvSpPr txBox="1"/>
            <p:nvPr/>
          </p:nvSpPr>
          <p:spPr>
            <a:xfrm>
              <a:off x="0" y="-1"/>
              <a:ext cx="10484752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700"/>
              </a:lvl1pPr>
            </a:lstStyle>
            <a:p>
              <a:pPr/>
              <a:r>
                <a:t>Creation of new Link and combine with old Link on Data Mart Level </a:t>
              </a:r>
            </a:p>
          </p:txBody>
        </p:sp>
        <p:sp>
          <p:nvSpPr>
            <p:cNvPr id="999" name="Old Link"/>
            <p:cNvSpPr txBox="1"/>
            <p:nvPr/>
          </p:nvSpPr>
          <p:spPr>
            <a:xfrm>
              <a:off x="2570584" y="2710777"/>
              <a:ext cx="1337628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Old Link</a:t>
              </a:r>
            </a:p>
          </p:txBody>
        </p:sp>
        <p:sp>
          <p:nvSpPr>
            <p:cNvPr id="1000" name="New Link"/>
            <p:cNvSpPr txBox="1"/>
            <p:nvPr/>
          </p:nvSpPr>
          <p:spPr>
            <a:xfrm>
              <a:off x="15680573" y="2618552"/>
              <a:ext cx="146113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New Link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2" grpId="2"/>
      <p:bldP build="whole" bldLvl="1" animBg="1" rev="0" advAuto="0" spid="1001" grpId="3"/>
      <p:bldP build="whole" bldLvl="1" animBg="1" rev="0" advAuto="0" spid="99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ame-As Link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Same-As Link</a:t>
            </a:r>
          </a:p>
        </p:txBody>
      </p:sp>
      <p:sp>
        <p:nvSpPr>
          <p:cNvPr id="100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00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00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008" name="Table"/>
          <p:cNvGraphicFramePr/>
          <p:nvPr/>
        </p:nvGraphicFramePr>
        <p:xfrm>
          <a:off x="2175953" y="1606097"/>
          <a:ext cx="2361585" cy="216998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39140"/>
                <a:gridCol w="109743"/>
              </a:tblGrid>
              <a:tr h="544093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SAP_Customer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EC6B3"/>
                    </a:solidFill>
                  </a:tcPr>
                </a:tc>
                <a:tc hMerge="1">
                  <a:tcPr/>
                </a:tc>
              </a:tr>
              <a:tr h="54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345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B001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4547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A002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09" name="Table"/>
          <p:cNvGraphicFramePr/>
          <p:nvPr/>
        </p:nvGraphicFramePr>
        <p:xfrm>
          <a:off x="6033634" y="1599747"/>
          <a:ext cx="2361585" cy="218268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39140"/>
                <a:gridCol w="109743"/>
              </a:tblGrid>
              <a:tr h="54729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ERP_Customer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FC6B4"/>
                    </a:solidFill>
                  </a:tcPr>
                </a:tc>
                <a:tc hMerge="1">
                  <a:tcPr/>
                </a:tc>
              </a:tr>
              <a:tr h="54729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1134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376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2224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7694"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3322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024" name="Group"/>
          <p:cNvGrpSpPr/>
          <p:nvPr/>
        </p:nvGrpSpPr>
        <p:grpSpPr>
          <a:xfrm>
            <a:off x="1213639" y="5255615"/>
            <a:ext cx="22334526" cy="7874605"/>
            <a:chOff x="0" y="25400"/>
            <a:chExt cx="22334524" cy="7874605"/>
          </a:xfrm>
        </p:grpSpPr>
        <p:graphicFrame>
          <p:nvGraphicFramePr>
            <p:cNvPr id="1010" name="Table"/>
            <p:cNvGraphicFramePr/>
            <p:nvPr/>
          </p:nvGraphicFramePr>
          <p:xfrm>
            <a:off x="12070729" y="25400"/>
            <a:ext cx="9621892" cy="321747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49846"/>
                  <a:gridCol w="2379637"/>
                  <a:gridCol w="1989889"/>
                  <a:gridCol w="2489819"/>
                </a:tblGrid>
                <a:tr h="457824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HK_Cust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6EAAD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 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6EAAD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2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6EAAD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2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578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HK_A001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A001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578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HK_B001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B001
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824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_A002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  <a:r>
                          <a:t>A002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824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_1134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1134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824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_2224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2224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57824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_3322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  <a:r>
                          <a:t>3322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11" name="Table"/>
            <p:cNvGraphicFramePr/>
            <p:nvPr/>
          </p:nvGraphicFramePr>
          <p:xfrm>
            <a:off x="12004599" y="4559805"/>
            <a:ext cx="10329926" cy="219538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74474"/>
                  <a:gridCol w="2169151"/>
                  <a:gridCol w="2268380"/>
                  <a:gridCol w="1904339"/>
                  <a:gridCol w="1700878"/>
                </a:tblGrid>
                <a:tr h="782868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HK_Cust ID</a:t>
                        </a:r>
                      </a:p>
                    </a:txBody>
                    <a:tcPr marL="50800" marR="50800" marT="50800" marB="50800" anchor="t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Master_
HK_Customer</a:t>
                        </a:r>
                      </a:p>
                    </a:txBody>
                    <a:tcPr marL="50800" marR="50800" marT="50800" marB="50800" anchor="t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Second_
HK_Customer</a:t>
                        </a:r>
                      </a:p>
                    </a:txBody>
                    <a:tcPr marL="50800" marR="50800" marT="50800" marB="50800" anchor="t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2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t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2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t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49187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HK_A001_1134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HK_A001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HK_1134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6227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HK_B001_2224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HK_B001
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HK_2224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5670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_A002_3322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  <a:r>
                          <a:t>HK_</a:t>
                        </a:r>
                        <a:r>
                          <a:t>A002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  <a:r>
                          <a:t>HK_</a:t>
                        </a:r>
                        <a:r>
                          <a:t>3322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12" name="Table"/>
            <p:cNvGraphicFramePr/>
            <p:nvPr/>
          </p:nvGraphicFramePr>
          <p:xfrm>
            <a:off x="987273" y="285946"/>
            <a:ext cx="2997465" cy="276851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4447"/>
                  <a:gridCol w="550315"/>
                </a:tblGrid>
                <a:tr h="5570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57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HK_Cust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Cust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13" name="Table"/>
            <p:cNvGraphicFramePr/>
            <p:nvPr/>
          </p:nvGraphicFramePr>
          <p:xfrm>
            <a:off x="522153" y="4212420"/>
            <a:ext cx="5133416" cy="36875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3111757"/>
                  <a:gridCol w="652066"/>
                </a:tblGrid>
                <a:tr h="61972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  <a:tc hMerge="1">
                    <a:tcPr/>
                  </a:tc>
                </a:tr>
                <a:tr h="61972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HK_Cust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Master_HK_Customer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Second_HK_Customer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14" name="Line"/>
            <p:cNvSpPr/>
            <p:nvPr/>
          </p:nvSpPr>
          <p:spPr>
            <a:xfrm>
              <a:off x="3949712" y="1111238"/>
              <a:ext cx="1560397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15" name="Line"/>
            <p:cNvSpPr/>
            <p:nvPr/>
          </p:nvSpPr>
          <p:spPr>
            <a:xfrm flipV="1">
              <a:off x="5494134" y="1115640"/>
              <a:ext cx="1" cy="645653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16" name="Line"/>
            <p:cNvSpPr/>
            <p:nvPr/>
          </p:nvSpPr>
          <p:spPr>
            <a:xfrm>
              <a:off x="0" y="1111238"/>
              <a:ext cx="994034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17" name="Line"/>
            <p:cNvSpPr/>
            <p:nvPr/>
          </p:nvSpPr>
          <p:spPr>
            <a:xfrm>
              <a:off x="4263394" y="7571745"/>
              <a:ext cx="124697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18" name="Line"/>
            <p:cNvSpPr/>
            <p:nvPr/>
          </p:nvSpPr>
          <p:spPr>
            <a:xfrm flipV="1">
              <a:off x="409" y="1083462"/>
              <a:ext cx="1" cy="590609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19" name="Line"/>
            <p:cNvSpPr/>
            <p:nvPr/>
          </p:nvSpPr>
          <p:spPr>
            <a:xfrm>
              <a:off x="0" y="6967182"/>
              <a:ext cx="536834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20" name="1"/>
            <p:cNvSpPr txBox="1"/>
            <p:nvPr/>
          </p:nvSpPr>
          <p:spPr>
            <a:xfrm>
              <a:off x="4024564" y="578815"/>
              <a:ext cx="32504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021" name="n"/>
            <p:cNvSpPr txBox="1"/>
            <p:nvPr/>
          </p:nvSpPr>
          <p:spPr>
            <a:xfrm>
              <a:off x="4357838" y="7003755"/>
              <a:ext cx="32504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1022" name="1"/>
            <p:cNvSpPr txBox="1"/>
            <p:nvPr/>
          </p:nvSpPr>
          <p:spPr>
            <a:xfrm>
              <a:off x="609702" y="566115"/>
              <a:ext cx="32504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023" name="n"/>
            <p:cNvSpPr txBox="1"/>
            <p:nvPr/>
          </p:nvSpPr>
          <p:spPr>
            <a:xfrm>
              <a:off x="87148" y="6447750"/>
              <a:ext cx="325044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ierarchical Link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Hierarchical Link</a:t>
            </a:r>
          </a:p>
        </p:txBody>
      </p:sp>
      <p:sp>
        <p:nvSpPr>
          <p:cNvPr id="102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03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02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031" name="Table"/>
          <p:cNvGraphicFramePr/>
          <p:nvPr/>
        </p:nvGraphicFramePr>
        <p:xfrm>
          <a:off x="2499576" y="1675945"/>
          <a:ext cx="2997464" cy="23675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4447"/>
                <a:gridCol w="550315"/>
              </a:tblGrid>
              <a:tr h="5939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Employee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0C6B5"/>
                    </a:solidFill>
                  </a:tcPr>
                </a:tc>
                <a:tc hMerge="1">
                  <a:tcPr/>
                </a:tc>
              </a:tr>
              <a:tr h="5939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Emp 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350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Emp_Name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83506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Manager_Num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044" name="Group"/>
          <p:cNvGrpSpPr/>
          <p:nvPr/>
        </p:nvGrpSpPr>
        <p:grpSpPr>
          <a:xfrm>
            <a:off x="1587892" y="5211361"/>
            <a:ext cx="5655570" cy="7614059"/>
            <a:chOff x="0" y="25400"/>
            <a:chExt cx="5655568" cy="7614058"/>
          </a:xfrm>
        </p:grpSpPr>
        <p:graphicFrame>
          <p:nvGraphicFramePr>
            <p:cNvPr id="1032" name="Table"/>
            <p:cNvGraphicFramePr/>
            <p:nvPr/>
          </p:nvGraphicFramePr>
          <p:xfrm>
            <a:off x="987273" y="25400"/>
            <a:ext cx="2997465" cy="276851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4447"/>
                  <a:gridCol w="550315"/>
                </a:tblGrid>
                <a:tr h="5570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HUB_Employee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557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HK_Emp_Num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Emp_Num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33" name="Table"/>
            <p:cNvGraphicFramePr/>
            <p:nvPr/>
          </p:nvGraphicFramePr>
          <p:xfrm>
            <a:off x="522153" y="3951873"/>
            <a:ext cx="5133416" cy="36875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3111757"/>
                  <a:gridCol w="652066"/>
                </a:tblGrid>
                <a:tr h="61972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HAL_Emp_Man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  <a:tc hMerge="1">
                    <a:tcPr/>
                  </a:tc>
                </a:tr>
                <a:tr h="61972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HK_Emp_Man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HK_Emp_Num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HK_Manager_Num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34" name="Line"/>
            <p:cNvSpPr/>
            <p:nvPr/>
          </p:nvSpPr>
          <p:spPr>
            <a:xfrm>
              <a:off x="3949712" y="850691"/>
              <a:ext cx="156039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35" name="Line"/>
            <p:cNvSpPr/>
            <p:nvPr/>
          </p:nvSpPr>
          <p:spPr>
            <a:xfrm flipV="1">
              <a:off x="5494134" y="855094"/>
              <a:ext cx="1" cy="645653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36" name="Line"/>
            <p:cNvSpPr/>
            <p:nvPr/>
          </p:nvSpPr>
          <p:spPr>
            <a:xfrm>
              <a:off x="0" y="850691"/>
              <a:ext cx="994034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37" name="Line"/>
            <p:cNvSpPr/>
            <p:nvPr/>
          </p:nvSpPr>
          <p:spPr>
            <a:xfrm>
              <a:off x="4263394" y="7311198"/>
              <a:ext cx="124697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38" name="Line"/>
            <p:cNvSpPr/>
            <p:nvPr/>
          </p:nvSpPr>
          <p:spPr>
            <a:xfrm flipV="1">
              <a:off x="409" y="822916"/>
              <a:ext cx="1" cy="5906097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39" name="Line"/>
            <p:cNvSpPr/>
            <p:nvPr/>
          </p:nvSpPr>
          <p:spPr>
            <a:xfrm>
              <a:off x="0" y="6706635"/>
              <a:ext cx="536834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40" name="1"/>
            <p:cNvSpPr txBox="1"/>
            <p:nvPr/>
          </p:nvSpPr>
          <p:spPr>
            <a:xfrm>
              <a:off x="4024564" y="318268"/>
              <a:ext cx="32504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041" name="n"/>
            <p:cNvSpPr txBox="1"/>
            <p:nvPr/>
          </p:nvSpPr>
          <p:spPr>
            <a:xfrm>
              <a:off x="4357838" y="6743208"/>
              <a:ext cx="32504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1042" name="1"/>
            <p:cNvSpPr txBox="1"/>
            <p:nvPr/>
          </p:nvSpPr>
          <p:spPr>
            <a:xfrm>
              <a:off x="609702" y="305568"/>
              <a:ext cx="32504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043" name="n"/>
            <p:cNvSpPr txBox="1"/>
            <p:nvPr/>
          </p:nvSpPr>
          <p:spPr>
            <a:xfrm>
              <a:off x="87148" y="6187204"/>
              <a:ext cx="325044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</a:t>
              </a:r>
            </a:p>
          </p:txBody>
        </p:sp>
      </p:grpSp>
      <p:graphicFrame>
        <p:nvGraphicFramePr>
          <p:cNvPr id="1045" name="Table"/>
          <p:cNvGraphicFramePr/>
          <p:nvPr/>
        </p:nvGraphicFramePr>
        <p:xfrm>
          <a:off x="8419084" y="1601642"/>
          <a:ext cx="6924203" cy="251617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95859"/>
                <a:gridCol w="2287413"/>
                <a:gridCol w="2328229"/>
              </a:tblGrid>
              <a:tr h="41724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Emp_Num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Emp_Name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Manager_Num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4172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172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Jim
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72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Julia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400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72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400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Emma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72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500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Mike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400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055" name="Group"/>
          <p:cNvGrpSpPr/>
          <p:nvPr/>
        </p:nvGrpSpPr>
        <p:grpSpPr>
          <a:xfrm>
            <a:off x="16679831" y="1648387"/>
            <a:ext cx="6395811" cy="3281826"/>
            <a:chOff x="0" y="0"/>
            <a:chExt cx="6395810" cy="3281824"/>
          </a:xfrm>
        </p:grpSpPr>
        <p:sp>
          <p:nvSpPr>
            <p:cNvPr id="1046" name="JIM"/>
            <p:cNvSpPr/>
            <p:nvPr/>
          </p:nvSpPr>
          <p:spPr>
            <a:xfrm>
              <a:off x="1275225" y="0"/>
              <a:ext cx="1718215" cy="661552"/>
            </a:xfrm>
            <a:prstGeom prst="roundRect">
              <a:avLst>
                <a:gd name="adj" fmla="val 17163"/>
              </a:avLst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JIM</a:t>
              </a:r>
            </a:p>
          </p:txBody>
        </p:sp>
        <p:sp>
          <p:nvSpPr>
            <p:cNvPr id="1047" name="Martin"/>
            <p:cNvSpPr/>
            <p:nvPr/>
          </p:nvSpPr>
          <p:spPr>
            <a:xfrm>
              <a:off x="0" y="1310136"/>
              <a:ext cx="1718214" cy="661553"/>
            </a:xfrm>
            <a:prstGeom prst="roundRect">
              <a:avLst>
                <a:gd name="adj" fmla="val 17163"/>
              </a:avLst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Martin</a:t>
              </a:r>
            </a:p>
          </p:txBody>
        </p:sp>
        <p:sp>
          <p:nvSpPr>
            <p:cNvPr id="1048" name="Emma"/>
            <p:cNvSpPr/>
            <p:nvPr/>
          </p:nvSpPr>
          <p:spPr>
            <a:xfrm>
              <a:off x="2842202" y="1310136"/>
              <a:ext cx="1718215" cy="661553"/>
            </a:xfrm>
            <a:prstGeom prst="roundRect">
              <a:avLst>
                <a:gd name="adj" fmla="val 17163"/>
              </a:avLst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Emma</a:t>
              </a:r>
            </a:p>
          </p:txBody>
        </p:sp>
        <p:sp>
          <p:nvSpPr>
            <p:cNvPr id="1049" name="Mike"/>
            <p:cNvSpPr/>
            <p:nvPr/>
          </p:nvSpPr>
          <p:spPr>
            <a:xfrm>
              <a:off x="4677596" y="2620272"/>
              <a:ext cx="1718215" cy="661553"/>
            </a:xfrm>
            <a:prstGeom prst="roundRect">
              <a:avLst>
                <a:gd name="adj" fmla="val 17163"/>
              </a:avLst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Mike</a:t>
              </a:r>
            </a:p>
          </p:txBody>
        </p:sp>
        <p:sp>
          <p:nvSpPr>
            <p:cNvPr id="1050" name="Julia"/>
            <p:cNvSpPr/>
            <p:nvPr/>
          </p:nvSpPr>
          <p:spPr>
            <a:xfrm>
              <a:off x="1704424" y="2620272"/>
              <a:ext cx="1718214" cy="661553"/>
            </a:xfrm>
            <a:prstGeom prst="roundRect">
              <a:avLst>
                <a:gd name="adj" fmla="val 17163"/>
              </a:avLst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9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Julia</a:t>
              </a:r>
            </a:p>
          </p:txBody>
        </p:sp>
        <p:sp>
          <p:nvSpPr>
            <p:cNvPr id="1051" name="Line"/>
            <p:cNvSpPr/>
            <p:nvPr/>
          </p:nvSpPr>
          <p:spPr>
            <a:xfrm flipV="1">
              <a:off x="869123" y="672092"/>
              <a:ext cx="1229120" cy="62750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52" name="Line"/>
            <p:cNvSpPr/>
            <p:nvPr/>
          </p:nvSpPr>
          <p:spPr>
            <a:xfrm>
              <a:off x="2113997" y="675096"/>
              <a:ext cx="1510549" cy="62149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53" name="Line"/>
            <p:cNvSpPr/>
            <p:nvPr/>
          </p:nvSpPr>
          <p:spPr>
            <a:xfrm flipV="1">
              <a:off x="2447371" y="1981660"/>
              <a:ext cx="1229120" cy="62750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54" name="Line"/>
            <p:cNvSpPr/>
            <p:nvPr/>
          </p:nvSpPr>
          <p:spPr>
            <a:xfrm>
              <a:off x="3703493" y="1981660"/>
              <a:ext cx="1713069" cy="62750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aphicFrame>
        <p:nvGraphicFramePr>
          <p:cNvPr id="1056" name="Table"/>
          <p:cNvGraphicFramePr/>
          <p:nvPr/>
        </p:nvGraphicFramePr>
        <p:xfrm>
          <a:off x="11128607" y="6349584"/>
          <a:ext cx="9621893" cy="264546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49846"/>
                <a:gridCol w="2379637"/>
                <a:gridCol w="1989889"/>
                <a:gridCol w="2489819"/>
              </a:tblGrid>
              <a:tr h="43879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Emp_Num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EAAD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</a:tr>
              <a:tr h="4387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387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38794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300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38794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_400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400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38794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_500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500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57" name="Table"/>
          <p:cNvGraphicFramePr/>
          <p:nvPr/>
        </p:nvGraphicFramePr>
        <p:xfrm>
          <a:off x="11087878" y="9768369"/>
          <a:ext cx="11416364" cy="26581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188087"/>
                <a:gridCol w="2326723"/>
                <a:gridCol w="2903992"/>
                <a:gridCol w="2104873"/>
                <a:gridCol w="1879986"/>
              </a:tblGrid>
              <a:tr h="40031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 ID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HK_Emp_Num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HK_Manager_Num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DA25E"/>
                    </a:solidFill>
                  </a:tcPr>
                </a:tc>
              </a:tr>
              <a:tr h="51975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HK_100_200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HK_200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266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HK_200X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HK_200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0910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_300_400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HK</a:t>
                      </a:r>
                      <a:r>
                        <a:t>_300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HK_</a:t>
                      </a:r>
                      <a:r>
                        <a:t>400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0910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_400_200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_400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HK_</a:t>
                      </a:r>
                      <a: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091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HK_500_400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_500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t>HK_</a:t>
                      </a:r>
                      <a:r>
                        <a:t>400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Exploration Link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Exploration Link</a:t>
            </a:r>
          </a:p>
        </p:txBody>
      </p:sp>
      <p:sp>
        <p:nvSpPr>
          <p:cNvPr id="106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06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06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6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8601246" y="4184558"/>
            <a:ext cx="13236368" cy="3491330"/>
            <a:chOff x="0" y="25400"/>
            <a:chExt cx="13236367" cy="3491328"/>
          </a:xfrm>
        </p:grpSpPr>
        <p:sp>
          <p:nvSpPr>
            <p:cNvPr id="1064" name="Line"/>
            <p:cNvSpPr/>
            <p:nvPr/>
          </p:nvSpPr>
          <p:spPr>
            <a:xfrm flipV="1">
              <a:off x="6419411" y="2725390"/>
              <a:ext cx="1" cy="701577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1065" name="Table"/>
            <p:cNvGraphicFramePr/>
            <p:nvPr/>
          </p:nvGraphicFramePr>
          <p:xfrm>
            <a:off x="4876304" y="25400"/>
            <a:ext cx="3098913" cy="273628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90320"/>
                  <a:gridCol w="595891"/>
                </a:tblGrid>
                <a:tr h="389084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LINK_Education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38908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FFFFFF"/>
                            </a:solidFill>
                          </a:rPr>
                          <a:t>L_HK_Education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8908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HK_Class_ID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908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HK_Student_ID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908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DCDEE0"/>
                            </a:solidFill>
                          </a:rPr>
                          <a:t>HK_School_ID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9084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9084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66" name="Line"/>
            <p:cNvSpPr/>
            <p:nvPr/>
          </p:nvSpPr>
          <p:spPr>
            <a:xfrm flipV="1">
              <a:off x="-1" y="1781777"/>
              <a:ext cx="4844269" cy="161988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67" name="Line"/>
            <p:cNvSpPr/>
            <p:nvPr/>
          </p:nvSpPr>
          <p:spPr>
            <a:xfrm>
              <a:off x="7969471" y="1365710"/>
              <a:ext cx="5266897" cy="215101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159887" y="1242233"/>
            <a:ext cx="13928018" cy="6493987"/>
            <a:chOff x="0" y="25400"/>
            <a:chExt cx="13928016" cy="6493986"/>
          </a:xfrm>
        </p:grpSpPr>
        <p:graphicFrame>
          <p:nvGraphicFramePr>
            <p:cNvPr id="1069" name="Table"/>
            <p:cNvGraphicFramePr/>
            <p:nvPr/>
          </p:nvGraphicFramePr>
          <p:xfrm>
            <a:off x="5317663" y="25400"/>
            <a:ext cx="3098913" cy="241088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90320"/>
                  <a:gridCol w="595891"/>
                </a:tblGrid>
                <a:tr h="399697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LINK_School_Student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39969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FFFFFF"/>
                            </a:solidFill>
                          </a:rPr>
                          <a:t>L_HK_Sch_Stu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9969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HK_Student_ID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9969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DCDEE0"/>
                            </a:solidFill>
                          </a:rPr>
                          <a:t>HK_School_ID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99697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99697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70" name="Line"/>
            <p:cNvSpPr/>
            <p:nvPr/>
          </p:nvSpPr>
          <p:spPr>
            <a:xfrm flipV="1">
              <a:off x="0" y="1389237"/>
              <a:ext cx="5301678" cy="509093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71" name="Line"/>
            <p:cNvSpPr/>
            <p:nvPr/>
          </p:nvSpPr>
          <p:spPr>
            <a:xfrm flipH="1" flipV="1">
              <a:off x="8400835" y="992205"/>
              <a:ext cx="5527182" cy="552718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082" name="Group"/>
          <p:cNvGrpSpPr/>
          <p:nvPr/>
        </p:nvGrpSpPr>
        <p:grpSpPr>
          <a:xfrm>
            <a:off x="7264214" y="7598346"/>
            <a:ext cx="16167179" cy="5990325"/>
            <a:chOff x="25400" y="25400"/>
            <a:chExt cx="16167177" cy="5990324"/>
          </a:xfrm>
        </p:grpSpPr>
        <p:graphicFrame>
          <p:nvGraphicFramePr>
            <p:cNvPr id="1073" name="Table"/>
            <p:cNvGraphicFramePr/>
            <p:nvPr/>
          </p:nvGraphicFramePr>
          <p:xfrm>
            <a:off x="2803856" y="3136282"/>
            <a:ext cx="3484483" cy="259285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870761"/>
                  <a:gridCol w="601019"/>
                </a:tblGrid>
                <a:tr h="4300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LINK_School_Class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FFFFFF"/>
                            </a:solidFill>
                          </a:rPr>
                          <a:t>L_HK_Sch 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HK_School_ID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HK_Class_ID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74" name="Line"/>
            <p:cNvSpPr/>
            <p:nvPr/>
          </p:nvSpPr>
          <p:spPr>
            <a:xfrm flipH="1" flipV="1">
              <a:off x="1353058" y="2168365"/>
              <a:ext cx="1434256" cy="115161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75" name="Line"/>
            <p:cNvSpPr/>
            <p:nvPr/>
          </p:nvSpPr>
          <p:spPr>
            <a:xfrm flipH="1" flipV="1">
              <a:off x="8252304" y="2030386"/>
              <a:ext cx="1759073" cy="145296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1076" name="Table"/>
            <p:cNvGraphicFramePr/>
            <p:nvPr/>
          </p:nvGraphicFramePr>
          <p:xfrm>
            <a:off x="9983650" y="3136282"/>
            <a:ext cx="3628980" cy="287944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90320"/>
                  <a:gridCol w="595891"/>
                </a:tblGrid>
                <a:tr h="4300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LINK_Class_Student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FFFFFF"/>
                            </a:solidFill>
                          </a:rPr>
                          <a:t>L_HK_Cl_Stu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HK_Class_ID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HK_Student_ID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77" name="Line"/>
            <p:cNvSpPr/>
            <p:nvPr/>
          </p:nvSpPr>
          <p:spPr>
            <a:xfrm flipV="1">
              <a:off x="13049147" y="2153218"/>
              <a:ext cx="1472558" cy="1232705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78" name="Line"/>
            <p:cNvSpPr/>
            <p:nvPr/>
          </p:nvSpPr>
          <p:spPr>
            <a:xfrm flipV="1">
              <a:off x="6266136" y="2054065"/>
              <a:ext cx="1169440" cy="138021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1079" name="Table"/>
            <p:cNvGraphicFramePr/>
            <p:nvPr/>
          </p:nvGraphicFramePr>
          <p:xfrm>
            <a:off x="6238736" y="25400"/>
            <a:ext cx="3098913" cy="204079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4611"/>
                  <a:gridCol w="571601"/>
                </a:tblGrid>
                <a:tr h="40561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056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DCDEE0"/>
                            </a:solidFill>
                          </a:rPr>
                          <a:t>HK_Class_ID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0561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DCDEE0"/>
                            </a:solidFill>
                          </a:rPr>
                          <a:t>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5619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5619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80" name="Table"/>
            <p:cNvGraphicFramePr/>
            <p:nvPr/>
          </p:nvGraphicFramePr>
          <p:xfrm>
            <a:off x="25400" y="25400"/>
            <a:ext cx="2828060" cy="216283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195337"/>
                  <a:gridCol w="620021"/>
                </a:tblGrid>
                <a:tr h="4300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HUB_School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DCDEE0"/>
                            </a:solidFill>
                          </a:rPr>
                          <a:t>HK_School_ID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DCDEE0"/>
                            </a:solidFill>
                          </a:rPr>
                          <a:t>School_ID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81" name="Table"/>
            <p:cNvGraphicFramePr/>
            <p:nvPr/>
          </p:nvGraphicFramePr>
          <p:xfrm>
            <a:off x="13182413" y="25400"/>
            <a:ext cx="3010165" cy="276851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95493"/>
                  <a:gridCol w="590718"/>
                </a:tblGrid>
                <a:tr h="43002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19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 u="sng">
                            <a:solidFill>
                              <a:srgbClr val="DCDEE0"/>
                            </a:solidFill>
                          </a:rPr>
                          <a:t>HK_Student_ID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900">
                            <a:solidFill>
                              <a:srgbClr val="DCDEE0"/>
                            </a:solidFill>
                          </a:rPr>
                          <a:t>Student_ID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30026"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9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1092" name="Group"/>
          <p:cNvGrpSpPr/>
          <p:nvPr/>
        </p:nvGrpSpPr>
        <p:grpSpPr>
          <a:xfrm>
            <a:off x="705220" y="1769755"/>
            <a:ext cx="4203973" cy="9561410"/>
            <a:chOff x="0" y="25400"/>
            <a:chExt cx="4203971" cy="9561408"/>
          </a:xfrm>
        </p:grpSpPr>
        <p:graphicFrame>
          <p:nvGraphicFramePr>
            <p:cNvPr id="1083" name="Table"/>
            <p:cNvGraphicFramePr/>
            <p:nvPr/>
          </p:nvGraphicFramePr>
          <p:xfrm>
            <a:off x="585246" y="25400"/>
            <a:ext cx="2997465" cy="163191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4447"/>
                  <a:gridCol w="550315"/>
                </a:tblGrid>
                <a:tr h="542911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School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0C6B5"/>
                      </a:solidFill>
                    </a:tcPr>
                  </a:tc>
                  <a:tc hMerge="1">
                    <a:tcPr/>
                  </a:tc>
                </a:tr>
                <a:tr h="54291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School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338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School 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84" name="Table"/>
            <p:cNvGraphicFramePr/>
            <p:nvPr/>
          </p:nvGraphicFramePr>
          <p:xfrm>
            <a:off x="585246" y="3597137"/>
            <a:ext cx="2997465" cy="202809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4447"/>
                  <a:gridCol w="550315"/>
                </a:tblGrid>
                <a:tr h="508307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0C6B5"/>
                      </a:solidFill>
                    </a:tcPr>
                  </a:tc>
                  <a:tc hMerge="1">
                    <a:tcPr/>
                  </a:tc>
                </a:tr>
                <a:tr h="50830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939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Class 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939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School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085" name="Table"/>
            <p:cNvGraphicFramePr/>
            <p:nvPr/>
          </p:nvGraphicFramePr>
          <p:xfrm>
            <a:off x="585246" y="7558712"/>
            <a:ext cx="2997465" cy="202809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4447"/>
                  <a:gridCol w="550315"/>
                </a:tblGrid>
                <a:tr h="508307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0C6B5"/>
                      </a:solidFill>
                    </a:tcPr>
                  </a:tc>
                  <a:tc hMerge="1">
                    <a:tcPr/>
                  </a:tc>
                </a:tr>
                <a:tr h="50830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Student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939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Student 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939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Class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086" name="Line"/>
            <p:cNvSpPr/>
            <p:nvPr/>
          </p:nvSpPr>
          <p:spPr>
            <a:xfrm flipV="1">
              <a:off x="12516" y="4330653"/>
              <a:ext cx="1" cy="499857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87" name="Line"/>
            <p:cNvSpPr/>
            <p:nvPr/>
          </p:nvSpPr>
          <p:spPr>
            <a:xfrm>
              <a:off x="3604905" y="5363981"/>
              <a:ext cx="590132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88" name="Line"/>
            <p:cNvSpPr/>
            <p:nvPr/>
          </p:nvSpPr>
          <p:spPr>
            <a:xfrm>
              <a:off x="0" y="4333667"/>
              <a:ext cx="590132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89" name="Line"/>
            <p:cNvSpPr/>
            <p:nvPr/>
          </p:nvSpPr>
          <p:spPr>
            <a:xfrm flipV="1">
              <a:off x="4203971" y="796811"/>
              <a:ext cx="1" cy="458673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90" name="Line"/>
            <p:cNvSpPr/>
            <p:nvPr/>
          </p:nvSpPr>
          <p:spPr>
            <a:xfrm>
              <a:off x="3604905" y="811270"/>
              <a:ext cx="590132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091" name="Line"/>
            <p:cNvSpPr/>
            <p:nvPr/>
          </p:nvSpPr>
          <p:spPr>
            <a:xfrm>
              <a:off x="0" y="9315785"/>
              <a:ext cx="590132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2" grpId="1"/>
      <p:bldP build="whole" bldLvl="1" animBg="1" rev="0" advAuto="0" spid="1068" grpId="2"/>
      <p:bldP build="whole" bldLvl="1" animBg="1" rev="0" advAuto="0" spid="1072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Non Historized (Transactional) Link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Non Historized (Transactional) Links</a:t>
            </a:r>
          </a:p>
        </p:txBody>
      </p:sp>
      <p:sp>
        <p:nvSpPr>
          <p:cNvPr id="109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09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09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9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99" name="Add descriptive data to Non Historized Link…"/>
          <p:cNvSpPr txBox="1"/>
          <p:nvPr/>
        </p:nvSpPr>
        <p:spPr>
          <a:xfrm>
            <a:off x="1684137" y="1945148"/>
            <a:ext cx="19338420" cy="230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Add descriptive data to Non Historized Link</a:t>
            </a: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Have the descriptive attributes denormalized to the link entity</a:t>
            </a: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Have a “non-historized satellite” (PK = HK of parent, no LDTS) attached to the link with a 1:1 relationship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2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3" name="Modeling Concepts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Modeling Concepts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1104" name="SATELLITES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SATELLITES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ATELLITE DETAI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SATELLITE DETAIL </a:t>
            </a:r>
          </a:p>
        </p:txBody>
      </p:sp>
      <p:sp>
        <p:nvSpPr>
          <p:cNvPr id="110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11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10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0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11" name="Non - Historized / Transactional Satellites (Do not store Historic Data )…"/>
          <p:cNvSpPr txBox="1"/>
          <p:nvPr/>
        </p:nvSpPr>
        <p:spPr>
          <a:xfrm>
            <a:off x="1511405" y="1503362"/>
            <a:ext cx="19338420" cy="357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Non - Historized / Transactional Satellites (Do not store Historic Data )</a:t>
            </a: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Multi Active Satellites</a:t>
            </a: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Status Tracking Satellite</a:t>
            </a: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Record Tracking Satellite</a:t>
            </a:r>
          </a:p>
          <a:p>
            <a:pPr marL="292434" indent="-292434" algn="l" defTabSz="457200">
              <a:lnSpc>
                <a:spcPts val="4700"/>
              </a:lnSpc>
              <a:spcBef>
                <a:spcPts val="2500"/>
              </a:spcBef>
              <a:buSzPct val="77000"/>
              <a:buChar char="•"/>
              <a:defRPr sz="2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Efectivity Satellite &amp; Driving 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SATELLITE</a:t>
            </a:r>
          </a:p>
        </p:txBody>
      </p:sp>
      <p:sp>
        <p:nvSpPr>
          <p:cNvPr id="111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11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11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1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118" name="Table"/>
          <p:cNvGraphicFramePr/>
          <p:nvPr/>
        </p:nvGraphicFramePr>
        <p:xfrm>
          <a:off x="1884589" y="1672154"/>
          <a:ext cx="5133416" cy="391843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008591"/>
                <a:gridCol w="1112123"/>
              </a:tblGrid>
              <a:tr h="56504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SATELLITE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F35"/>
                    </a:solidFill>
                  </a:tcPr>
                </a:tc>
                <a:tc hMerge="1">
                  <a:tcPr/>
                </a:tc>
              </a:tr>
              <a:tr h="5650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u="sng">
                          <a:solidFill>
                            <a:srgbClr val="DCDEE0"/>
                          </a:solidFill>
                        </a:rPr>
                        <a:t>Hash_KEY (HK)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5129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Load Date (</a:t>
                      </a:r>
                      <a:r>
                        <a:t>LOAD_DTS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512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Attributes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5129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Hash Diff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5129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Load End Date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3585F"/>
                    </a:solidFill>
                  </a:tcPr>
                </a:tc>
              </a:tr>
              <a:tr h="555129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Record Source (</a:t>
                      </a:r>
                      <a:r>
                        <a:t>REC_SRC)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119" name="Table"/>
          <p:cNvGraphicFramePr/>
          <p:nvPr/>
        </p:nvGraphicFramePr>
        <p:xfrm>
          <a:off x="1325838" y="9888292"/>
          <a:ext cx="15481084" cy="21020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49762"/>
                <a:gridCol w="2147415"/>
                <a:gridCol w="2321217"/>
                <a:gridCol w="1841204"/>
                <a:gridCol w="1659383"/>
                <a:gridCol w="3432330"/>
                <a:gridCol w="1517071"/>
              </a:tblGrid>
              <a:tr h="526956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HK_StudentCode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Load End Date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E40"/>
                    </a:solidFill>
                  </a:tcPr>
                </a:tc>
              </a:tr>
              <a:tr h="5269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Frank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rPr u="sng">
                          <a:hlinkClick r:id="rId2" invalidUrl="" action="" tgtFrame="" tooltip="" history="1" highlightClick="0" endSnd="0"/>
                        </a:rPr>
                        <a:t>frank@gmail.com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177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HK_101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Julia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rPr u="sng">
                          <a:hlinkClick r:id="rId3" invalidUrl="" action="" tgtFrame="" tooltip="" history="1" highlightClick="0" endSnd="0"/>
                        </a:rPr>
                        <a:t>julia@gmail.com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17711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4">
                        <a:hueOff val="-149388"/>
                        <a:satOff val="26012"/>
                        <a:lumOff val="-247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Martin@hotmail.com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20" name="SAT_Student"/>
          <p:cNvSpPr txBox="1"/>
          <p:nvPr/>
        </p:nvSpPr>
        <p:spPr>
          <a:xfrm>
            <a:off x="1271411" y="9163002"/>
            <a:ext cx="2632429" cy="54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SAT_Student</a:t>
            </a:r>
          </a:p>
        </p:txBody>
      </p:sp>
      <p:sp>
        <p:nvSpPr>
          <p:cNvPr id="1121" name="Load Date…"/>
          <p:cNvSpPr txBox="1"/>
          <p:nvPr/>
        </p:nvSpPr>
        <p:spPr>
          <a:xfrm>
            <a:off x="8696638" y="2710811"/>
            <a:ext cx="12778839" cy="905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Load Date 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</a:t>
            </a:r>
            <a:r>
              <a:t>enerally a date and time </a:t>
            </a:r>
            <a:r>
              <a:t>when the data was first recorded</a:t>
            </a:r>
            <a:r>
              <a:t> in EDW</a:t>
            </a:r>
          </a:p>
        </p:txBody>
      </p:sp>
      <p:sp>
        <p:nvSpPr>
          <p:cNvPr id="1122" name="Record Source…"/>
          <p:cNvSpPr txBox="1"/>
          <p:nvPr/>
        </p:nvSpPr>
        <p:spPr>
          <a:xfrm>
            <a:off x="8696638" y="5940203"/>
            <a:ext cx="12778839" cy="90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Record Source 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</a:t>
            </a:r>
            <a:r>
              <a:t>hich source system the record came from</a:t>
            </a:r>
          </a:p>
        </p:txBody>
      </p:sp>
      <p:sp>
        <p:nvSpPr>
          <p:cNvPr id="1123" name="Primary Key…"/>
          <p:cNvSpPr txBox="1"/>
          <p:nvPr/>
        </p:nvSpPr>
        <p:spPr>
          <a:xfrm>
            <a:off x="8696638" y="1632575"/>
            <a:ext cx="12778839" cy="90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2pPr>
          </a:lstStyle>
          <a:p>
            <a:pPr/>
            <a:r>
              <a:t>Primary Key</a:t>
            </a:r>
          </a:p>
          <a:p>
            <a:pPr lvl="1"/>
            <a:r>
              <a:t>Hash Key from connected Hub or Link + Load Date</a:t>
            </a:r>
          </a:p>
        </p:txBody>
      </p:sp>
      <p:sp>
        <p:nvSpPr>
          <p:cNvPr id="1124" name="Hash Diff…"/>
          <p:cNvSpPr txBox="1"/>
          <p:nvPr/>
        </p:nvSpPr>
        <p:spPr>
          <a:xfrm>
            <a:off x="8696638" y="4861966"/>
            <a:ext cx="12778839" cy="905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Hash Diff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</a:t>
            </a:r>
            <a:r>
              <a:t>elps to compare a new record to the older ones and identify changes</a:t>
            </a:r>
          </a:p>
        </p:txBody>
      </p:sp>
      <p:sp>
        <p:nvSpPr>
          <p:cNvPr id="1125" name="Attributes…"/>
          <p:cNvSpPr txBox="1"/>
          <p:nvPr/>
        </p:nvSpPr>
        <p:spPr>
          <a:xfrm>
            <a:off x="8696638" y="3786389"/>
            <a:ext cx="12778839" cy="905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lvl2pPr>
          </a:lstStyle>
          <a:p>
            <a:pPr/>
            <a:r>
              <a:t>Attributes</a:t>
            </a:r>
          </a:p>
          <a:p>
            <a:pPr lvl="1"/>
            <a:r>
              <a:t>Descriptive data like Name, Email, Gender</a:t>
            </a:r>
          </a:p>
        </p:txBody>
      </p:sp>
      <p:sp>
        <p:nvSpPr>
          <p:cNvPr id="1126" name="Load End Date…"/>
          <p:cNvSpPr txBox="1"/>
          <p:nvPr/>
        </p:nvSpPr>
        <p:spPr>
          <a:xfrm>
            <a:off x="8696638" y="7420632"/>
            <a:ext cx="11095854" cy="90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Load End Date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</a:t>
            </a:r>
            <a:r>
              <a:t>ndicates the date when the satellite entry becomes invalid</a:t>
            </a:r>
          </a:p>
        </p:txBody>
      </p:sp>
      <p:sp>
        <p:nvSpPr>
          <p:cNvPr id="1127" name="Rectangle"/>
          <p:cNvSpPr/>
          <p:nvPr/>
        </p:nvSpPr>
        <p:spPr>
          <a:xfrm>
            <a:off x="8277577" y="1408150"/>
            <a:ext cx="11520782" cy="5802054"/>
          </a:xfrm>
          <a:prstGeom prst="rect">
            <a:avLst/>
          </a:prstGeom>
          <a:solidFill>
            <a:srgbClr val="53585F">
              <a:alpha val="2528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1128" name="Table"/>
          <p:cNvGraphicFramePr/>
          <p:nvPr/>
        </p:nvGraphicFramePr>
        <p:xfrm>
          <a:off x="1325838" y="12439646"/>
          <a:ext cx="15481084" cy="55798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49762"/>
                <a:gridCol w="2147415"/>
                <a:gridCol w="2321217"/>
                <a:gridCol w="1841204"/>
                <a:gridCol w="1659383"/>
                <a:gridCol w="3432330"/>
                <a:gridCol w="1517071"/>
              </a:tblGrid>
              <a:tr h="545283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HK</a:t>
                      </a:r>
                      <a:r>
                        <a:t>_102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4">
                        <a:hueOff val="-149388"/>
                        <a:satOff val="26012"/>
                        <a:lumOff val="-247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ERP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/>
                      </a:pPr>
                      <a:r>
                        <a:rPr u="sng">
                          <a:hlinkClick r:id="rId4" invalidUrl="" action="" tgtFrame="" tooltip="" history="1" highlightClick="0" endSnd="0"/>
                        </a:rPr>
                        <a:t>m_a@hotmail.com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Multi Active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Multi Active Satellite</a:t>
            </a:r>
          </a:p>
        </p:txBody>
      </p:sp>
      <p:sp>
        <p:nvSpPr>
          <p:cNvPr id="113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13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13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3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135" name="Table"/>
          <p:cNvGraphicFramePr/>
          <p:nvPr/>
        </p:nvGraphicFramePr>
        <p:xfrm>
          <a:off x="11069372" y="2103447"/>
          <a:ext cx="4130086" cy="353818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095746"/>
                <a:gridCol w="1021639"/>
              </a:tblGrid>
              <a:tr h="58758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SAT_CreditCard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D48"/>
                    </a:solidFill>
                  </a:tcPr>
                </a:tc>
                <a:tc hMerge="1">
                  <a:tcPr/>
                </a:tc>
              </a:tr>
              <a:tr h="58758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u="sng">
                          <a:solidFill>
                            <a:srgbClr val="DCDEE0"/>
                          </a:solidFill>
                        </a:rPr>
                        <a:t>HK_Customer_ID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758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DCDEE0"/>
                          </a:solidFill>
                        </a:rPr>
                        <a:t>CardSeq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8758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DCDEE0"/>
                          </a:solidFill>
                        </a:rPr>
                        <a:t>CardNumber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87580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87580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38" name="Group"/>
          <p:cNvGrpSpPr/>
          <p:nvPr/>
        </p:nvGrpSpPr>
        <p:grpSpPr>
          <a:xfrm>
            <a:off x="1963728" y="1737071"/>
            <a:ext cx="5518285" cy="4258235"/>
            <a:chOff x="0" y="0"/>
            <a:chExt cx="5518284" cy="4258234"/>
          </a:xfrm>
        </p:grpSpPr>
        <p:sp>
          <p:nvSpPr>
            <p:cNvPr id="1136" name="Rectangle"/>
            <p:cNvSpPr/>
            <p:nvPr/>
          </p:nvSpPr>
          <p:spPr>
            <a:xfrm>
              <a:off x="0" y="0"/>
              <a:ext cx="5468985" cy="4258235"/>
            </a:xfrm>
            <a:prstGeom prst="rect">
              <a:avLst/>
            </a:prstGeom>
            <a:solidFill>
              <a:srgbClr val="A6AAA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137" name="{…"/>
            <p:cNvSpPr txBox="1"/>
            <p:nvPr/>
          </p:nvSpPr>
          <p:spPr>
            <a:xfrm>
              <a:off x="49299" y="60033"/>
              <a:ext cx="5468986" cy="4105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{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Customer_Info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{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  “ Customer_id” : “100” ,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  “ Customer_Name” : “Martin” ,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  “ Card “: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       {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            “Card Number” :          [“1423XX77”,”3685BB65”,”9675CC99”]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       }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}</a:t>
              </a:r>
            </a:p>
            <a:p>
              <a:pPr algn="l">
                <a:defRPr sz="2200">
                  <a:solidFill>
                    <a:srgbClr val="000000"/>
                  </a:solidFill>
                </a:defRPr>
              </a:pPr>
              <a:r>
                <a:t>}</a:t>
              </a:r>
            </a:p>
          </p:txBody>
        </p:sp>
      </p:grpSp>
      <p:graphicFrame>
        <p:nvGraphicFramePr>
          <p:cNvPr id="1139" name="Table"/>
          <p:cNvGraphicFramePr/>
          <p:nvPr/>
        </p:nvGraphicFramePr>
        <p:xfrm>
          <a:off x="11055757" y="8333187"/>
          <a:ext cx="10574540" cy="196137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85809"/>
                <a:gridCol w="1619471"/>
                <a:gridCol w="2192522"/>
                <a:gridCol w="2127528"/>
                <a:gridCol w="1836507"/>
              </a:tblGrid>
              <a:tr h="48716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CardSeq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CardNumber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</a:tr>
              <a:tr h="48716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1423XX77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8716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3685BB65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716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9675CC99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29-10-2020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140" name="Table"/>
          <p:cNvGraphicFramePr/>
          <p:nvPr/>
        </p:nvGraphicFramePr>
        <p:xfrm>
          <a:off x="17054670" y="2106912"/>
          <a:ext cx="3010165" cy="27685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44806"/>
                <a:gridCol w="552657"/>
              </a:tblGrid>
              <a:tr h="4427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u="sng">
                          <a:solidFill>
                            <a:srgbClr val="DCDEE0"/>
                          </a:solidFill>
                        </a:rPr>
                        <a:t>HK_Customer_ID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2726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41" name="Line"/>
          <p:cNvSpPr/>
          <p:nvPr/>
        </p:nvSpPr>
        <p:spPr>
          <a:xfrm flipH="1" flipV="1">
            <a:off x="15170168" y="2538738"/>
            <a:ext cx="188839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142" name="SAT_CUST_NAME"/>
          <p:cNvSpPr/>
          <p:nvPr/>
        </p:nvSpPr>
        <p:spPr>
          <a:xfrm>
            <a:off x="17447167" y="5561161"/>
            <a:ext cx="2399900" cy="853544"/>
          </a:xfrm>
          <a:prstGeom prst="roundRect">
            <a:avLst>
              <a:gd name="adj" fmla="val 30120"/>
            </a:avLst>
          </a:prstGeom>
          <a:solidFill>
            <a:srgbClr val="ACAE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SAT_CUST_NAME</a:t>
            </a:r>
          </a:p>
        </p:txBody>
      </p:sp>
      <p:sp>
        <p:nvSpPr>
          <p:cNvPr id="1143" name="Line"/>
          <p:cNvSpPr/>
          <p:nvPr/>
        </p:nvSpPr>
        <p:spPr>
          <a:xfrm>
            <a:off x="18647116" y="4305399"/>
            <a:ext cx="1" cy="126820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144" name="JSON file"/>
          <p:cNvSpPr txBox="1"/>
          <p:nvPr/>
        </p:nvSpPr>
        <p:spPr>
          <a:xfrm>
            <a:off x="3797018" y="6156351"/>
            <a:ext cx="1425678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DCDEE0"/>
                </a:solidFill>
              </a:defRPr>
            </a:lvl1pPr>
          </a:lstStyle>
          <a:p>
            <a:pPr/>
            <a:r>
              <a:t>JSON file</a:t>
            </a:r>
          </a:p>
        </p:txBody>
      </p:sp>
      <p:sp>
        <p:nvSpPr>
          <p:cNvPr id="1145" name="SAT_CreditCard Detail"/>
          <p:cNvSpPr txBox="1"/>
          <p:nvPr/>
        </p:nvSpPr>
        <p:spPr>
          <a:xfrm>
            <a:off x="14737328" y="10443062"/>
            <a:ext cx="3198699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A6AAA8"/>
                </a:solidFill>
              </a:defRPr>
            </a:lvl1pPr>
          </a:lstStyle>
          <a:p>
            <a:pPr/>
            <a:r>
              <a:t>SAT_CreditCard Detail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tatus Tracking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Status Tracking Satellite</a:t>
            </a:r>
          </a:p>
        </p:txBody>
      </p:sp>
      <p:sp>
        <p:nvSpPr>
          <p:cNvPr id="114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15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14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5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152" name="Table"/>
          <p:cNvGraphicFramePr/>
          <p:nvPr/>
        </p:nvGraphicFramePr>
        <p:xfrm>
          <a:off x="12065661" y="2078086"/>
          <a:ext cx="3320032" cy="243512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97542"/>
                <a:gridCol w="609789"/>
              </a:tblGrid>
              <a:tr h="48448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8448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HK_Product_ID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8448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4485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4485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153" name="Table"/>
          <p:cNvGraphicFramePr/>
          <p:nvPr/>
        </p:nvGraphicFramePr>
        <p:xfrm>
          <a:off x="18217210" y="2084436"/>
          <a:ext cx="3829242" cy="242242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55939"/>
                <a:gridCol w="960602"/>
              </a:tblGrid>
              <a:tr h="48194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SAT_Product_Status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D48"/>
                    </a:solidFill>
                  </a:tcPr>
                </a:tc>
                <a:tc hMerge="1">
                  <a:tcPr/>
                </a:tc>
              </a:tr>
              <a:tr h="481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u="sng">
                          <a:solidFill>
                            <a:srgbClr val="DCDEE0"/>
                          </a:solidFill>
                        </a:rPr>
                        <a:t>HK_Product_ID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81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DCDEE0"/>
                          </a:solidFill>
                        </a:rP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194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     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194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54" name="Line"/>
          <p:cNvSpPr/>
          <p:nvPr/>
        </p:nvSpPr>
        <p:spPr>
          <a:xfrm>
            <a:off x="15360580" y="2338250"/>
            <a:ext cx="2818829" cy="1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1155" name="Table"/>
          <p:cNvGraphicFramePr/>
          <p:nvPr/>
        </p:nvGraphicFramePr>
        <p:xfrm>
          <a:off x="12011993" y="6898834"/>
          <a:ext cx="8416419" cy="2315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13378"/>
                <a:gridCol w="1635497"/>
                <a:gridCol w="3157688"/>
                <a:gridCol w="1637155"/>
              </a:tblGrid>
              <a:tr h="46059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D4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</a:tr>
              <a:tr h="4605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I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605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HK_2000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605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HK_3000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605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HK_3000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U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156" name="Table"/>
          <p:cNvGraphicFramePr/>
          <p:nvPr/>
        </p:nvGraphicFramePr>
        <p:xfrm>
          <a:off x="1929775" y="2137812"/>
          <a:ext cx="6710488" cy="2315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93339"/>
                <a:gridCol w="1809972"/>
                <a:gridCol w="2081835"/>
              </a:tblGrid>
              <a:tr h="46059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Operation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4605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605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Ipad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605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3000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Computer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6059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3000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57" name="1. Delete…"/>
          <p:cNvSpPr txBox="1"/>
          <p:nvPr/>
        </p:nvSpPr>
        <p:spPr>
          <a:xfrm>
            <a:off x="1780556" y="5897562"/>
            <a:ext cx="3289896" cy="192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spcBef>
                <a:spcPts val="800"/>
              </a:spcBef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Delete</a:t>
            </a:r>
          </a:p>
          <a:p>
            <a:pPr algn="l" defTabSz="457200">
              <a:spcBef>
                <a:spcPts val="800"/>
              </a:spcBef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Insert</a:t>
            </a:r>
          </a:p>
          <a:p>
            <a:pPr algn="l" defTabSz="457200">
              <a:spcBef>
                <a:spcPts val="800"/>
              </a:spcBef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Update (old values)</a:t>
            </a:r>
          </a:p>
          <a:p>
            <a:pPr algn="l" defTabSz="457200">
              <a:spcBef>
                <a:spcPts val="800"/>
              </a:spcBef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Update (new values)</a:t>
            </a:r>
          </a:p>
        </p:txBody>
      </p:sp>
      <p:sp>
        <p:nvSpPr>
          <p:cNvPr id="1158" name="CDC Log file"/>
          <p:cNvSpPr txBox="1"/>
          <p:nvPr/>
        </p:nvSpPr>
        <p:spPr>
          <a:xfrm>
            <a:off x="4122375" y="4634900"/>
            <a:ext cx="189994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DCDEE0"/>
                </a:solidFill>
              </a:defRPr>
            </a:lvl1pPr>
          </a:lstStyle>
          <a:p>
            <a:pPr/>
            <a:r>
              <a:t>CDC Log file</a:t>
            </a:r>
          </a:p>
        </p:txBody>
      </p:sp>
      <p:sp>
        <p:nvSpPr>
          <p:cNvPr id="1159" name="SAT_Product_Status Detail"/>
          <p:cNvSpPr txBox="1"/>
          <p:nvPr/>
        </p:nvSpPr>
        <p:spPr>
          <a:xfrm>
            <a:off x="14482902" y="9318080"/>
            <a:ext cx="3763798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A6AAA8"/>
                </a:solidFill>
              </a:defRPr>
            </a:lvl1pPr>
          </a:lstStyle>
          <a:p>
            <a:pPr/>
            <a:r>
              <a:t>SAT_Product_Status Detail</a:t>
            </a:r>
          </a:p>
        </p:txBody>
      </p:sp>
      <p:sp>
        <p:nvSpPr>
          <p:cNvPr id="1160" name="Rounded Rectangle"/>
          <p:cNvSpPr/>
          <p:nvPr/>
        </p:nvSpPr>
        <p:spPr>
          <a:xfrm>
            <a:off x="5993784" y="1804740"/>
            <a:ext cx="2435523" cy="2969120"/>
          </a:xfrm>
          <a:prstGeom prst="roundRect">
            <a:avLst>
              <a:gd name="adj" fmla="val 13206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5" grpId="1"/>
      <p:bldP build="whole" bldLvl="1" animBg="1" rev="0" advAuto="0" spid="115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HUB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HUB</a:t>
            </a:r>
          </a:p>
        </p:txBody>
      </p:sp>
      <p:sp>
        <p:nvSpPr>
          <p:cNvPr id="23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3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3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40" name="Table"/>
          <p:cNvGraphicFramePr/>
          <p:nvPr/>
        </p:nvGraphicFramePr>
        <p:xfrm>
          <a:off x="1452835" y="1756116"/>
          <a:ext cx="4678964" cy="321228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076717"/>
                <a:gridCol w="589546"/>
              </a:tblGrid>
              <a:tr h="5530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5530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FFFFFF"/>
                          </a:solidFill>
                        </a:rPr>
                        <a:t>H_Hash_KEY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433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Business Key (BK)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3325"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  <a:r>
                        <a:t>Load Date (</a:t>
                      </a:r>
                      <a:r>
                        <a:t>LOAD_DTS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3325"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  <a:r>
                        <a:t>Record Source (</a:t>
                      </a:r>
                      <a:r>
                        <a:t>REC_SRC)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45" name="Group"/>
          <p:cNvGrpSpPr/>
          <p:nvPr/>
        </p:nvGrpSpPr>
        <p:grpSpPr>
          <a:xfrm>
            <a:off x="13638927" y="8111713"/>
            <a:ext cx="8641236" cy="5338639"/>
            <a:chOff x="19970" y="0"/>
            <a:chExt cx="8641235" cy="5338638"/>
          </a:xfrm>
        </p:grpSpPr>
        <p:graphicFrame>
          <p:nvGraphicFramePr>
            <p:cNvPr id="241" name="Table"/>
            <p:cNvGraphicFramePr/>
            <p:nvPr/>
          </p:nvGraphicFramePr>
          <p:xfrm>
            <a:off x="44360" y="568568"/>
            <a:ext cx="8616847" cy="23080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08769"/>
                  <a:gridCol w="2010100"/>
                  <a:gridCol w="2099631"/>
                  <a:gridCol w="1785645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6EAAD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Sudent_Code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6EAAD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6EAAD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29-10-2020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28-10-2020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_102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_103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103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42" name="HUB_Student"/>
            <p:cNvSpPr txBox="1"/>
            <p:nvPr/>
          </p:nvSpPr>
          <p:spPr>
            <a:xfrm>
              <a:off x="19970" y="-1"/>
              <a:ext cx="308922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HUB_Student</a:t>
              </a:r>
            </a:p>
          </p:txBody>
        </p:sp>
        <p:graphicFrame>
          <p:nvGraphicFramePr>
            <p:cNvPr id="243" name="Table"/>
            <p:cNvGraphicFramePr/>
            <p:nvPr/>
          </p:nvGraphicFramePr>
          <p:xfrm>
            <a:off x="25400" y="3471005"/>
            <a:ext cx="7906261" cy="186763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23150"/>
                  <a:gridCol w="1979268"/>
                  <a:gridCol w="1745571"/>
                  <a:gridCol w="1745571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HK_FacultyID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6EAAD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Faculty_ID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6EAAD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6EAAD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HK_FE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FE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HK_FA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FA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_FL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FL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29-10-2020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44" name="HUB_Faculty"/>
            <p:cNvSpPr txBox="1"/>
            <p:nvPr/>
          </p:nvSpPr>
          <p:spPr>
            <a:xfrm>
              <a:off x="22604" y="2927836"/>
              <a:ext cx="256709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HUB_Faculty</a:t>
              </a:r>
            </a:p>
          </p:txBody>
        </p:sp>
      </p:grpSp>
      <p:sp>
        <p:nvSpPr>
          <p:cNvPr id="246" name="Business Key…"/>
          <p:cNvSpPr txBox="1"/>
          <p:nvPr/>
        </p:nvSpPr>
        <p:spPr>
          <a:xfrm>
            <a:off x="10955128" y="3553540"/>
            <a:ext cx="12292305" cy="86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Business Key </a:t>
            </a:r>
          </a:p>
          <a:p>
            <a:pPr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BK can be a natural or composite key</a:t>
            </a:r>
          </a:p>
        </p:txBody>
      </p:sp>
      <p:sp>
        <p:nvSpPr>
          <p:cNvPr id="247" name="Load Date…"/>
          <p:cNvSpPr txBox="1"/>
          <p:nvPr/>
        </p:nvSpPr>
        <p:spPr>
          <a:xfrm>
            <a:off x="10955128" y="5017849"/>
            <a:ext cx="12292306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Load Date 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</a:t>
            </a:r>
            <a:r>
              <a:t>enerally a date and time </a:t>
            </a:r>
            <a:r>
              <a:t>when the Business Key was first recorded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</a:t>
            </a:r>
            <a:r>
              <a:t>his field is created the first time and never dropped or updated</a:t>
            </a:r>
          </a:p>
        </p:txBody>
      </p:sp>
      <p:sp>
        <p:nvSpPr>
          <p:cNvPr id="248" name="Record Source…"/>
          <p:cNvSpPr txBox="1"/>
          <p:nvPr/>
        </p:nvSpPr>
        <p:spPr>
          <a:xfrm>
            <a:off x="11021928" y="6813627"/>
            <a:ext cx="10697570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Record Source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</a:t>
            </a:r>
            <a:r>
              <a:t>hich source system the BK  came from</a:t>
            </a:r>
          </a:p>
        </p:txBody>
      </p:sp>
      <p:sp>
        <p:nvSpPr>
          <p:cNvPr id="249" name="Primary key (H_Hash_KEY)…"/>
          <p:cNvSpPr txBox="1"/>
          <p:nvPr/>
        </p:nvSpPr>
        <p:spPr>
          <a:xfrm>
            <a:off x="11021928" y="1710984"/>
            <a:ext cx="12158707" cy="125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Primary key </a:t>
            </a:r>
            <a:r>
              <a:rPr>
                <a:solidFill>
                  <a:srgbClr val="A6AAA8"/>
                </a:solidFill>
              </a:rPr>
              <a:t>(</a:t>
            </a:r>
            <a:r>
              <a:rPr i="1">
                <a:solidFill>
                  <a:srgbClr val="A6AAA8"/>
                </a:solidFill>
              </a:rPr>
              <a:t>H_Hash_KEY</a:t>
            </a:r>
            <a:r>
              <a:rPr>
                <a:solidFill>
                  <a:srgbClr val="A6AAA8"/>
                </a:solidFill>
              </a:rPr>
              <a:t>)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Hash based  unique identifier (Hashed value of Business Key)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Surrogate keys (sequence number) replaced by hash-based primary keys in DV 2.0 </a:t>
            </a:r>
          </a:p>
        </p:txBody>
      </p:sp>
      <p:grpSp>
        <p:nvGrpSpPr>
          <p:cNvPr id="260" name="Group"/>
          <p:cNvGrpSpPr/>
          <p:nvPr/>
        </p:nvGrpSpPr>
        <p:grpSpPr>
          <a:xfrm>
            <a:off x="1112206" y="5970468"/>
            <a:ext cx="8452729" cy="7193978"/>
            <a:chOff x="25400" y="25400"/>
            <a:chExt cx="8452727" cy="7193977"/>
          </a:xfrm>
        </p:grpSpPr>
        <p:graphicFrame>
          <p:nvGraphicFramePr>
            <p:cNvPr id="250" name="Table"/>
            <p:cNvGraphicFramePr/>
            <p:nvPr/>
          </p:nvGraphicFramePr>
          <p:xfrm>
            <a:off x="296966" y="25400"/>
            <a:ext cx="3435233" cy="23622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91502"/>
                  <a:gridCol w="631029"/>
                </a:tblGrid>
                <a:tr h="481541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7512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HK_StudentCode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622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Sudent_Code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2280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700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251" name="Table"/>
            <p:cNvGraphicFramePr/>
            <p:nvPr/>
          </p:nvGraphicFramePr>
          <p:xfrm>
            <a:off x="5103343" y="25400"/>
            <a:ext cx="3101921" cy="23622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19645"/>
                  <a:gridCol w="569574"/>
                </a:tblGrid>
                <a:tr h="481541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HUB_Faculty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7512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 u="sng">
                            <a:solidFill>
                              <a:srgbClr val="DCDEE0"/>
                            </a:solidFill>
                          </a:rPr>
                          <a:t>HK_FacultyID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6228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Faculty_ID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2280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68700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259" name="Group"/>
            <p:cNvGrpSpPr/>
            <p:nvPr/>
          </p:nvGrpSpPr>
          <p:grpSpPr>
            <a:xfrm>
              <a:off x="25400" y="3872692"/>
              <a:ext cx="8452728" cy="3346686"/>
              <a:chOff x="23010" y="21434"/>
              <a:chExt cx="8452727" cy="3346684"/>
            </a:xfrm>
          </p:grpSpPr>
          <p:graphicFrame>
            <p:nvGraphicFramePr>
              <p:cNvPr id="252" name="Table"/>
              <p:cNvGraphicFramePr/>
              <p:nvPr/>
            </p:nvGraphicFramePr>
            <p:xfrm>
              <a:off x="23010" y="637184"/>
              <a:ext cx="2934026" cy="252659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283724"/>
                    <a:gridCol w="637601"/>
                  </a:tblGrid>
                  <a:tr h="423940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3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49CA6"/>
                        </a:solidFill>
                      </a:tcPr>
                    </a:tc>
                    <a:tc hMerge="1">
                      <a:tcPr/>
                    </a:tc>
                  </a:tr>
                  <a:tr h="42394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6EAAD4"/>
                              </a:solidFill>
                            </a:rPr>
                            <a:t>Student Code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416502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5C170"/>
                              </a:solidFill>
                            </a:rPr>
                            <a:t>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16502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5C170"/>
                              </a:solidFill>
                            </a:rPr>
                            <a:t>Email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16502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5C170"/>
                              </a:solidFill>
                            </a:rPr>
                            <a:t>Gender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16502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chemeClr val="accent4">
                                  <a:hueOff val="102361"/>
                                  <a:satOff val="14118"/>
                                  <a:lumOff val="10675"/>
                                </a:schemeClr>
                              </a:solidFill>
                            </a:rPr>
                            <a:t>Faculty 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253" name="Table"/>
              <p:cNvGraphicFramePr/>
              <p:nvPr/>
            </p:nvGraphicFramePr>
            <p:xfrm>
              <a:off x="5554752" y="21434"/>
              <a:ext cx="2920986" cy="2125738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273530"/>
                    <a:gridCol w="634754"/>
                  </a:tblGrid>
                  <a:tr h="427103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3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Faculty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49CA6"/>
                        </a:solidFill>
                      </a:tcPr>
                    </a:tc>
                    <a:tc hMerge="1">
                      <a:tcPr/>
                    </a:tc>
                  </a:tr>
                  <a:tr h="42710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6EAAD4"/>
                              </a:solidFill>
                            </a:rPr>
                            <a:t>Faculty 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41961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4C26B"/>
                              </a:solidFill>
                            </a:rPr>
                            <a:t>Description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1961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4C26B"/>
                              </a:solidFill>
                            </a:rPr>
                            <a:t>Adress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19610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300">
                              <a:solidFill>
                                <a:srgbClr val="A4C26B"/>
                              </a:solidFill>
                            </a:rPr>
                            <a:t>Phone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3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254" name="Line"/>
              <p:cNvSpPr/>
              <p:nvPr/>
            </p:nvSpPr>
            <p:spPr>
              <a:xfrm flipV="1">
                <a:off x="4969253" y="709064"/>
                <a:ext cx="1" cy="2331183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255" name="1"/>
              <p:cNvSpPr txBox="1"/>
              <p:nvPr/>
            </p:nvSpPr>
            <p:spPr>
              <a:xfrm>
                <a:off x="5221042" y="329275"/>
                <a:ext cx="277871" cy="3905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256" name="n"/>
              <p:cNvSpPr txBox="1"/>
              <p:nvPr/>
            </p:nvSpPr>
            <p:spPr>
              <a:xfrm>
                <a:off x="2950374" y="2977602"/>
                <a:ext cx="277871" cy="3905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n</a:t>
                </a:r>
              </a:p>
            </p:txBody>
          </p:sp>
          <p:sp>
            <p:nvSpPr>
              <p:cNvPr id="257" name="Line"/>
              <p:cNvSpPr/>
              <p:nvPr/>
            </p:nvSpPr>
            <p:spPr>
              <a:xfrm>
                <a:off x="4946077" y="694145"/>
                <a:ext cx="620801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258" name="Line"/>
              <p:cNvSpPr/>
              <p:nvPr/>
            </p:nvSpPr>
            <p:spPr>
              <a:xfrm>
                <a:off x="2938599" y="3040246"/>
                <a:ext cx="2071816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5"/>
      <p:bldP build="whole" bldLvl="1" animBg="1" rev="0" advAuto="0" spid="245" grpId="6"/>
      <p:bldP build="whole" bldLvl="1" animBg="1" rev="0" advAuto="0" spid="247" grpId="3"/>
      <p:bldP build="whole" bldLvl="1" animBg="1" rev="0" advAuto="0" spid="249" grpId="1"/>
      <p:bldP build="whole" bldLvl="1" animBg="1" rev="0" advAuto="0" spid="248" grpId="4"/>
      <p:bldP build="whole" bldLvl="1" animBg="1" rev="0" advAuto="0" spid="246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Record Tracking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Record Tracking Satellite</a:t>
            </a:r>
          </a:p>
        </p:txBody>
      </p:sp>
      <p:sp>
        <p:nvSpPr>
          <p:cNvPr id="116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16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16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6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167" name="Table"/>
          <p:cNvGraphicFramePr/>
          <p:nvPr/>
        </p:nvGraphicFramePr>
        <p:xfrm>
          <a:off x="1367283" y="2963659"/>
          <a:ext cx="4226079" cy="196132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53329"/>
                <a:gridCol w="1960048"/>
              </a:tblGrid>
              <a:tr h="48715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Product_</a:t>
                      </a:r>
                      <a: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4871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871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Ipad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71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3000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Computer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68" name="Full / 27-10-2020"/>
          <p:cNvSpPr txBox="1"/>
          <p:nvPr/>
        </p:nvSpPr>
        <p:spPr>
          <a:xfrm>
            <a:off x="1291615" y="2090663"/>
            <a:ext cx="2442795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Full / 27-10-2020</a:t>
            </a:r>
          </a:p>
        </p:txBody>
      </p:sp>
      <p:sp>
        <p:nvSpPr>
          <p:cNvPr id="1169" name="Line"/>
          <p:cNvSpPr/>
          <p:nvPr/>
        </p:nvSpPr>
        <p:spPr>
          <a:xfrm flipH="1">
            <a:off x="6325830" y="2071735"/>
            <a:ext cx="1" cy="9572530"/>
          </a:xfrm>
          <a:prstGeom prst="line">
            <a:avLst/>
          </a:prstGeom>
          <a:ln w="25400">
            <a:solidFill>
              <a:srgbClr val="53585F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1170" name="Table"/>
          <p:cNvGraphicFramePr/>
          <p:nvPr/>
        </p:nvGraphicFramePr>
        <p:xfrm>
          <a:off x="13455355" y="11075113"/>
          <a:ext cx="7022935" cy="197402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92818"/>
                <a:gridCol w="2910135"/>
                <a:gridCol w="1507279"/>
              </a:tblGrid>
              <a:tr h="4903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03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HK_2000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03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HK_3000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033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HK_4000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28-10-2020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73" name="Group"/>
          <p:cNvGrpSpPr/>
          <p:nvPr/>
        </p:nvGrpSpPr>
        <p:grpSpPr>
          <a:xfrm>
            <a:off x="1291615" y="6351974"/>
            <a:ext cx="4308097" cy="2697257"/>
            <a:chOff x="0" y="0"/>
            <a:chExt cx="4308095" cy="2697256"/>
          </a:xfrm>
        </p:grpSpPr>
        <p:graphicFrame>
          <p:nvGraphicFramePr>
            <p:cNvPr id="1171" name="Table"/>
            <p:cNvGraphicFramePr/>
            <p:nvPr/>
          </p:nvGraphicFramePr>
          <p:xfrm>
            <a:off x="82017" y="723235"/>
            <a:ext cx="4226079" cy="197402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06250"/>
                  <a:gridCol w="2207127"/>
                </a:tblGrid>
                <a:tr h="49033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Product_</a:t>
                        </a:r>
                        <a:r>
                          <a:t>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1C6B5"/>
                      </a:solidFill>
                    </a:tcPr>
                  </a:tc>
                </a:tr>
                <a:tr h="49033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033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3000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PC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033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4000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Headset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172" name="Full / 28-10-2020"/>
            <p:cNvSpPr txBox="1"/>
            <p:nvPr/>
          </p:nvSpPr>
          <p:spPr>
            <a:xfrm>
              <a:off x="0" y="-1"/>
              <a:ext cx="244279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Full / 28-10-2020</a:t>
              </a:r>
            </a:p>
          </p:txBody>
        </p:sp>
      </p:grpSp>
      <p:grpSp>
        <p:nvGrpSpPr>
          <p:cNvPr id="1176" name="Group"/>
          <p:cNvGrpSpPr/>
          <p:nvPr/>
        </p:nvGrpSpPr>
        <p:grpSpPr>
          <a:xfrm>
            <a:off x="7035723" y="1379636"/>
            <a:ext cx="4226078" cy="3545346"/>
            <a:chOff x="25400" y="0"/>
            <a:chExt cx="4226077" cy="3545344"/>
          </a:xfrm>
        </p:grpSpPr>
        <p:graphicFrame>
          <p:nvGraphicFramePr>
            <p:cNvPr id="1174" name="Table"/>
            <p:cNvGraphicFramePr/>
            <p:nvPr/>
          </p:nvGraphicFramePr>
          <p:xfrm>
            <a:off x="25400" y="1584023"/>
            <a:ext cx="4226078" cy="196132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53329"/>
                  <a:gridCol w="1960048"/>
                </a:tblGrid>
                <a:tr h="487155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Product_</a:t>
                        </a:r>
                        <a:r>
                          <a:t>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1C6B5"/>
                      </a:solidFill>
                    </a:tcPr>
                  </a:tc>
                </a:tr>
                <a:tr h="48715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8715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2000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Ipad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715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3000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Computer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175" name="Staging"/>
            <p:cNvSpPr txBox="1"/>
            <p:nvPr/>
          </p:nvSpPr>
          <p:spPr>
            <a:xfrm>
              <a:off x="80892" y="-1"/>
              <a:ext cx="1205612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Staging</a:t>
              </a:r>
            </a:p>
          </p:txBody>
        </p:sp>
      </p:grpSp>
      <p:sp>
        <p:nvSpPr>
          <p:cNvPr id="1177" name="Line"/>
          <p:cNvSpPr/>
          <p:nvPr/>
        </p:nvSpPr>
        <p:spPr>
          <a:xfrm flipH="1">
            <a:off x="12116344" y="2071735"/>
            <a:ext cx="1" cy="9572530"/>
          </a:xfrm>
          <a:prstGeom prst="line">
            <a:avLst/>
          </a:prstGeom>
          <a:ln w="25400">
            <a:solidFill>
              <a:srgbClr val="53585F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178" name="Source"/>
          <p:cNvSpPr txBox="1"/>
          <p:nvPr/>
        </p:nvSpPr>
        <p:spPr>
          <a:xfrm>
            <a:off x="1393552" y="1379636"/>
            <a:ext cx="111569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Source</a:t>
            </a:r>
          </a:p>
        </p:txBody>
      </p:sp>
      <p:grpSp>
        <p:nvGrpSpPr>
          <p:cNvPr id="1183" name="Group"/>
          <p:cNvGrpSpPr/>
          <p:nvPr/>
        </p:nvGrpSpPr>
        <p:grpSpPr>
          <a:xfrm>
            <a:off x="12878794" y="1311499"/>
            <a:ext cx="3069287" cy="4937454"/>
            <a:chOff x="0" y="0"/>
            <a:chExt cx="3069285" cy="4937453"/>
          </a:xfrm>
        </p:grpSpPr>
        <p:graphicFrame>
          <p:nvGraphicFramePr>
            <p:cNvPr id="1179" name="Table"/>
            <p:cNvGraphicFramePr/>
            <p:nvPr/>
          </p:nvGraphicFramePr>
          <p:xfrm>
            <a:off x="75866" y="766586"/>
            <a:ext cx="2993420" cy="243512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31149"/>
                  <a:gridCol w="549570"/>
                </a:tblGrid>
                <a:tr h="48448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HUB_Product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8448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 u="sng">
                            <a:solidFill>
                              <a:srgbClr val="DCDEE0"/>
                            </a:solidFill>
                          </a:rPr>
                          <a:t>HK_Product_ID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8448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4485"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4485"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180" name="Data Vault"/>
            <p:cNvSpPr txBox="1"/>
            <p:nvPr/>
          </p:nvSpPr>
          <p:spPr>
            <a:xfrm>
              <a:off x="0" y="-1"/>
              <a:ext cx="1544854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Data Vault</a:t>
              </a:r>
            </a:p>
          </p:txBody>
        </p:sp>
        <p:sp>
          <p:nvSpPr>
            <p:cNvPr id="1181" name="SATELLITE…"/>
            <p:cNvSpPr/>
            <p:nvPr/>
          </p:nvSpPr>
          <p:spPr>
            <a:xfrm>
              <a:off x="366276" y="4083910"/>
              <a:ext cx="2399900" cy="853544"/>
            </a:xfrm>
            <a:prstGeom prst="roundRect">
              <a:avLst>
                <a:gd name="adj" fmla="val 30120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SATELLITE</a:t>
              </a:r>
            </a:p>
            <a:p>
              <a: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Product_Type</a:t>
              </a:r>
            </a:p>
          </p:txBody>
        </p:sp>
        <p:sp>
          <p:nvSpPr>
            <p:cNvPr id="1182" name="Line"/>
            <p:cNvSpPr/>
            <p:nvPr/>
          </p:nvSpPr>
          <p:spPr>
            <a:xfrm flipH="1">
              <a:off x="1566225" y="3209147"/>
              <a:ext cx="1" cy="85354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186" name="Group"/>
          <p:cNvGrpSpPr/>
          <p:nvPr/>
        </p:nvGrpSpPr>
        <p:grpSpPr>
          <a:xfrm>
            <a:off x="13455355" y="7353346"/>
            <a:ext cx="7022935" cy="2724605"/>
            <a:chOff x="25400" y="0"/>
            <a:chExt cx="7022934" cy="2724603"/>
          </a:xfrm>
        </p:grpSpPr>
        <p:graphicFrame>
          <p:nvGraphicFramePr>
            <p:cNvPr id="1184" name="Table"/>
            <p:cNvGraphicFramePr/>
            <p:nvPr/>
          </p:nvGraphicFramePr>
          <p:xfrm>
            <a:off x="25400" y="750582"/>
            <a:ext cx="7022935" cy="197402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92818"/>
                  <a:gridCol w="2910135"/>
                  <a:gridCol w="1507279"/>
                </a:tblGrid>
                <a:tr h="49033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CAD4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D4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D48"/>
                      </a:solidFill>
                    </a:tcPr>
                  </a:tc>
                </a:tr>
                <a:tr h="49033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033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HK_2000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033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HK_3000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185" name="SAT_Product_RT Detail"/>
            <p:cNvSpPr txBox="1"/>
            <p:nvPr/>
          </p:nvSpPr>
          <p:spPr>
            <a:xfrm>
              <a:off x="1574070" y="-1"/>
              <a:ext cx="3284044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>
                  <a:solidFill>
                    <a:srgbClr val="A6AAA8"/>
                  </a:solidFill>
                </a:defRPr>
              </a:lvl1pPr>
            </a:lstStyle>
            <a:p>
              <a:pPr/>
              <a:r>
                <a:t>SAT_Product_RT Detail</a:t>
              </a:r>
            </a:p>
          </p:txBody>
        </p:sp>
      </p:grpSp>
      <p:grpSp>
        <p:nvGrpSpPr>
          <p:cNvPr id="1190" name="Group"/>
          <p:cNvGrpSpPr/>
          <p:nvPr/>
        </p:nvGrpSpPr>
        <p:grpSpPr>
          <a:xfrm>
            <a:off x="15944780" y="2084436"/>
            <a:ext cx="6175720" cy="2662586"/>
            <a:chOff x="0" y="25400"/>
            <a:chExt cx="6175719" cy="2662585"/>
          </a:xfrm>
        </p:grpSpPr>
        <p:graphicFrame>
          <p:nvGraphicFramePr>
            <p:cNvPr id="1187" name="Table"/>
            <p:cNvGraphicFramePr/>
            <p:nvPr/>
          </p:nvGraphicFramePr>
          <p:xfrm>
            <a:off x="2437530" y="25400"/>
            <a:ext cx="3738190" cy="198672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87804"/>
                  <a:gridCol w="937685"/>
                </a:tblGrid>
                <a:tr h="49350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SAT_Product_RT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D48"/>
                      </a:solidFill>
                    </a:tcPr>
                  </a:tc>
                  <a:tc hMerge="1">
                    <a:tcPr/>
                  </a:tc>
                </a:tr>
                <a:tr h="49350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 u="sng">
                            <a:solidFill>
                              <a:srgbClr val="DCDEE0"/>
                            </a:solidFill>
                          </a:rPr>
                          <a:t>HK_Product_ID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PK,FK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9350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Source_Sytem (SAP)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93505"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     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188" name="Line"/>
            <p:cNvSpPr/>
            <p:nvPr/>
          </p:nvSpPr>
          <p:spPr>
            <a:xfrm>
              <a:off x="0" y="279213"/>
              <a:ext cx="2442795" cy="1"/>
            </a:xfrm>
            <a:prstGeom prst="line">
              <a:avLst/>
            </a:prstGeom>
            <a:noFill/>
            <a:ln w="127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189" name="Record Tracking Satellite"/>
            <p:cNvSpPr txBox="1"/>
            <p:nvPr/>
          </p:nvSpPr>
          <p:spPr>
            <a:xfrm>
              <a:off x="2371208" y="2176810"/>
              <a:ext cx="3543733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>
                  <a:solidFill>
                    <a:srgbClr val="A6AAA8"/>
                  </a:solidFill>
                </a:defRPr>
              </a:lvl1pPr>
            </a:lstStyle>
            <a:p>
              <a:pPr/>
              <a:r>
                <a:t>Record Tracking Satellite</a:t>
              </a:r>
            </a:p>
          </p:txBody>
        </p:sp>
      </p:grpSp>
      <p:sp>
        <p:nvSpPr>
          <p:cNvPr id="1191" name="Line"/>
          <p:cNvSpPr/>
          <p:nvPr/>
        </p:nvSpPr>
        <p:spPr>
          <a:xfrm flipV="1">
            <a:off x="5976726" y="5514339"/>
            <a:ext cx="1270001" cy="1270001"/>
          </a:xfrm>
          <a:prstGeom prst="line">
            <a:avLst/>
          </a:prstGeom>
          <a:ln w="101600">
            <a:solidFill>
              <a:srgbClr val="A6AAA8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7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793 -0.069444" origin="layout" pathEditMode="relative">
                                      <p:cBhvr>
                                        <p:cTn id="47" dur="10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3" grpId="5"/>
      <p:bldP build="whole" bldLvl="1" animBg="1" rev="0" advAuto="0" spid="1191" grpId="6"/>
      <p:bldP build="whole" bldLvl="1" animBg="1" rev="0" advAuto="0" spid="1183" grpId="1"/>
      <p:bldP build="whole" bldLvl="1" animBg="1" rev="0" advAuto="0" spid="1190" grpId="2"/>
      <p:bldP build="whole" bldLvl="1" animBg="1" rev="0" advAuto="0" spid="1186" grpId="3"/>
      <p:bldP build="whole" bldLvl="1" animBg="1" rev="0" advAuto="0" spid="1176" grpId="4"/>
      <p:bldP build="whole" bldLvl="1" animBg="1" rev="0" advAuto="0" spid="1170" grpId="7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Active Relationship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Active Relationships</a:t>
            </a:r>
          </a:p>
        </p:txBody>
      </p:sp>
      <p:sp>
        <p:nvSpPr>
          <p:cNvPr id="119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19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19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9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207" name="Group"/>
          <p:cNvGrpSpPr/>
          <p:nvPr/>
        </p:nvGrpSpPr>
        <p:grpSpPr>
          <a:xfrm>
            <a:off x="978570" y="1256734"/>
            <a:ext cx="8993403" cy="5133059"/>
            <a:chOff x="113945" y="25400"/>
            <a:chExt cx="8993402" cy="5133058"/>
          </a:xfrm>
        </p:grpSpPr>
        <p:sp>
          <p:nvSpPr>
            <p:cNvPr id="1198" name="Line"/>
            <p:cNvSpPr/>
            <p:nvPr/>
          </p:nvSpPr>
          <p:spPr>
            <a:xfrm>
              <a:off x="8566329" y="829140"/>
              <a:ext cx="541019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199" name="Line"/>
            <p:cNvSpPr/>
            <p:nvPr/>
          </p:nvSpPr>
          <p:spPr>
            <a:xfrm flipH="1">
              <a:off x="113945" y="829140"/>
              <a:ext cx="59013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1200" name="Table"/>
            <p:cNvGraphicFramePr/>
            <p:nvPr/>
          </p:nvGraphicFramePr>
          <p:xfrm>
            <a:off x="743413" y="25400"/>
            <a:ext cx="3290862" cy="203096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39948"/>
                  <a:gridCol w="738211"/>
                </a:tblGrid>
                <a:tr h="40794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079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u="sng">
                            <a:solidFill>
                              <a:srgbClr val="DCDEE0"/>
                            </a:solidFill>
                          </a:rPr>
                          <a:t>HK_StuCode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Sudent_Code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01" name="Table"/>
            <p:cNvGraphicFramePr/>
            <p:nvPr/>
          </p:nvGraphicFramePr>
          <p:xfrm>
            <a:off x="5488327" y="25400"/>
            <a:ext cx="3111745" cy="203096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75424"/>
                  <a:gridCol w="823620"/>
                </a:tblGrid>
                <a:tr h="40794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079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u="sng"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Class_ID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02" name="Table"/>
            <p:cNvGraphicFramePr/>
            <p:nvPr/>
          </p:nvGraphicFramePr>
          <p:xfrm>
            <a:off x="2777030" y="2739607"/>
            <a:ext cx="3939867" cy="241885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3300942"/>
                  <a:gridCol w="626223"/>
                </a:tblGrid>
                <a:tr h="40102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LINK_STU_FAC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u="sng">
                            <a:solidFill>
                              <a:srgbClr val="DCDEE0"/>
                            </a:solidFill>
                          </a:rPr>
                          <a:t>HK_Stu_Class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HK_StuCode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 Date (</a:t>
                        </a:r>
                        <a:r>
                          <a:t>LOAD_DTS</a:t>
                        </a:r>
                        <a:r>
                          <a:t>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Record Source (</a:t>
                        </a:r>
                        <a:r>
                          <a:t>REC_SRC)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03" name="Line"/>
            <p:cNvSpPr/>
            <p:nvPr/>
          </p:nvSpPr>
          <p:spPr>
            <a:xfrm>
              <a:off x="6703088" y="4177106"/>
              <a:ext cx="2388041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204" name="Line"/>
            <p:cNvSpPr/>
            <p:nvPr/>
          </p:nvSpPr>
          <p:spPr>
            <a:xfrm>
              <a:off x="9096368" y="841149"/>
              <a:ext cx="2" cy="334935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205" name="Line"/>
            <p:cNvSpPr/>
            <p:nvPr/>
          </p:nvSpPr>
          <p:spPr>
            <a:xfrm>
              <a:off x="138850" y="841149"/>
              <a:ext cx="1" cy="2934443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206" name="Line"/>
            <p:cNvSpPr/>
            <p:nvPr/>
          </p:nvSpPr>
          <p:spPr>
            <a:xfrm flipV="1">
              <a:off x="137809" y="3764882"/>
              <a:ext cx="2646613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11839613" y="1314435"/>
            <a:ext cx="15790591" cy="4858971"/>
            <a:chOff x="25400" y="25400"/>
            <a:chExt cx="15790590" cy="4858969"/>
          </a:xfrm>
        </p:grpSpPr>
        <p:graphicFrame>
          <p:nvGraphicFramePr>
            <p:cNvPr id="1208" name="Table"/>
            <p:cNvGraphicFramePr/>
            <p:nvPr/>
          </p:nvGraphicFramePr>
          <p:xfrm>
            <a:off x="51899" y="25400"/>
            <a:ext cx="8616848" cy="23080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08769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Emma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Martin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09" name="LINK_STU_FAC"/>
            <p:cNvSpPr txBox="1"/>
            <p:nvPr/>
          </p:nvSpPr>
          <p:spPr>
            <a:xfrm>
              <a:off x="4120716" y="4350643"/>
              <a:ext cx="2567089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LINK_STU_FAC</a:t>
              </a:r>
            </a:p>
          </p:txBody>
        </p:sp>
        <p:graphicFrame>
          <p:nvGraphicFramePr>
            <p:cNvPr id="1210" name="Table"/>
            <p:cNvGraphicFramePr/>
            <p:nvPr/>
          </p:nvGraphicFramePr>
          <p:xfrm>
            <a:off x="7199144" y="100636"/>
            <a:ext cx="8616847" cy="23080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08769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Mathematic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Physics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Chemistry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11" name="Line"/>
            <p:cNvSpPr/>
            <p:nvPr/>
          </p:nvSpPr>
          <p:spPr>
            <a:xfrm>
              <a:off x="1337161" y="1681298"/>
              <a:ext cx="2175307" cy="141309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1212" name="Table"/>
            <p:cNvGraphicFramePr/>
            <p:nvPr/>
          </p:nvGraphicFramePr>
          <p:xfrm>
            <a:off x="25400" y="3016736"/>
            <a:ext cx="7906261" cy="186763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23150"/>
                  <a:gridCol w="1979268"/>
                  <a:gridCol w="1979268"/>
                  <a:gridCol w="1745571"/>
                  <a:gridCol w="1745571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HK_Stu_Class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HK_StuCode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HK_ClassID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HK_EM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Emma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Mathematic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Emma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Physics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13" name="Line"/>
            <p:cNvSpPr/>
            <p:nvPr/>
          </p:nvSpPr>
          <p:spPr>
            <a:xfrm flipH="1">
              <a:off x="5799326" y="1763657"/>
              <a:ext cx="2861944" cy="1375374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224" name="Group"/>
          <p:cNvGrpSpPr/>
          <p:nvPr/>
        </p:nvGrpSpPr>
        <p:grpSpPr>
          <a:xfrm>
            <a:off x="978570" y="8246129"/>
            <a:ext cx="8993403" cy="5133059"/>
            <a:chOff x="113945" y="25400"/>
            <a:chExt cx="8993402" cy="5133058"/>
          </a:xfrm>
        </p:grpSpPr>
        <p:sp>
          <p:nvSpPr>
            <p:cNvPr id="1215" name="Line"/>
            <p:cNvSpPr/>
            <p:nvPr/>
          </p:nvSpPr>
          <p:spPr>
            <a:xfrm>
              <a:off x="8566329" y="829140"/>
              <a:ext cx="541019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216" name="Line"/>
            <p:cNvSpPr/>
            <p:nvPr/>
          </p:nvSpPr>
          <p:spPr>
            <a:xfrm flipH="1">
              <a:off x="113945" y="829140"/>
              <a:ext cx="59013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graphicFrame>
          <p:nvGraphicFramePr>
            <p:cNvPr id="1217" name="Table"/>
            <p:cNvGraphicFramePr/>
            <p:nvPr/>
          </p:nvGraphicFramePr>
          <p:xfrm>
            <a:off x="743413" y="25400"/>
            <a:ext cx="3290862" cy="203096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39948"/>
                  <a:gridCol w="738211"/>
                </a:tblGrid>
                <a:tr h="40794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HUB_Employee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079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u="sng">
                            <a:solidFill>
                              <a:srgbClr val="DCDEE0"/>
                            </a:solidFill>
                          </a:rPr>
                          <a:t>HK_EmpID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EmpID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18" name="Table"/>
            <p:cNvGraphicFramePr/>
            <p:nvPr/>
          </p:nvGraphicFramePr>
          <p:xfrm>
            <a:off x="5488327" y="25400"/>
            <a:ext cx="3111745" cy="203096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75424"/>
                  <a:gridCol w="823620"/>
                </a:tblGrid>
                <a:tr h="40794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HUB_Department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079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u="sng">
                            <a:solidFill>
                              <a:srgbClr val="DCDEE0"/>
                            </a:solidFill>
                          </a:rPr>
                          <a:t>HK_DepID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DepID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19" name="Table"/>
            <p:cNvGraphicFramePr/>
            <p:nvPr/>
          </p:nvGraphicFramePr>
          <p:xfrm>
            <a:off x="2777030" y="2739607"/>
            <a:ext cx="3939867" cy="241885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3300942"/>
                  <a:gridCol w="626223"/>
                </a:tblGrid>
                <a:tr h="40102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LINK_EMP_DEP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  <a:tc hMerge="1">
                    <a:tcPr/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u="sng">
                            <a:solidFill>
                              <a:srgbClr val="DCDEE0"/>
                            </a:solidFill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HK_EmpID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HK_DepID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 Date (</a:t>
                        </a:r>
                        <a:r>
                          <a:t>LOAD_DTS</a:t>
                        </a:r>
                        <a:r>
                          <a:t>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102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Record Source (</a:t>
                        </a:r>
                        <a:r>
                          <a:t>REC_SRC)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20" name="Line"/>
            <p:cNvSpPr/>
            <p:nvPr/>
          </p:nvSpPr>
          <p:spPr>
            <a:xfrm>
              <a:off x="6703088" y="4177106"/>
              <a:ext cx="2388041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221" name="Line"/>
            <p:cNvSpPr/>
            <p:nvPr/>
          </p:nvSpPr>
          <p:spPr>
            <a:xfrm>
              <a:off x="9096368" y="841149"/>
              <a:ext cx="2" cy="334935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222" name="Line"/>
            <p:cNvSpPr/>
            <p:nvPr/>
          </p:nvSpPr>
          <p:spPr>
            <a:xfrm>
              <a:off x="138850" y="841149"/>
              <a:ext cx="1" cy="2934443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1223" name="Line"/>
            <p:cNvSpPr/>
            <p:nvPr/>
          </p:nvSpPr>
          <p:spPr>
            <a:xfrm flipV="1">
              <a:off x="137809" y="3764882"/>
              <a:ext cx="2646613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pSp>
        <p:nvGrpSpPr>
          <p:cNvPr id="1231" name="Group"/>
          <p:cNvGrpSpPr/>
          <p:nvPr/>
        </p:nvGrpSpPr>
        <p:grpSpPr>
          <a:xfrm>
            <a:off x="11839613" y="8215808"/>
            <a:ext cx="15790591" cy="4858972"/>
            <a:chOff x="25400" y="25400"/>
            <a:chExt cx="15790590" cy="4858970"/>
          </a:xfrm>
        </p:grpSpPr>
        <p:graphicFrame>
          <p:nvGraphicFramePr>
            <p:cNvPr id="1225" name="Table"/>
            <p:cNvGraphicFramePr/>
            <p:nvPr/>
          </p:nvGraphicFramePr>
          <p:xfrm>
            <a:off x="51899" y="25400"/>
            <a:ext cx="8616848" cy="23080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08769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HUB_Employee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Emma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Martin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26" name="LINK_EMP_DEP"/>
            <p:cNvSpPr txBox="1"/>
            <p:nvPr/>
          </p:nvSpPr>
          <p:spPr>
            <a:xfrm>
              <a:off x="4120716" y="4350643"/>
              <a:ext cx="2567089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LINK_EMP_DEP</a:t>
              </a:r>
            </a:p>
          </p:txBody>
        </p:sp>
        <p:graphicFrame>
          <p:nvGraphicFramePr>
            <p:cNvPr id="1227" name="Table"/>
            <p:cNvGraphicFramePr/>
            <p:nvPr/>
          </p:nvGraphicFramePr>
          <p:xfrm>
            <a:off x="7199144" y="100637"/>
            <a:ext cx="8616847" cy="23080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08769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HUB_Department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IT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28" name="Line"/>
            <p:cNvSpPr/>
            <p:nvPr/>
          </p:nvSpPr>
          <p:spPr>
            <a:xfrm>
              <a:off x="1337161" y="1681298"/>
              <a:ext cx="2175307" cy="141309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1229" name="Table"/>
            <p:cNvGraphicFramePr/>
            <p:nvPr/>
          </p:nvGraphicFramePr>
          <p:xfrm>
            <a:off x="25400" y="3016737"/>
            <a:ext cx="7906261" cy="186763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23150"/>
                  <a:gridCol w="1979268"/>
                  <a:gridCol w="1979268"/>
                  <a:gridCol w="1745571"/>
                  <a:gridCol w="1745571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HK_DepID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HK_TI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IT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05-08-2020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30" name="Line"/>
            <p:cNvSpPr/>
            <p:nvPr/>
          </p:nvSpPr>
          <p:spPr>
            <a:xfrm flipH="1">
              <a:off x="5799326" y="1763657"/>
              <a:ext cx="2861944" cy="1375374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1232" name="Line"/>
          <p:cNvSpPr/>
          <p:nvPr/>
        </p:nvSpPr>
        <p:spPr>
          <a:xfrm>
            <a:off x="11875466" y="11835796"/>
            <a:ext cx="9049284" cy="1"/>
          </a:xfrm>
          <a:prstGeom prst="line">
            <a:avLst/>
          </a:prstGeom>
          <a:ln w="254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4" grpId="3"/>
      <p:bldP build="whole" bldLvl="1" animBg="1" rev="0" advAuto="0" spid="1232" grpId="5"/>
      <p:bldP build="whole" bldLvl="1" animBg="1" rev="0" advAuto="0" spid="1214" grpId="2"/>
      <p:bldP build="whole" bldLvl="1" animBg="1" rev="0" advAuto="0" spid="1207" grpId="1"/>
      <p:bldP build="whole" bldLvl="1" animBg="1" rev="0" advAuto="0" spid="1231" grpId="4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Effectivity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Effectivity Satellite</a:t>
            </a:r>
          </a:p>
        </p:txBody>
      </p:sp>
      <p:sp>
        <p:nvSpPr>
          <p:cNvPr id="123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23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23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3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245" name="Group"/>
          <p:cNvGrpSpPr/>
          <p:nvPr/>
        </p:nvGrpSpPr>
        <p:grpSpPr>
          <a:xfrm>
            <a:off x="3730470" y="2011266"/>
            <a:ext cx="16108999" cy="4837817"/>
            <a:chOff x="25400" y="25400"/>
            <a:chExt cx="16108997" cy="4837815"/>
          </a:xfrm>
        </p:grpSpPr>
        <p:sp>
          <p:nvSpPr>
            <p:cNvPr id="1239" name="LINK_EMP_DEP"/>
            <p:cNvSpPr txBox="1"/>
            <p:nvPr/>
          </p:nvSpPr>
          <p:spPr>
            <a:xfrm>
              <a:off x="3930395" y="2366179"/>
              <a:ext cx="256709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LINK_EMP_DEP</a:t>
              </a:r>
            </a:p>
          </p:txBody>
        </p:sp>
        <p:graphicFrame>
          <p:nvGraphicFramePr>
            <p:cNvPr id="1240" name="Table"/>
            <p:cNvGraphicFramePr/>
            <p:nvPr/>
          </p:nvGraphicFramePr>
          <p:xfrm>
            <a:off x="370306" y="25400"/>
            <a:ext cx="8616847" cy="23080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08769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HUB_Employee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241" name="Table"/>
            <p:cNvGraphicFramePr/>
            <p:nvPr/>
          </p:nvGraphicFramePr>
          <p:xfrm>
            <a:off x="7517551" y="100637"/>
            <a:ext cx="8616847" cy="23080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08769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HUB_Department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42" name="Line"/>
            <p:cNvSpPr/>
            <p:nvPr/>
          </p:nvSpPr>
          <p:spPr>
            <a:xfrm>
              <a:off x="1655567" y="843098"/>
              <a:ext cx="2241873" cy="2241873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243" name="Line"/>
            <p:cNvSpPr/>
            <p:nvPr/>
          </p:nvSpPr>
          <p:spPr>
            <a:xfrm flipH="1">
              <a:off x="6273276" y="925457"/>
              <a:ext cx="2706401" cy="2077155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1244" name="Table"/>
            <p:cNvGraphicFramePr/>
            <p:nvPr/>
          </p:nvGraphicFramePr>
          <p:xfrm>
            <a:off x="25400" y="2995582"/>
            <a:ext cx="7906261" cy="186763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23150"/>
                  <a:gridCol w="1979268"/>
                  <a:gridCol w="1979268"/>
                  <a:gridCol w="1745571"/>
                  <a:gridCol w="1745571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HK_DepID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aphicFrame>
        <p:nvGraphicFramePr>
          <p:cNvPr id="1246" name="Table"/>
          <p:cNvGraphicFramePr/>
          <p:nvPr/>
        </p:nvGraphicFramePr>
        <p:xfrm>
          <a:off x="3730470" y="9099319"/>
          <a:ext cx="7906262" cy="186763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23150"/>
                <a:gridCol w="1979268"/>
                <a:gridCol w="1979268"/>
                <a:gridCol w="1745571"/>
                <a:gridCol w="1745571"/>
              </a:tblGrid>
              <a:tr h="4254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HK_DepID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DA25E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IT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47" name="27-10-2018"/>
          <p:cNvSpPr txBox="1"/>
          <p:nvPr/>
        </p:nvSpPr>
        <p:spPr>
          <a:xfrm>
            <a:off x="-302435" y="4428246"/>
            <a:ext cx="256708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27-10-2018</a:t>
            </a:r>
          </a:p>
        </p:txBody>
      </p:sp>
      <p:graphicFrame>
        <p:nvGraphicFramePr>
          <p:cNvPr id="1248" name="Table"/>
          <p:cNvGraphicFramePr/>
          <p:nvPr/>
        </p:nvGraphicFramePr>
        <p:xfrm>
          <a:off x="236773" y="4950486"/>
          <a:ext cx="2579790" cy="10779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234966"/>
                <a:gridCol w="1332121"/>
              </a:tblGrid>
              <a:tr h="53261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53261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251" name="Group"/>
          <p:cNvGrpSpPr/>
          <p:nvPr/>
        </p:nvGrpSpPr>
        <p:grpSpPr>
          <a:xfrm>
            <a:off x="-302435" y="8384951"/>
            <a:ext cx="3118998" cy="1744478"/>
            <a:chOff x="0" y="0"/>
            <a:chExt cx="3118997" cy="1744476"/>
          </a:xfrm>
        </p:grpSpPr>
        <p:sp>
          <p:nvSpPr>
            <p:cNvPr id="1249" name="05-08-2020"/>
            <p:cNvSpPr txBox="1"/>
            <p:nvPr/>
          </p:nvSpPr>
          <p:spPr>
            <a:xfrm>
              <a:off x="0" y="-1"/>
              <a:ext cx="2567089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05-08-2020</a:t>
              </a:r>
            </a:p>
          </p:txBody>
        </p:sp>
        <p:graphicFrame>
          <p:nvGraphicFramePr>
            <p:cNvPr id="1250" name="Table"/>
            <p:cNvGraphicFramePr/>
            <p:nvPr/>
          </p:nvGraphicFramePr>
          <p:xfrm>
            <a:off x="539208" y="653851"/>
            <a:ext cx="2579790" cy="109062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234966"/>
                  <a:gridCol w="1332121"/>
                </a:tblGrid>
                <a:tr h="53896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Emp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Dep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1C6B5"/>
                      </a:solidFill>
                    </a:tcPr>
                  </a:tc>
                </a:tr>
                <a:tr h="53896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IT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1271" name="Group"/>
          <p:cNvGrpSpPr/>
          <p:nvPr/>
        </p:nvGrpSpPr>
        <p:grpSpPr>
          <a:xfrm>
            <a:off x="16642351" y="4314661"/>
            <a:ext cx="6965064" cy="8693559"/>
            <a:chOff x="0" y="0"/>
            <a:chExt cx="6965062" cy="8693558"/>
          </a:xfrm>
        </p:grpSpPr>
        <p:sp>
          <p:nvSpPr>
            <p:cNvPr id="1252" name="Rectangle"/>
            <p:cNvSpPr/>
            <p:nvPr/>
          </p:nvSpPr>
          <p:spPr>
            <a:xfrm>
              <a:off x="0" y="0"/>
              <a:ext cx="6965063" cy="8693559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74719"/>
                  </a:srgbClr>
                </a:gs>
                <a:gs pos="100000">
                  <a:srgbClr val="4F4F4F">
                    <a:alpha val="74719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269" name="Group"/>
            <p:cNvGrpSpPr/>
            <p:nvPr/>
          </p:nvGrpSpPr>
          <p:grpSpPr>
            <a:xfrm>
              <a:off x="81202" y="164079"/>
              <a:ext cx="1023876" cy="715762"/>
              <a:chOff x="0" y="0"/>
              <a:chExt cx="1023874" cy="715761"/>
            </a:xfrm>
          </p:grpSpPr>
          <p:sp>
            <p:nvSpPr>
              <p:cNvPr id="1253" name="Shape"/>
              <p:cNvSpPr/>
              <p:nvPr/>
            </p:nvSpPr>
            <p:spPr>
              <a:xfrm>
                <a:off x="-1" y="0"/>
                <a:ext cx="622820" cy="622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258" name="Group"/>
              <p:cNvGrpSpPr/>
              <p:nvPr/>
            </p:nvGrpSpPr>
            <p:grpSpPr>
              <a:xfrm>
                <a:off x="440679" y="203986"/>
                <a:ext cx="193459" cy="511776"/>
                <a:chOff x="0" y="0"/>
                <a:chExt cx="193457" cy="511774"/>
              </a:xfrm>
            </p:grpSpPr>
            <p:sp>
              <p:nvSpPr>
                <p:cNvPr id="1254" name="Rounded Rectangle"/>
                <p:cNvSpPr/>
                <p:nvPr/>
              </p:nvSpPr>
              <p:spPr>
                <a:xfrm rot="4800000">
                  <a:off x="-101167" y="242562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257" name="Group"/>
                <p:cNvGrpSpPr/>
                <p:nvPr/>
              </p:nvGrpSpPr>
              <p:grpSpPr>
                <a:xfrm>
                  <a:off x="35189" y="0"/>
                  <a:ext cx="52302" cy="167826"/>
                  <a:chOff x="0" y="0"/>
                  <a:chExt cx="52300" cy="167825"/>
                </a:xfrm>
              </p:grpSpPr>
              <p:sp>
                <p:nvSpPr>
                  <p:cNvPr id="1255" name="Circle"/>
                  <p:cNvSpPr/>
                  <p:nvPr/>
                </p:nvSpPr>
                <p:spPr>
                  <a:xfrm rot="4800000">
                    <a:off x="18128" y="133653"/>
                    <a:ext cx="31665" cy="31664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256" name="Shape"/>
                  <p:cNvSpPr/>
                  <p:nvPr/>
                </p:nvSpPr>
                <p:spPr>
                  <a:xfrm rot="4800000">
                    <a:off x="-57555" y="7135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263" name="Group"/>
              <p:cNvGrpSpPr/>
              <p:nvPr/>
            </p:nvGrpSpPr>
            <p:grpSpPr>
              <a:xfrm>
                <a:off x="503051" y="193480"/>
                <a:ext cx="380572" cy="434286"/>
                <a:chOff x="0" y="0"/>
                <a:chExt cx="380571" cy="434285"/>
              </a:xfrm>
            </p:grpSpPr>
            <p:sp>
              <p:nvSpPr>
                <p:cNvPr id="1259" name="Rounded Rectangle"/>
                <p:cNvSpPr/>
                <p:nvPr/>
              </p:nvSpPr>
              <p:spPr>
                <a:xfrm rot="3000000">
                  <a:off x="6960" y="178656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262" name="Group"/>
                <p:cNvGrpSpPr/>
                <p:nvPr/>
              </p:nvGrpSpPr>
              <p:grpSpPr>
                <a:xfrm>
                  <a:off x="-1" y="0"/>
                  <a:ext cx="125076" cy="142627"/>
                  <a:chOff x="0" y="0"/>
                  <a:chExt cx="125074" cy="142626"/>
                </a:xfrm>
              </p:grpSpPr>
              <p:sp>
                <p:nvSpPr>
                  <p:cNvPr id="1260" name="Circle"/>
                  <p:cNvSpPr/>
                  <p:nvPr/>
                </p:nvSpPr>
                <p:spPr>
                  <a:xfrm rot="3000000">
                    <a:off x="86938" y="104490"/>
                    <a:ext cx="31664" cy="31664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261" name="Shape"/>
                  <p:cNvSpPr/>
                  <p:nvPr/>
                </p:nvSpPr>
                <p:spPr>
                  <a:xfrm rot="3000000">
                    <a:off x="-22169" y="57780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1268" name="Group"/>
              <p:cNvGrpSpPr/>
              <p:nvPr/>
            </p:nvGrpSpPr>
            <p:grpSpPr>
              <a:xfrm>
                <a:off x="522972" y="150658"/>
                <a:ext cx="500903" cy="254384"/>
                <a:chOff x="0" y="0"/>
                <a:chExt cx="500901" cy="254383"/>
              </a:xfrm>
            </p:grpSpPr>
            <p:sp>
              <p:nvSpPr>
                <p:cNvPr id="1264" name="Rounded Rectangle"/>
                <p:cNvSpPr/>
                <p:nvPr/>
              </p:nvSpPr>
              <p:spPr>
                <a:xfrm rot="1200000">
                  <a:off x="95386" y="63865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1267" name="Group"/>
                <p:cNvGrpSpPr/>
                <p:nvPr/>
              </p:nvGrpSpPr>
              <p:grpSpPr>
                <a:xfrm>
                  <a:off x="-1" y="13954"/>
                  <a:ext cx="164336" cy="79211"/>
                  <a:chOff x="0" y="0"/>
                  <a:chExt cx="164334" cy="79210"/>
                </a:xfrm>
              </p:grpSpPr>
              <p:sp>
                <p:nvSpPr>
                  <p:cNvPr id="1265" name="Circle"/>
                  <p:cNvSpPr/>
                  <p:nvPr/>
                </p:nvSpPr>
                <p:spPr>
                  <a:xfrm rot="1200000">
                    <a:off x="128210" y="43087"/>
                    <a:ext cx="31665" cy="31664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266" name="Shape"/>
                  <p:cNvSpPr/>
                  <p:nvPr/>
                </p:nvSpPr>
                <p:spPr>
                  <a:xfrm rot="1200000">
                    <a:off x="-2049" y="2658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  <p:sp>
          <p:nvSpPr>
            <p:cNvPr id="1270" name="Effectivity Satellite…"/>
            <p:cNvSpPr txBox="1"/>
            <p:nvPr/>
          </p:nvSpPr>
          <p:spPr>
            <a:xfrm>
              <a:off x="132613" y="1162215"/>
              <a:ext cx="5907964" cy="378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spcBef>
                  <a:spcPts val="2800"/>
                </a:spcBef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Effectivity Satellite</a:t>
              </a:r>
            </a:p>
            <a:p>
              <a:pPr marL="450272" indent="-450272" algn="l">
                <a:spcBef>
                  <a:spcPts val="2800"/>
                </a:spcBef>
                <a:buClr>
                  <a:srgbClr val="FFFFFF"/>
                </a:buClr>
                <a:buSzPct val="80000"/>
                <a:buBlip>
                  <a:blip r:embed="rId2"/>
                </a:buBlip>
                <a:defRPr sz="2400"/>
              </a:pPr>
              <a:r>
                <a:t>They track the effectivity of a relationship or key ( Connected to HUB &amp; Link) </a:t>
              </a:r>
            </a:p>
            <a:p>
              <a:pPr marL="450272" indent="-450272" algn="l">
                <a:spcBef>
                  <a:spcPts val="2800"/>
                </a:spcBef>
                <a:buClr>
                  <a:srgbClr val="FFFFFF"/>
                </a:buClr>
                <a:buSzPct val="80000"/>
                <a:buBlip>
                  <a:blip r:embed="rId2"/>
                </a:buBlip>
                <a:defRPr sz="2400"/>
              </a:pPr>
              <a:r>
                <a:t>The begin and end dates are not system generated</a:t>
              </a:r>
            </a:p>
          </p:txBody>
        </p:sp>
      </p:grpSp>
      <p:grpSp>
        <p:nvGrpSpPr>
          <p:cNvPr id="1275" name="Group"/>
          <p:cNvGrpSpPr/>
          <p:nvPr/>
        </p:nvGrpSpPr>
        <p:grpSpPr>
          <a:xfrm>
            <a:off x="3730470" y="5858012"/>
            <a:ext cx="8272854" cy="1928561"/>
            <a:chOff x="25400" y="0"/>
            <a:chExt cx="8272853" cy="1928559"/>
          </a:xfrm>
        </p:grpSpPr>
        <p:graphicFrame>
          <p:nvGraphicFramePr>
            <p:cNvPr id="1272" name="Table"/>
            <p:cNvGraphicFramePr/>
            <p:nvPr/>
          </p:nvGraphicFramePr>
          <p:xfrm>
            <a:off x="25400" y="488621"/>
            <a:ext cx="8272854" cy="12954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62772"/>
                  <a:gridCol w="2011633"/>
                  <a:gridCol w="2011633"/>
                  <a:gridCol w="1774114"/>
                  <a:gridCol w="1774114"/>
                  <a:gridCol w="1774114"/>
                </a:tblGrid>
                <a:tr h="434313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Effective_From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Effective_To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Status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C4F"/>
                      </a:solidFill>
                    </a:tcPr>
                  </a:tc>
                </a:tr>
                <a:tr h="42783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Y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73" name="Effectivity Satellite"/>
            <p:cNvSpPr txBox="1"/>
            <p:nvPr/>
          </p:nvSpPr>
          <p:spPr>
            <a:xfrm>
              <a:off x="3930395" y="1496759"/>
              <a:ext cx="256709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A6AAA8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Effectivity Satellite</a:t>
              </a:r>
            </a:p>
          </p:txBody>
        </p:sp>
        <p:sp>
          <p:nvSpPr>
            <p:cNvPr id="1274" name="Line"/>
            <p:cNvSpPr/>
            <p:nvPr/>
          </p:nvSpPr>
          <p:spPr>
            <a:xfrm flipV="1">
              <a:off x="4769051" y="0"/>
              <a:ext cx="1" cy="53578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278" name="Group"/>
          <p:cNvGrpSpPr/>
          <p:nvPr/>
        </p:nvGrpSpPr>
        <p:grpSpPr>
          <a:xfrm>
            <a:off x="1623211" y="10387312"/>
            <a:ext cx="13250842" cy="1449126"/>
            <a:chOff x="25400" y="0"/>
            <a:chExt cx="13250840" cy="1449124"/>
          </a:xfrm>
        </p:grpSpPr>
        <p:graphicFrame>
          <p:nvGraphicFramePr>
            <p:cNvPr id="1276" name="Table"/>
            <p:cNvGraphicFramePr/>
            <p:nvPr/>
          </p:nvGraphicFramePr>
          <p:xfrm>
            <a:off x="25400" y="560124"/>
            <a:ext cx="13250841" cy="8890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118321"/>
                  <a:gridCol w="2109857"/>
                  <a:gridCol w="3549308"/>
                  <a:gridCol w="1482805"/>
                  <a:gridCol w="1988924"/>
                  <a:gridCol w="1988924"/>
                </a:tblGrid>
                <a:tr h="441444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Effective_From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Effective_To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Status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C4F"/>
                      </a:solidFill>
                    </a:tcPr>
                  </a:tc>
                </a:tr>
                <a:tr h="43485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Y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05-08-2020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77" name="Line"/>
            <p:cNvSpPr/>
            <p:nvPr/>
          </p:nvSpPr>
          <p:spPr>
            <a:xfrm flipV="1">
              <a:off x="7069073" y="0"/>
              <a:ext cx="1" cy="53578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281" name="Group"/>
          <p:cNvGrpSpPr/>
          <p:nvPr/>
        </p:nvGrpSpPr>
        <p:grpSpPr>
          <a:xfrm>
            <a:off x="16805223" y="9999520"/>
            <a:ext cx="6636033" cy="2460601"/>
            <a:chOff x="0" y="25400"/>
            <a:chExt cx="6636032" cy="2460599"/>
          </a:xfrm>
        </p:grpSpPr>
        <p:graphicFrame>
          <p:nvGraphicFramePr>
            <p:cNvPr id="1279" name="Table"/>
            <p:cNvGraphicFramePr/>
            <p:nvPr/>
          </p:nvGraphicFramePr>
          <p:xfrm>
            <a:off x="4715030" y="25400"/>
            <a:ext cx="1921003" cy="109062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918039"/>
                  <a:gridCol w="990262"/>
                </a:tblGrid>
                <a:tr h="359308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Emp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Dep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1C6B5"/>
                      </a:solidFill>
                    </a:tcPr>
                  </a:tc>
                </a:tr>
                <a:tr h="3593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5930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IT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280" name="Driving Key…"/>
            <p:cNvSpPr txBox="1"/>
            <p:nvPr/>
          </p:nvSpPr>
          <p:spPr>
            <a:xfrm>
              <a:off x="0" y="158724"/>
              <a:ext cx="5815899" cy="232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spcBef>
                  <a:spcPts val="2800"/>
                </a:spcBef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Driving Key</a:t>
              </a:r>
            </a:p>
            <a:p>
              <a:pPr marL="450272" indent="-450272" algn="l">
                <a:spcBef>
                  <a:spcPts val="2800"/>
                </a:spcBef>
                <a:buClr>
                  <a:srgbClr val="FFFFFF"/>
                </a:buClr>
                <a:buSzPct val="80000"/>
                <a:buBlip>
                  <a:blip r:embed="rId2"/>
                </a:buBlip>
                <a:defRPr sz="2400"/>
              </a:pPr>
              <a:r>
                <a:t>Which side of the relationship 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determines</a:t>
              </a:r>
              <a:r>
                <a:t> the change</a:t>
              </a:r>
            </a:p>
            <a:p>
              <a:pPr marL="450272" indent="-450272" algn="l">
                <a:spcBef>
                  <a:spcPts val="2800"/>
                </a:spcBef>
                <a:buClr>
                  <a:srgbClr val="FFFFFF"/>
                </a:buClr>
                <a:buSzPct val="80000"/>
                <a:buBlip>
                  <a:blip r:embed="rId2"/>
                </a:buBlip>
                <a:defRPr sz="2400"/>
              </a:pPr>
              <a:r>
                <a:t>PK of Child table is driving key</a:t>
              </a:r>
            </a:p>
          </p:txBody>
        </p:sp>
      </p:grpSp>
      <p:grpSp>
        <p:nvGrpSpPr>
          <p:cNvPr id="1284" name="Group"/>
          <p:cNvGrpSpPr/>
          <p:nvPr/>
        </p:nvGrpSpPr>
        <p:grpSpPr>
          <a:xfrm>
            <a:off x="1624520" y="12396776"/>
            <a:ext cx="13248224" cy="988910"/>
            <a:chOff x="25400" y="25400"/>
            <a:chExt cx="13248222" cy="988908"/>
          </a:xfrm>
        </p:grpSpPr>
        <p:sp>
          <p:nvSpPr>
            <p:cNvPr id="1282" name="Effectivity Satellite"/>
            <p:cNvSpPr txBox="1"/>
            <p:nvPr/>
          </p:nvSpPr>
          <p:spPr>
            <a:xfrm>
              <a:off x="4397265" y="582508"/>
              <a:ext cx="2567089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A6AAA8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Effectivity Satellite</a:t>
              </a:r>
            </a:p>
          </p:txBody>
        </p:sp>
        <p:graphicFrame>
          <p:nvGraphicFramePr>
            <p:cNvPr id="1283" name="Table"/>
            <p:cNvGraphicFramePr/>
            <p:nvPr/>
          </p:nvGraphicFramePr>
          <p:xfrm>
            <a:off x="25400" y="25400"/>
            <a:ext cx="13248223" cy="457200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2091501"/>
                  <a:gridCol w="2118006"/>
                  <a:gridCol w="3540825"/>
                  <a:gridCol w="1508128"/>
                  <a:gridCol w="1988530"/>
                  <a:gridCol w="1988530"/>
                </a:tblGrid>
                <a:tr h="4445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HK_TI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05-08-2020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Y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05-08-2020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1287" name="Group"/>
          <p:cNvGrpSpPr/>
          <p:nvPr/>
        </p:nvGrpSpPr>
        <p:grpSpPr>
          <a:xfrm>
            <a:off x="5935857" y="11394728"/>
            <a:ext cx="3033691" cy="447676"/>
            <a:chOff x="0" y="0"/>
            <a:chExt cx="3033689" cy="447675"/>
          </a:xfrm>
        </p:grpSpPr>
        <p:sp>
          <p:nvSpPr>
            <p:cNvPr id="1285" name="Line"/>
            <p:cNvSpPr/>
            <p:nvPr/>
          </p:nvSpPr>
          <p:spPr>
            <a:xfrm>
              <a:off x="0" y="223837"/>
              <a:ext cx="1300938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101205"/>
                  <a:satOff val="-13598"/>
                  <a:lumOff val="2387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286" name="05-08-2020"/>
            <p:cNvSpPr txBox="1"/>
            <p:nvPr/>
          </p:nvSpPr>
          <p:spPr>
            <a:xfrm>
              <a:off x="1579158" y="0"/>
              <a:ext cx="1454532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000"/>
              </a:lvl1pPr>
            </a:lstStyle>
            <a:p>
              <a:pPr defTabSz="914400"/>
              <a:r>
                <a:t>05-08-2020</a:t>
              </a:r>
            </a:p>
          </p:txBody>
        </p:sp>
      </p:grpSp>
      <p:grpSp>
        <p:nvGrpSpPr>
          <p:cNvPr id="1290" name="Group"/>
          <p:cNvGrpSpPr/>
          <p:nvPr/>
        </p:nvGrpSpPr>
        <p:grpSpPr>
          <a:xfrm>
            <a:off x="9269405" y="11394728"/>
            <a:ext cx="1228953" cy="447676"/>
            <a:chOff x="0" y="0"/>
            <a:chExt cx="1228952" cy="447675"/>
          </a:xfrm>
        </p:grpSpPr>
        <p:sp>
          <p:nvSpPr>
            <p:cNvPr id="1288" name="Line"/>
            <p:cNvSpPr/>
            <p:nvPr/>
          </p:nvSpPr>
          <p:spPr>
            <a:xfrm>
              <a:off x="0" y="223837"/>
              <a:ext cx="590132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101205"/>
                  <a:satOff val="-13598"/>
                  <a:lumOff val="2387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289" name="N"/>
            <p:cNvSpPr txBox="1"/>
            <p:nvPr/>
          </p:nvSpPr>
          <p:spPr>
            <a:xfrm>
              <a:off x="889989" y="0"/>
              <a:ext cx="338964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000"/>
              </a:lvl1pPr>
            </a:lstStyle>
            <a:p>
              <a:pPr defTabSz="914400"/>
              <a:r>
                <a:t>N</a:t>
              </a:r>
            </a:p>
          </p:txBody>
        </p:sp>
      </p:grpSp>
      <p:grpSp>
        <p:nvGrpSpPr>
          <p:cNvPr id="1293" name="Group"/>
          <p:cNvGrpSpPr/>
          <p:nvPr/>
        </p:nvGrpSpPr>
        <p:grpSpPr>
          <a:xfrm>
            <a:off x="5976726" y="8370651"/>
            <a:ext cx="2205215" cy="2228238"/>
            <a:chOff x="0" y="0"/>
            <a:chExt cx="2205213" cy="2228237"/>
          </a:xfrm>
        </p:grpSpPr>
        <p:sp>
          <p:nvSpPr>
            <p:cNvPr id="1291" name="Rounded Rectangle"/>
            <p:cNvSpPr/>
            <p:nvPr/>
          </p:nvSpPr>
          <p:spPr>
            <a:xfrm>
              <a:off x="0" y="486396"/>
              <a:ext cx="2205214" cy="1741842"/>
            </a:xfrm>
            <a:prstGeom prst="roundRect">
              <a:avLst>
                <a:gd name="adj" fmla="val 14151"/>
              </a:avLst>
            </a:prstGeom>
            <a:noFill/>
            <a:ln w="25400" cap="flat">
              <a:solidFill>
                <a:schemeClr val="accent5">
                  <a:hueOff val="101205"/>
                  <a:satOff val="-13598"/>
                  <a:lumOff val="2387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292" name="Driving Key"/>
            <p:cNvSpPr txBox="1"/>
            <p:nvPr/>
          </p:nvSpPr>
          <p:spPr>
            <a:xfrm>
              <a:off x="237368" y="-1"/>
              <a:ext cx="1730478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Driving Key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path" nodeType="click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44 -0.040741" origin="layout" pathEditMode="relative">
                                      <p:cBhvr>
                                        <p:cTn id="72" dur="10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3" grpId="7"/>
      <p:bldP build="whole" bldLvl="1" animBg="1" rev="0" advAuto="0" spid="1278" grpId="8"/>
      <p:bldP build="whole" bldLvl="1" animBg="1" rev="0" advAuto="0" spid="1290" grpId="10"/>
      <p:bldP build="whole" bldLvl="1" animBg="1" rev="0" advAuto="0" spid="1287" grpId="9"/>
      <p:bldP build="whole" bldLvl="1" animBg="1" rev="0" advAuto="0" spid="1271" grpId="3"/>
      <p:bldP build="whole" bldLvl="1" animBg="1" rev="0" advAuto="0" spid="1284" grpId="11"/>
      <p:bldP build="whole" bldLvl="1" animBg="1" rev="0" advAuto="0" spid="1251" grpId="4"/>
      <p:bldP build="whole" bldLvl="1" animBg="1" rev="0" advAuto="0" spid="1246" grpId="5"/>
      <p:bldP build="whole" bldLvl="1" animBg="1" rev="0" advAuto="0" spid="1281" grpId="6"/>
      <p:bldP build="whole" bldLvl="1" animBg="1" rev="0" advAuto="0" spid="1245" grpId="1"/>
      <p:bldP build="whole" bldLvl="1" animBg="1" rev="0" advAuto="0" spid="1275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tandard (Historical) Link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Standard (Historical) Link Satellite</a:t>
            </a:r>
          </a:p>
        </p:txBody>
      </p:sp>
      <p:sp>
        <p:nvSpPr>
          <p:cNvPr id="129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29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29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9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306" name="Group"/>
          <p:cNvGrpSpPr/>
          <p:nvPr/>
        </p:nvGrpSpPr>
        <p:grpSpPr>
          <a:xfrm>
            <a:off x="8607271" y="1856718"/>
            <a:ext cx="15506924" cy="3950964"/>
            <a:chOff x="25400" y="25400"/>
            <a:chExt cx="15506924" cy="3950963"/>
          </a:xfrm>
        </p:grpSpPr>
        <p:sp>
          <p:nvSpPr>
            <p:cNvPr id="1300" name="LINK_EMP_DEP"/>
            <p:cNvSpPr txBox="1"/>
            <p:nvPr/>
          </p:nvSpPr>
          <p:spPr>
            <a:xfrm>
              <a:off x="3930395" y="1479327"/>
              <a:ext cx="256709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LINK_EMP_DEP</a:t>
              </a:r>
            </a:p>
          </p:txBody>
        </p:sp>
        <p:graphicFrame>
          <p:nvGraphicFramePr>
            <p:cNvPr id="1301" name="Table"/>
            <p:cNvGraphicFramePr/>
            <p:nvPr/>
          </p:nvGraphicFramePr>
          <p:xfrm>
            <a:off x="1214621" y="25400"/>
            <a:ext cx="8616848" cy="23080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08769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HUB_Employee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275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302" name="Table"/>
            <p:cNvGraphicFramePr/>
            <p:nvPr/>
          </p:nvGraphicFramePr>
          <p:xfrm>
            <a:off x="6915477" y="69850"/>
            <a:ext cx="8616848" cy="23080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708769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HUB_Department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303" name="Line"/>
            <p:cNvSpPr/>
            <p:nvPr/>
          </p:nvSpPr>
          <p:spPr>
            <a:xfrm>
              <a:off x="2529752" y="830431"/>
              <a:ext cx="1367688" cy="136768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304" name="Line"/>
            <p:cNvSpPr/>
            <p:nvPr/>
          </p:nvSpPr>
          <p:spPr>
            <a:xfrm flipH="1">
              <a:off x="6273275" y="912790"/>
              <a:ext cx="1854913" cy="120297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aphicFrame>
          <p:nvGraphicFramePr>
            <p:cNvPr id="1305" name="Table"/>
            <p:cNvGraphicFramePr/>
            <p:nvPr/>
          </p:nvGraphicFramePr>
          <p:xfrm>
            <a:off x="25400" y="2108730"/>
            <a:ext cx="7906261" cy="186763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23150"/>
                  <a:gridCol w="1979268"/>
                  <a:gridCol w="1979268"/>
                  <a:gridCol w="1745571"/>
                  <a:gridCol w="1745571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HK_DepID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sp>
        <p:nvSpPr>
          <p:cNvPr id="1307" name="27-10-2018"/>
          <p:cNvSpPr txBox="1"/>
          <p:nvPr/>
        </p:nvSpPr>
        <p:spPr>
          <a:xfrm>
            <a:off x="660891" y="4697438"/>
            <a:ext cx="158877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27-10-2018</a:t>
            </a:r>
          </a:p>
        </p:txBody>
      </p:sp>
      <p:graphicFrame>
        <p:nvGraphicFramePr>
          <p:cNvPr id="1308" name="Table"/>
          <p:cNvGraphicFramePr/>
          <p:nvPr/>
        </p:nvGraphicFramePr>
        <p:xfrm>
          <a:off x="697954" y="5197431"/>
          <a:ext cx="5639587" cy="107792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21683"/>
                <a:gridCol w="1329943"/>
                <a:gridCol w="1487629"/>
                <a:gridCol w="1487629"/>
              </a:tblGrid>
              <a:tr h="41532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Salary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6499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5K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311" name="Group"/>
          <p:cNvGrpSpPr/>
          <p:nvPr/>
        </p:nvGrpSpPr>
        <p:grpSpPr>
          <a:xfrm>
            <a:off x="8607270" y="5242078"/>
            <a:ext cx="9809449" cy="1396503"/>
            <a:chOff x="25400" y="25400"/>
            <a:chExt cx="9809447" cy="1396502"/>
          </a:xfrm>
        </p:grpSpPr>
        <p:graphicFrame>
          <p:nvGraphicFramePr>
            <p:cNvPr id="1309" name="Table"/>
            <p:cNvGraphicFramePr/>
            <p:nvPr/>
          </p:nvGraphicFramePr>
          <p:xfrm>
            <a:off x="25400" y="25400"/>
            <a:ext cx="9809448" cy="104744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62772"/>
                  <a:gridCol w="2011633"/>
                  <a:gridCol w="1774114"/>
                  <a:gridCol w="1774114"/>
                  <a:gridCol w="1774114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Salary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Type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C4F"/>
                      </a:solidFill>
                    </a:tcPr>
                  </a:tc>
                </a:tr>
                <a:tr h="55226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5K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Medium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310" name="Standard Link Satellite"/>
            <p:cNvSpPr txBox="1"/>
            <p:nvPr/>
          </p:nvSpPr>
          <p:spPr>
            <a:xfrm>
              <a:off x="2759433" y="990102"/>
              <a:ext cx="352541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A6AAA8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Standard Link Satellite</a:t>
              </a:r>
            </a:p>
          </p:txBody>
        </p:sp>
      </p:grpSp>
      <p:grpSp>
        <p:nvGrpSpPr>
          <p:cNvPr id="1318" name="Group"/>
          <p:cNvGrpSpPr/>
          <p:nvPr/>
        </p:nvGrpSpPr>
        <p:grpSpPr>
          <a:xfrm>
            <a:off x="539613" y="7486567"/>
            <a:ext cx="16340512" cy="2230788"/>
            <a:chOff x="0" y="0"/>
            <a:chExt cx="16340511" cy="2230787"/>
          </a:xfrm>
        </p:grpSpPr>
        <p:grpSp>
          <p:nvGrpSpPr>
            <p:cNvPr id="1314" name="Group"/>
            <p:cNvGrpSpPr/>
            <p:nvPr/>
          </p:nvGrpSpPr>
          <p:grpSpPr>
            <a:xfrm>
              <a:off x="0" y="0"/>
              <a:ext cx="5925919" cy="1616414"/>
              <a:chOff x="0" y="0"/>
              <a:chExt cx="5925919" cy="1616413"/>
            </a:xfrm>
          </p:grpSpPr>
          <p:sp>
            <p:nvSpPr>
              <p:cNvPr id="1312" name="10-12-2018"/>
              <p:cNvSpPr txBox="1"/>
              <p:nvPr/>
            </p:nvSpPr>
            <p:spPr>
              <a:xfrm>
                <a:off x="0" y="-1"/>
                <a:ext cx="168292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defRPr sz="2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10-12-2018</a:t>
                </a:r>
              </a:p>
            </p:txBody>
          </p:sp>
          <p:graphicFrame>
            <p:nvGraphicFramePr>
              <p:cNvPr id="1313" name="Table"/>
              <p:cNvGraphicFramePr/>
              <p:nvPr/>
            </p:nvGraphicFramePr>
            <p:xfrm>
              <a:off x="30349" y="525789"/>
              <a:ext cx="5895571" cy="1090625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381810"/>
                    <a:gridCol w="1390446"/>
                    <a:gridCol w="1555306"/>
                    <a:gridCol w="1555306"/>
                  </a:tblGrid>
                  <a:tr h="490842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Emp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B1C6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Dep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B1C6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B1C6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Type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B1C6B5"/>
                        </a:solidFill>
                      </a:tcPr>
                    </a:tc>
                  </a:tr>
                  <a:tr h="58708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Tim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Sales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5K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solidFill>
                                <a:schemeClr val="accent4">
                                  <a:hueOff val="102361"/>
                                  <a:satOff val="14118"/>
                                  <a:lumOff val="10675"/>
                                </a:schemeClr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L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</p:grpSp>
        <p:grpSp>
          <p:nvGrpSpPr>
            <p:cNvPr id="1317" name="Group"/>
            <p:cNvGrpSpPr/>
            <p:nvPr/>
          </p:nvGrpSpPr>
          <p:grpSpPr>
            <a:xfrm>
              <a:off x="8067657" y="434788"/>
              <a:ext cx="8272855" cy="1796000"/>
              <a:chOff x="25400" y="25400"/>
              <a:chExt cx="8272853" cy="1795998"/>
            </a:xfrm>
          </p:grpSpPr>
          <p:sp>
            <p:nvSpPr>
              <p:cNvPr id="1315" name="Standard Link Satellite"/>
              <p:cNvSpPr txBox="1"/>
              <p:nvPr/>
            </p:nvSpPr>
            <p:spPr>
              <a:xfrm>
                <a:off x="2759433" y="1389598"/>
                <a:ext cx="35254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defRPr sz="2200">
                    <a:solidFill>
                      <a:srgbClr val="A6AAA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Standard Link Satellite</a:t>
                </a:r>
              </a:p>
            </p:txBody>
          </p:sp>
          <p:graphicFrame>
            <p:nvGraphicFramePr>
              <p:cNvPr id="1316" name="Table"/>
              <p:cNvGraphicFramePr/>
              <p:nvPr/>
            </p:nvGraphicFramePr>
            <p:xfrm>
              <a:off x="25400" y="25400"/>
              <a:ext cx="8272854" cy="1295400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462772"/>
                    <a:gridCol w="2011633"/>
                    <a:gridCol w="1774114"/>
                    <a:gridCol w="1774114"/>
                    <a:gridCol w="1774114"/>
                  </a:tblGrid>
                  <a:tr h="434313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HK_Emp_Dep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ACAC4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Salary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ACAC4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r>
                            <a:t>Type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ACAC4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r>
                            <a:t>LOAD_DTS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ACAC4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r>
                            <a:t>REC_SRC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ACAC4F"/>
                        </a:solidFill>
                      </a:tcPr>
                    </a:tc>
                  </a:tr>
                  <a:tr h="42783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HK_TS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5K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Medium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27-10-2018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SAP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42783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HK_TS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5K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Large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10-12-2018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SAP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</p:grpSp>
      </p:grpSp>
      <p:grpSp>
        <p:nvGrpSpPr>
          <p:cNvPr id="1325" name="Group"/>
          <p:cNvGrpSpPr/>
          <p:nvPr/>
        </p:nvGrpSpPr>
        <p:grpSpPr>
          <a:xfrm>
            <a:off x="539613" y="10708447"/>
            <a:ext cx="16340512" cy="2500122"/>
            <a:chOff x="0" y="0"/>
            <a:chExt cx="16340511" cy="2500121"/>
          </a:xfrm>
        </p:grpSpPr>
        <p:grpSp>
          <p:nvGrpSpPr>
            <p:cNvPr id="1321" name="Group"/>
            <p:cNvGrpSpPr/>
            <p:nvPr/>
          </p:nvGrpSpPr>
          <p:grpSpPr>
            <a:xfrm>
              <a:off x="0" y="0"/>
              <a:ext cx="5925919" cy="1616414"/>
              <a:chOff x="0" y="0"/>
              <a:chExt cx="5925919" cy="1616413"/>
            </a:xfrm>
          </p:grpSpPr>
          <p:sp>
            <p:nvSpPr>
              <p:cNvPr id="1319" name="05-04-2019"/>
              <p:cNvSpPr txBox="1"/>
              <p:nvPr/>
            </p:nvSpPr>
            <p:spPr>
              <a:xfrm>
                <a:off x="0" y="-1"/>
                <a:ext cx="168292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defRPr sz="2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05-04-2019</a:t>
                </a:r>
              </a:p>
            </p:txBody>
          </p:sp>
          <p:graphicFrame>
            <p:nvGraphicFramePr>
              <p:cNvPr id="1320" name="Table"/>
              <p:cNvGraphicFramePr/>
              <p:nvPr/>
            </p:nvGraphicFramePr>
            <p:xfrm>
              <a:off x="30349" y="525789"/>
              <a:ext cx="5895571" cy="1090625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381810"/>
                    <a:gridCol w="1390446"/>
                    <a:gridCol w="1555306"/>
                    <a:gridCol w="1555306"/>
                  </a:tblGrid>
                  <a:tr h="490842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Emp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B1C6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Dep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B1C6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B1C6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Type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B1C6B5"/>
                        </a:solidFill>
                      </a:tcPr>
                    </a:tc>
                  </a:tr>
                  <a:tr h="58708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Tim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Sales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solidFill>
                                <a:schemeClr val="accent4">
                                  <a:hueOff val="102361"/>
                                  <a:satOff val="14118"/>
                                  <a:lumOff val="10675"/>
                                </a:schemeClr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6K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L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</p:grpSp>
        <p:grpSp>
          <p:nvGrpSpPr>
            <p:cNvPr id="1324" name="Group"/>
            <p:cNvGrpSpPr/>
            <p:nvPr/>
          </p:nvGrpSpPr>
          <p:grpSpPr>
            <a:xfrm>
              <a:off x="8067657" y="276604"/>
              <a:ext cx="8272855" cy="2223518"/>
              <a:chOff x="25400" y="25400"/>
              <a:chExt cx="8272853" cy="2223516"/>
            </a:xfrm>
          </p:grpSpPr>
          <p:sp>
            <p:nvSpPr>
              <p:cNvPr id="1322" name="Standard Link Satellite"/>
              <p:cNvSpPr txBox="1"/>
              <p:nvPr/>
            </p:nvSpPr>
            <p:spPr>
              <a:xfrm>
                <a:off x="2970159" y="1817116"/>
                <a:ext cx="35254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defRPr sz="2200">
                    <a:solidFill>
                      <a:srgbClr val="A6AAA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Standard Link Satellite</a:t>
                </a:r>
              </a:p>
            </p:txBody>
          </p:sp>
          <p:graphicFrame>
            <p:nvGraphicFramePr>
              <p:cNvPr id="1323" name="Table"/>
              <p:cNvGraphicFramePr/>
              <p:nvPr/>
            </p:nvGraphicFramePr>
            <p:xfrm>
              <a:off x="25400" y="25400"/>
              <a:ext cx="8272854" cy="1295400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462772"/>
                    <a:gridCol w="2011633"/>
                    <a:gridCol w="1774114"/>
                    <a:gridCol w="1774114"/>
                    <a:gridCol w="1774114"/>
                  </a:tblGrid>
                  <a:tr h="434313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HK_Emp_Dep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ACAC4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Salary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ACAC4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r>
                            <a:t>Type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ACAC4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r>
                            <a:t>LOAD_DTS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ACAC4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r>
                            <a:t>REC_SRC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ACAC4F"/>
                        </a:solidFill>
                      </a:tcPr>
                    </a:tc>
                  </a:tr>
                  <a:tr h="42783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HK_TS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5K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Medium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27-10-2018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SAP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42783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HK_TS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5K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Large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10-12-2018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SAP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427831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HK_TS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DCDEE0"/>
                              </a:solidFill>
                            </a:rPr>
                            <a:t>6K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Large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05-04-2019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SAP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1" grpId="2"/>
      <p:bldP build="whole" bldLvl="1" animBg="1" rev="0" advAuto="0" spid="1325" grpId="4"/>
      <p:bldP build="whole" bldLvl="1" animBg="1" rev="0" advAuto="0" spid="1306" grpId="1"/>
      <p:bldP build="whole" bldLvl="1" animBg="1" rev="0" advAuto="0" spid="1318" grpId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Effectivity &amp; Standard Link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Effectivity &amp; Standard Link Satellite</a:t>
            </a:r>
          </a:p>
        </p:txBody>
      </p:sp>
      <p:sp>
        <p:nvSpPr>
          <p:cNvPr id="132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33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32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3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334" name="Group"/>
          <p:cNvGrpSpPr/>
          <p:nvPr/>
        </p:nvGrpSpPr>
        <p:grpSpPr>
          <a:xfrm>
            <a:off x="10275894" y="1068365"/>
            <a:ext cx="7906262" cy="2375211"/>
            <a:chOff x="25400" y="0"/>
            <a:chExt cx="7906260" cy="2375209"/>
          </a:xfrm>
        </p:grpSpPr>
        <p:sp>
          <p:nvSpPr>
            <p:cNvPr id="1332" name="LINK_EMP_DEP"/>
            <p:cNvSpPr txBox="1"/>
            <p:nvPr/>
          </p:nvSpPr>
          <p:spPr>
            <a:xfrm>
              <a:off x="3678270" y="-1"/>
              <a:ext cx="256709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LINK_EMP_DEP</a:t>
              </a:r>
            </a:p>
          </p:txBody>
        </p:sp>
        <p:graphicFrame>
          <p:nvGraphicFramePr>
            <p:cNvPr id="1333" name="Table"/>
            <p:cNvGraphicFramePr/>
            <p:nvPr/>
          </p:nvGraphicFramePr>
          <p:xfrm>
            <a:off x="25400" y="507576"/>
            <a:ext cx="7906261" cy="186763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423150"/>
                  <a:gridCol w="1979268"/>
                  <a:gridCol w="1979268"/>
                  <a:gridCol w="1745571"/>
                  <a:gridCol w="1745571"/>
                </a:tblGrid>
                <a:tr h="42545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HK_DepID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DA2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DA25E"/>
                      </a:solidFill>
                    </a:tcPr>
                  </a:tc>
                </a:tr>
                <a:tr h="4191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HK_TS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aphicFrame>
        <p:nvGraphicFramePr>
          <p:cNvPr id="1335" name="Table"/>
          <p:cNvGraphicFramePr/>
          <p:nvPr/>
        </p:nvGraphicFramePr>
        <p:xfrm>
          <a:off x="17017010" y="5798160"/>
          <a:ext cx="7352852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16016"/>
                <a:gridCol w="2060037"/>
                <a:gridCol w="1787580"/>
                <a:gridCol w="1095432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87AC0D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338" name="Group"/>
          <p:cNvGrpSpPr/>
          <p:nvPr/>
        </p:nvGrpSpPr>
        <p:grpSpPr>
          <a:xfrm>
            <a:off x="213295" y="7410020"/>
            <a:ext cx="5577435" cy="1824517"/>
            <a:chOff x="0" y="0"/>
            <a:chExt cx="5577434" cy="1824516"/>
          </a:xfrm>
        </p:grpSpPr>
        <p:sp>
          <p:nvSpPr>
            <p:cNvPr id="1336" name="05-08-2020"/>
            <p:cNvSpPr txBox="1"/>
            <p:nvPr/>
          </p:nvSpPr>
          <p:spPr>
            <a:xfrm>
              <a:off x="0" y="-1"/>
              <a:ext cx="1662928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05-08-2020</a:t>
              </a:r>
            </a:p>
          </p:txBody>
        </p:sp>
        <p:graphicFrame>
          <p:nvGraphicFramePr>
            <p:cNvPr id="1337" name="Table"/>
            <p:cNvGraphicFramePr/>
            <p:nvPr/>
          </p:nvGraphicFramePr>
          <p:xfrm>
            <a:off x="151401" y="509140"/>
            <a:ext cx="5426034" cy="131537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086761"/>
                  <a:gridCol w="1446663"/>
                  <a:gridCol w="1334456"/>
                  <a:gridCol w="1545451"/>
                </a:tblGrid>
                <a:tr h="443968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Emp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Dep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Salary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1C6B5"/>
                      </a:solidFill>
                    </a:tcPr>
                  </a:tc>
                </a:tr>
                <a:tr h="42935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5K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2935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chemeClr val="accent2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chemeClr val="accent2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IT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chemeClr val="accent2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5K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chemeClr val="accent2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aphicFrame>
        <p:nvGraphicFramePr>
          <p:cNvPr id="1339" name="Table"/>
          <p:cNvGraphicFramePr/>
          <p:nvPr/>
        </p:nvGraphicFramePr>
        <p:xfrm>
          <a:off x="10275894" y="2824085"/>
          <a:ext cx="7906262" cy="18676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23150"/>
                <a:gridCol w="1979268"/>
                <a:gridCol w="1979268"/>
                <a:gridCol w="1745571"/>
                <a:gridCol w="1745571"/>
              </a:tblGrid>
              <a:tr h="419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IT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342" name="Group"/>
          <p:cNvGrpSpPr/>
          <p:nvPr/>
        </p:nvGrpSpPr>
        <p:grpSpPr>
          <a:xfrm>
            <a:off x="225995" y="9626010"/>
            <a:ext cx="5564735" cy="2219611"/>
            <a:chOff x="0" y="0"/>
            <a:chExt cx="5564734" cy="2219609"/>
          </a:xfrm>
        </p:grpSpPr>
        <p:graphicFrame>
          <p:nvGraphicFramePr>
            <p:cNvPr id="1340" name="Table"/>
            <p:cNvGraphicFramePr/>
            <p:nvPr/>
          </p:nvGraphicFramePr>
          <p:xfrm>
            <a:off x="138701" y="501361"/>
            <a:ext cx="5426034" cy="171824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027847"/>
                  <a:gridCol w="1458540"/>
                  <a:gridCol w="1354918"/>
                  <a:gridCol w="1572027"/>
                </a:tblGrid>
                <a:tr h="437180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Emp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Dep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Salary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1C6B5"/>
                      </a:solidFill>
                    </a:tcPr>
                  </a:tc>
                </a:tr>
                <a:tr h="422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5K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22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IT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5K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22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chemeClr val="accent2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chemeClr val="accent2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chemeClr val="accent2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5K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chemeClr val="accent2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341" name="15-01-2021"/>
            <p:cNvSpPr txBox="1"/>
            <p:nvPr/>
          </p:nvSpPr>
          <p:spPr>
            <a:xfrm>
              <a:off x="0" y="-1"/>
              <a:ext cx="1662928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15-01-2021</a:t>
              </a:r>
            </a:p>
          </p:txBody>
        </p:sp>
      </p:grpSp>
      <p:graphicFrame>
        <p:nvGraphicFramePr>
          <p:cNvPr id="1343" name="Table"/>
          <p:cNvGraphicFramePr/>
          <p:nvPr/>
        </p:nvGraphicFramePr>
        <p:xfrm>
          <a:off x="16896595" y="10001501"/>
          <a:ext cx="7352851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16016"/>
                <a:gridCol w="2060037"/>
                <a:gridCol w="1787580"/>
                <a:gridCol w="1095432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87AC0D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15-01-2021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8000"/>
                      </a:solidFill>
                      <a:miter lim="400000"/>
                    </a:lnL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15-01-2021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8000"/>
                      </a:solidFill>
                      <a:miter lim="400000"/>
                    </a:lnR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346" name="Group"/>
          <p:cNvGrpSpPr/>
          <p:nvPr/>
        </p:nvGrpSpPr>
        <p:grpSpPr>
          <a:xfrm>
            <a:off x="321010" y="5415827"/>
            <a:ext cx="5469720" cy="1391195"/>
            <a:chOff x="0" y="0"/>
            <a:chExt cx="5469719" cy="1391193"/>
          </a:xfrm>
        </p:grpSpPr>
        <p:graphicFrame>
          <p:nvGraphicFramePr>
            <p:cNvPr id="1344" name="Table"/>
            <p:cNvGraphicFramePr/>
            <p:nvPr/>
          </p:nvGraphicFramePr>
          <p:xfrm>
            <a:off x="56386" y="482115"/>
            <a:ext cx="5413334" cy="90907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142911"/>
                  <a:gridCol w="1463846"/>
                  <a:gridCol w="1346775"/>
                  <a:gridCol w="1447100"/>
                </a:tblGrid>
                <a:tr h="455688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Emp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Dep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Salary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1C6B5"/>
                      </a:solidFill>
                    </a:tcPr>
                  </a:tc>
                </a:tr>
                <a:tr h="4406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5K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345" name="10-12-2018"/>
            <p:cNvSpPr txBox="1"/>
            <p:nvPr/>
          </p:nvSpPr>
          <p:spPr>
            <a:xfrm>
              <a:off x="0" y="-1"/>
              <a:ext cx="1662928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10-12-2018</a:t>
              </a:r>
            </a:p>
          </p:txBody>
        </p:sp>
      </p:grpSp>
      <p:grpSp>
        <p:nvGrpSpPr>
          <p:cNvPr id="1349" name="Group"/>
          <p:cNvGrpSpPr/>
          <p:nvPr/>
        </p:nvGrpSpPr>
        <p:grpSpPr>
          <a:xfrm>
            <a:off x="17017010" y="3634079"/>
            <a:ext cx="7352852" cy="1410602"/>
            <a:chOff x="25400" y="0"/>
            <a:chExt cx="7352850" cy="1410601"/>
          </a:xfrm>
        </p:grpSpPr>
        <p:graphicFrame>
          <p:nvGraphicFramePr>
            <p:cNvPr id="1347" name="Table"/>
            <p:cNvGraphicFramePr/>
            <p:nvPr/>
          </p:nvGraphicFramePr>
          <p:xfrm>
            <a:off x="25400" y="535756"/>
            <a:ext cx="7352851" cy="87484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916016"/>
                  <a:gridCol w="2060037"/>
                  <a:gridCol w="1787580"/>
                  <a:gridCol w="1095432"/>
                </a:tblGrid>
                <a:tr h="434313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87AC0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Effective_From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87AC0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Effective_To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87AC0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18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Status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87AC0D"/>
                      </a:solidFill>
                    </a:tcPr>
                  </a:tc>
                </a:tr>
                <a:tr h="42783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HK_TS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Y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348" name="Effectivity Satellite"/>
            <p:cNvSpPr txBox="1"/>
            <p:nvPr/>
          </p:nvSpPr>
          <p:spPr>
            <a:xfrm>
              <a:off x="2537009" y="-1"/>
              <a:ext cx="2567089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A6AAA8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Effectivity Satellite</a:t>
              </a:r>
            </a:p>
          </p:txBody>
        </p:sp>
      </p:grpSp>
      <p:grpSp>
        <p:nvGrpSpPr>
          <p:cNvPr id="1352" name="Group"/>
          <p:cNvGrpSpPr/>
          <p:nvPr/>
        </p:nvGrpSpPr>
        <p:grpSpPr>
          <a:xfrm>
            <a:off x="8165027" y="3631637"/>
            <a:ext cx="7001426" cy="1421368"/>
            <a:chOff x="25400" y="0"/>
            <a:chExt cx="7001424" cy="1421367"/>
          </a:xfrm>
        </p:grpSpPr>
        <p:graphicFrame>
          <p:nvGraphicFramePr>
            <p:cNvPr id="1350" name="Table"/>
            <p:cNvGraphicFramePr/>
            <p:nvPr/>
          </p:nvGraphicFramePr>
          <p:xfrm>
            <a:off x="25400" y="546522"/>
            <a:ext cx="7001425" cy="87484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999663"/>
                  <a:gridCol w="1712416"/>
                  <a:gridCol w="1479959"/>
                  <a:gridCol w="1796685"/>
                </a:tblGrid>
                <a:tr h="434313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HK_Emp_Dep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B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Salary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18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Type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C4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C4F"/>
                      </a:solidFill>
                    </a:tcPr>
                  </a:tc>
                </a:tr>
                <a:tr h="42783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HK_TS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5K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27-10-2018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351" name="Standard Link Satellite"/>
            <p:cNvSpPr txBox="1"/>
            <p:nvPr/>
          </p:nvSpPr>
          <p:spPr>
            <a:xfrm>
              <a:off x="995627" y="-1"/>
              <a:ext cx="352541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A6AAA8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Standard Link Satellite</a:t>
              </a:r>
            </a:p>
          </p:txBody>
        </p:sp>
      </p:grpSp>
      <p:grpSp>
        <p:nvGrpSpPr>
          <p:cNvPr id="1357" name="Group"/>
          <p:cNvGrpSpPr/>
          <p:nvPr/>
        </p:nvGrpSpPr>
        <p:grpSpPr>
          <a:xfrm>
            <a:off x="312693" y="3073400"/>
            <a:ext cx="5478037" cy="1999164"/>
            <a:chOff x="0" y="0"/>
            <a:chExt cx="5478035" cy="1999163"/>
          </a:xfrm>
        </p:grpSpPr>
        <p:graphicFrame>
          <p:nvGraphicFramePr>
            <p:cNvPr id="1353" name="Table"/>
            <p:cNvGraphicFramePr/>
            <p:nvPr/>
          </p:nvGraphicFramePr>
          <p:xfrm>
            <a:off x="64703" y="1090085"/>
            <a:ext cx="5413333" cy="90907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202412"/>
                  <a:gridCol w="1441268"/>
                  <a:gridCol w="1339983"/>
                  <a:gridCol w="1416968"/>
                </a:tblGrid>
                <a:tr h="455688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Emp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Dep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Salary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B1C6B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B1C6B5"/>
                      </a:solidFill>
                    </a:tcPr>
                  </a:tc>
                </a:tr>
                <a:tr h="4406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Tim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Sales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5K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1356" name="Group"/>
            <p:cNvGrpSpPr/>
            <p:nvPr/>
          </p:nvGrpSpPr>
          <p:grpSpPr>
            <a:xfrm>
              <a:off x="0" y="0"/>
              <a:ext cx="3576476" cy="1051622"/>
              <a:chOff x="0" y="0"/>
              <a:chExt cx="3576475" cy="1051621"/>
            </a:xfrm>
          </p:grpSpPr>
          <p:sp>
            <p:nvSpPr>
              <p:cNvPr id="1354" name="27-10-2018"/>
              <p:cNvSpPr txBox="1"/>
              <p:nvPr/>
            </p:nvSpPr>
            <p:spPr>
              <a:xfrm>
                <a:off x="0" y="619821"/>
                <a:ext cx="175576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defRPr sz="2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27-10-2018</a:t>
                </a:r>
              </a:p>
            </p:txBody>
          </p:sp>
          <p:sp>
            <p:nvSpPr>
              <p:cNvPr id="1355" name="Source Data"/>
              <p:cNvSpPr txBox="1"/>
              <p:nvPr/>
            </p:nvSpPr>
            <p:spPr>
              <a:xfrm>
                <a:off x="51065" y="-1"/>
                <a:ext cx="352541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defRPr sz="2200">
                    <a:solidFill>
                      <a:srgbClr val="A6AAA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Source Data</a:t>
                </a:r>
              </a:p>
            </p:txBody>
          </p:sp>
        </p:grpSp>
      </p:grpSp>
      <p:graphicFrame>
        <p:nvGraphicFramePr>
          <p:cNvPr id="1358" name="Table"/>
          <p:cNvGraphicFramePr/>
          <p:nvPr/>
        </p:nvGraphicFramePr>
        <p:xfrm>
          <a:off x="8165027" y="5968929"/>
          <a:ext cx="7026826" cy="13153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42163"/>
                <a:gridCol w="1757567"/>
                <a:gridCol w="1432120"/>
                <a:gridCol w="1856873"/>
              </a:tblGrid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5K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10-12-2018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59" name="Table"/>
          <p:cNvGraphicFramePr/>
          <p:nvPr/>
        </p:nvGraphicFramePr>
        <p:xfrm>
          <a:off x="8146213" y="8016336"/>
          <a:ext cx="7026826" cy="13153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42163"/>
                <a:gridCol w="1757567"/>
                <a:gridCol w="1432120"/>
                <a:gridCol w="1856873"/>
              </a:tblGrid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6K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60" name="Table"/>
          <p:cNvGraphicFramePr/>
          <p:nvPr/>
        </p:nvGraphicFramePr>
        <p:xfrm>
          <a:off x="16896595" y="7737443"/>
          <a:ext cx="7352851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16016"/>
                <a:gridCol w="2060037"/>
                <a:gridCol w="1787580"/>
                <a:gridCol w="1095432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87AC0D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8000"/>
                      </a:solidFill>
                      <a:miter lim="400000"/>
                    </a:lnL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8000"/>
                      </a:solidFill>
                      <a:miter lim="400000"/>
                    </a:lnR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998 -0.065741" origin="layout" pathEditMode="relative">
                                      <p:cBhvr>
                                        <p:cTn id="42" dur="10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path" nodeType="click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1107 -0.027778" origin="layout" pathEditMode="relative">
                                      <p:cBhvr>
                                        <p:cTn id="64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path" nodeType="click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226 -0.186111" origin="layout" pathEditMode="relative">
                                      <p:cBhvr>
                                        <p:cTn id="74" dur="10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5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5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8" grpId="6"/>
      <p:bldP build="whole" bldLvl="1" animBg="1" rev="0" advAuto="0" spid="1342" grpId="15"/>
      <p:bldP build="whole" bldLvl="1" animBg="1" rev="0" advAuto="0" spid="1334" grpId="2"/>
      <p:bldP build="whole" bldLvl="1" animBg="1" rev="0" advAuto="0" spid="1352" grpId="3"/>
      <p:bldP build="whole" bldLvl="1" animBg="1" rev="0" advAuto="0" spid="1357" grpId="1"/>
      <p:bldP build="whole" bldLvl="1" animBg="1" rev="0" advAuto="0" spid="1339" grpId="10"/>
      <p:bldP build="whole" bldLvl="1" animBg="1" rev="0" advAuto="0" spid="1346" grpId="5"/>
      <p:bldP build="whole" bldLvl="1" animBg="1" rev="0" advAuto="0" spid="1360" grpId="14"/>
      <p:bldP build="whole" bldLvl="1" animBg="1" rev="0" advAuto="0" spid="1349" grpId="4"/>
      <p:bldP build="whole" bldLvl="1" animBg="1" rev="0" advAuto="0" spid="1343" grpId="16"/>
      <p:bldP build="whole" bldLvl="1" animBg="1" rev="0" advAuto="0" spid="1338" grpId="9"/>
      <p:bldP build="whole" bldLvl="1" animBg="1" rev="0" advAuto="0" spid="1335" grpId="8"/>
      <p:bldP build="whole" bldLvl="1" animBg="1" rev="0" advAuto="0" spid="1359" grpId="1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tandard (Historical) Link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Standard (Historical) Link Satellite</a:t>
            </a:r>
          </a:p>
        </p:txBody>
      </p:sp>
      <p:sp>
        <p:nvSpPr>
          <p:cNvPr id="136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36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36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6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7" name="LINK_EMP_DEP"/>
          <p:cNvSpPr txBox="1"/>
          <p:nvPr/>
        </p:nvSpPr>
        <p:spPr>
          <a:xfrm>
            <a:off x="12512266" y="4809246"/>
            <a:ext cx="256708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LINK_EMP_DEP</a:t>
            </a:r>
          </a:p>
        </p:txBody>
      </p:sp>
      <p:graphicFrame>
        <p:nvGraphicFramePr>
          <p:cNvPr id="1368" name="Table"/>
          <p:cNvGraphicFramePr/>
          <p:nvPr/>
        </p:nvGraphicFramePr>
        <p:xfrm>
          <a:off x="8952177" y="1630266"/>
          <a:ext cx="8616847" cy="230809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08769"/>
              </a:tblGrid>
              <a:tr h="4254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HUB_Employee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Emma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69" name="Table"/>
          <p:cNvGraphicFramePr/>
          <p:nvPr/>
        </p:nvGraphicFramePr>
        <p:xfrm>
          <a:off x="16099421" y="1705504"/>
          <a:ext cx="8616848" cy="23080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08769"/>
              </a:tblGrid>
              <a:tr h="4254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HUB_Department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70" name="Line"/>
          <p:cNvSpPr/>
          <p:nvPr/>
        </p:nvSpPr>
        <p:spPr>
          <a:xfrm>
            <a:off x="10237438" y="3286165"/>
            <a:ext cx="2241873" cy="224187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371" name="Line"/>
          <p:cNvSpPr/>
          <p:nvPr/>
        </p:nvSpPr>
        <p:spPr>
          <a:xfrm flipH="1">
            <a:off x="14855146" y="3368524"/>
            <a:ext cx="2706401" cy="2077155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1372" name="Table"/>
          <p:cNvGraphicFramePr/>
          <p:nvPr/>
        </p:nvGraphicFramePr>
        <p:xfrm>
          <a:off x="8607270" y="5438649"/>
          <a:ext cx="7906262" cy="186763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23150"/>
                <a:gridCol w="1979268"/>
                <a:gridCol w="1979268"/>
                <a:gridCol w="1745571"/>
                <a:gridCol w="1745571"/>
              </a:tblGrid>
              <a:tr h="4254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HK_DepID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DA25E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73" name="27-10-2018"/>
          <p:cNvSpPr txBox="1"/>
          <p:nvPr/>
        </p:nvSpPr>
        <p:spPr>
          <a:xfrm>
            <a:off x="444000" y="4628293"/>
            <a:ext cx="15887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27-10-2018</a:t>
            </a:r>
          </a:p>
        </p:txBody>
      </p:sp>
      <p:sp>
        <p:nvSpPr>
          <p:cNvPr id="1374" name="10-12-2018"/>
          <p:cNvSpPr txBox="1"/>
          <p:nvPr/>
        </p:nvSpPr>
        <p:spPr>
          <a:xfrm>
            <a:off x="396924" y="9551498"/>
            <a:ext cx="168292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10-12-2018</a:t>
            </a:r>
          </a:p>
        </p:txBody>
      </p:sp>
      <p:graphicFrame>
        <p:nvGraphicFramePr>
          <p:cNvPr id="1375" name="Table"/>
          <p:cNvGraphicFramePr/>
          <p:nvPr/>
        </p:nvGraphicFramePr>
        <p:xfrm>
          <a:off x="517679" y="5331486"/>
          <a:ext cx="6118698" cy="10779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739387"/>
                <a:gridCol w="744008"/>
                <a:gridCol w="1939298"/>
                <a:gridCol w="1851079"/>
                <a:gridCol w="832222"/>
              </a:tblGrid>
              <a:tr h="41532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6499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76" name="Table"/>
          <p:cNvGraphicFramePr/>
          <p:nvPr/>
        </p:nvGraphicFramePr>
        <p:xfrm>
          <a:off x="8607270" y="6740678"/>
          <a:ext cx="8272854" cy="1295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62772"/>
                <a:gridCol w="2011633"/>
                <a:gridCol w="2011633"/>
                <a:gridCol w="1774114"/>
                <a:gridCol w="1774114"/>
                <a:gridCol w="1774114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C4F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77" name="Table"/>
          <p:cNvGraphicFramePr/>
          <p:nvPr/>
        </p:nvGraphicFramePr>
        <p:xfrm>
          <a:off x="8607270" y="10026419"/>
          <a:ext cx="7906262" cy="186763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23150"/>
                <a:gridCol w="1979268"/>
                <a:gridCol w="1979268"/>
                <a:gridCol w="1745571"/>
                <a:gridCol w="1745571"/>
              </a:tblGrid>
              <a:tr h="4254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HK_DepID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DA25E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78" name="Table"/>
          <p:cNvGraphicFramePr/>
          <p:nvPr/>
        </p:nvGraphicFramePr>
        <p:xfrm>
          <a:off x="401873" y="10077287"/>
          <a:ext cx="6118699" cy="10906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739387"/>
                <a:gridCol w="744008"/>
                <a:gridCol w="1939298"/>
                <a:gridCol w="1851079"/>
                <a:gridCol w="832222"/>
              </a:tblGrid>
              <a:tr h="4908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5870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79" name="Standard Link Satellite"/>
          <p:cNvSpPr txBox="1"/>
          <p:nvPr/>
        </p:nvSpPr>
        <p:spPr>
          <a:xfrm>
            <a:off x="11341304" y="7730780"/>
            <a:ext cx="35254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Standard Link Satellite</a:t>
            </a:r>
          </a:p>
        </p:txBody>
      </p:sp>
      <p:sp>
        <p:nvSpPr>
          <p:cNvPr id="1380" name="Standard Link Satellite"/>
          <p:cNvSpPr txBox="1"/>
          <p:nvPr/>
        </p:nvSpPr>
        <p:spPr>
          <a:xfrm>
            <a:off x="11341304" y="12753857"/>
            <a:ext cx="35254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Standard Link Satellite</a:t>
            </a:r>
          </a:p>
        </p:txBody>
      </p:sp>
      <p:graphicFrame>
        <p:nvGraphicFramePr>
          <p:cNvPr id="1381" name="Table"/>
          <p:cNvGraphicFramePr/>
          <p:nvPr/>
        </p:nvGraphicFramePr>
        <p:xfrm>
          <a:off x="8607270" y="11363131"/>
          <a:ext cx="8272854" cy="1295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62772"/>
                <a:gridCol w="2011633"/>
                <a:gridCol w="2011633"/>
                <a:gridCol w="1774114"/>
                <a:gridCol w="1774114"/>
                <a:gridCol w="1774114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C4F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10-12-2018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5" grpId="1"/>
      <p:bldP build="whole" bldLvl="1" animBg="1" rev="0" advAuto="0" spid="1378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Effectivity &amp; Standard Link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Effectivity &amp; Standard Link Satellite</a:t>
            </a:r>
          </a:p>
        </p:txBody>
      </p:sp>
      <p:sp>
        <p:nvSpPr>
          <p:cNvPr id="138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38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38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38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88" name="LINK_EMP_DEP"/>
          <p:cNvSpPr txBox="1"/>
          <p:nvPr/>
        </p:nvSpPr>
        <p:spPr>
          <a:xfrm>
            <a:off x="13928765" y="1068365"/>
            <a:ext cx="256708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LINK_EMP_DEP</a:t>
            </a:r>
          </a:p>
        </p:txBody>
      </p:sp>
      <p:graphicFrame>
        <p:nvGraphicFramePr>
          <p:cNvPr id="1389" name="Table"/>
          <p:cNvGraphicFramePr/>
          <p:nvPr/>
        </p:nvGraphicFramePr>
        <p:xfrm>
          <a:off x="10275894" y="1575942"/>
          <a:ext cx="7906262" cy="186763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23150"/>
                <a:gridCol w="1979268"/>
                <a:gridCol w="1979268"/>
                <a:gridCol w="1745571"/>
                <a:gridCol w="1745571"/>
              </a:tblGrid>
              <a:tr h="42545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HK_DepID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DA25E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90" name="27-10-2018"/>
          <p:cNvSpPr txBox="1"/>
          <p:nvPr/>
        </p:nvSpPr>
        <p:spPr>
          <a:xfrm>
            <a:off x="312693" y="3667821"/>
            <a:ext cx="175576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27-10-2018</a:t>
            </a:r>
          </a:p>
        </p:txBody>
      </p:sp>
      <p:sp>
        <p:nvSpPr>
          <p:cNvPr id="1391" name="05-08-2020"/>
          <p:cNvSpPr txBox="1"/>
          <p:nvPr/>
        </p:nvSpPr>
        <p:spPr>
          <a:xfrm>
            <a:off x="359110" y="7217023"/>
            <a:ext cx="166292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05-08-2020</a:t>
            </a:r>
          </a:p>
        </p:txBody>
      </p:sp>
      <p:graphicFrame>
        <p:nvGraphicFramePr>
          <p:cNvPr id="1392" name="Table"/>
          <p:cNvGraphicFramePr/>
          <p:nvPr/>
        </p:nvGraphicFramePr>
        <p:xfrm>
          <a:off x="377396" y="4163485"/>
          <a:ext cx="5937075" cy="90907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804925"/>
                <a:gridCol w="898080"/>
                <a:gridCol w="1736715"/>
                <a:gridCol w="1685098"/>
                <a:gridCol w="799553"/>
              </a:tblGrid>
              <a:tr h="45568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4406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93" name="Table"/>
          <p:cNvGraphicFramePr/>
          <p:nvPr/>
        </p:nvGraphicFramePr>
        <p:xfrm>
          <a:off x="7341665" y="4180602"/>
          <a:ext cx="7103025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70398"/>
                <a:gridCol w="1870328"/>
                <a:gridCol w="1726739"/>
                <a:gridCol w="1522858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C4F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”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94" name="Table"/>
          <p:cNvGraphicFramePr/>
          <p:nvPr/>
        </p:nvGraphicFramePr>
        <p:xfrm>
          <a:off x="15581679" y="4169835"/>
          <a:ext cx="7352852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16016"/>
                <a:gridCol w="2060037"/>
                <a:gridCol w="1787580"/>
                <a:gridCol w="1095432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87AC0D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95" name="Table"/>
          <p:cNvGraphicFramePr/>
          <p:nvPr/>
        </p:nvGraphicFramePr>
        <p:xfrm>
          <a:off x="7341665" y="5798160"/>
          <a:ext cx="7103025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70398"/>
                <a:gridCol w="1870328"/>
                <a:gridCol w="1726739"/>
                <a:gridCol w="1522858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C4F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38100">
                      <a:solidFill>
                        <a:srgbClr val="B0661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B0661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B0661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38100">
                      <a:solidFill>
                        <a:srgbClr val="B0661F"/>
                      </a:solidFill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0661F"/>
                      </a:solidFill>
                      <a:miter lim="400000"/>
                    </a:lnL>
                    <a:lnT w="38100">
                      <a:solidFill>
                        <a:srgbClr val="B0661F"/>
                      </a:solidFill>
                      <a:miter lim="400000"/>
                    </a:lnT>
                    <a:lnB w="38100">
                      <a:solidFill>
                        <a:srgbClr val="B0661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B0661F"/>
                      </a:solidFill>
                      <a:miter lim="400000"/>
                    </a:lnT>
                    <a:lnB w="38100">
                      <a:solidFill>
                        <a:srgbClr val="B0661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B0661F"/>
                      </a:solidFill>
                      <a:miter lim="400000"/>
                    </a:lnT>
                    <a:lnB w="38100">
                      <a:solidFill>
                        <a:srgbClr val="B0661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0661F"/>
                      </a:solidFill>
                      <a:miter lim="400000"/>
                    </a:lnR>
                    <a:lnT w="38100">
                      <a:solidFill>
                        <a:srgbClr val="B0661F"/>
                      </a:solidFill>
                      <a:miter lim="400000"/>
                    </a:lnT>
                    <a:lnB w="38100">
                      <a:solidFill>
                        <a:srgbClr val="B0661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96" name="Table"/>
          <p:cNvGraphicFramePr/>
          <p:nvPr/>
        </p:nvGraphicFramePr>
        <p:xfrm>
          <a:off x="15581679" y="5798160"/>
          <a:ext cx="7352852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16016"/>
                <a:gridCol w="2060037"/>
                <a:gridCol w="1787580"/>
                <a:gridCol w="1095432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87AC0D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97" name="Table"/>
          <p:cNvGraphicFramePr/>
          <p:nvPr/>
        </p:nvGraphicFramePr>
        <p:xfrm>
          <a:off x="377396" y="5833549"/>
          <a:ext cx="5937075" cy="90907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804925"/>
                <a:gridCol w="898080"/>
                <a:gridCol w="1736715"/>
                <a:gridCol w="1685098"/>
                <a:gridCol w="799553"/>
              </a:tblGrid>
              <a:tr h="45568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4406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98" name="Table"/>
          <p:cNvGraphicFramePr/>
          <p:nvPr/>
        </p:nvGraphicFramePr>
        <p:xfrm>
          <a:off x="15581679" y="7709093"/>
          <a:ext cx="7352852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16016"/>
                <a:gridCol w="2060037"/>
                <a:gridCol w="1787580"/>
                <a:gridCol w="1095432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87AC0D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8000"/>
                      </a:solidFill>
                      <a:miter lim="400000"/>
                    </a:lnL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8000"/>
                      </a:solidFill>
                      <a:miter lim="400000"/>
                    </a:lnR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99" name="Table"/>
          <p:cNvGraphicFramePr/>
          <p:nvPr/>
        </p:nvGraphicFramePr>
        <p:xfrm>
          <a:off x="377396" y="7726992"/>
          <a:ext cx="5937075" cy="13153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804925"/>
                <a:gridCol w="898080"/>
                <a:gridCol w="1736715"/>
                <a:gridCol w="1685098"/>
                <a:gridCol w="799553"/>
              </a:tblGrid>
              <a:tr h="44396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00" name="Table"/>
          <p:cNvGraphicFramePr/>
          <p:nvPr/>
        </p:nvGraphicFramePr>
        <p:xfrm>
          <a:off x="10275894" y="2557174"/>
          <a:ext cx="7906262" cy="18676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23150"/>
                <a:gridCol w="1979268"/>
                <a:gridCol w="1979268"/>
                <a:gridCol w="1745571"/>
                <a:gridCol w="1745571"/>
              </a:tblGrid>
              <a:tr h="419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DCDEE0"/>
                          </a:solidFill>
                        </a:rPr>
                        <a:t>IT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01" name="Table"/>
          <p:cNvGraphicFramePr/>
          <p:nvPr/>
        </p:nvGraphicFramePr>
        <p:xfrm>
          <a:off x="7341665" y="7710484"/>
          <a:ext cx="7103025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70398"/>
                <a:gridCol w="1870328"/>
                <a:gridCol w="1726739"/>
                <a:gridCol w="1522858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C4F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38100">
                      <a:solidFill>
                        <a:srgbClr val="AB601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AB601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AB601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AB6018"/>
                      </a:solidFill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B6018"/>
                      </a:solidFill>
                      <a:miter lim="400000"/>
                    </a:lnL>
                    <a:lnT w="38100">
                      <a:solidFill>
                        <a:srgbClr val="AB6018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AB6018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AB6018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AB6018"/>
                      </a:solidFill>
                      <a:miter lim="400000"/>
                    </a:lnR>
                    <a:lnT w="38100">
                      <a:solidFill>
                        <a:srgbClr val="AB6018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B6018"/>
                      </a:solidFill>
                      <a:miter lim="400000"/>
                    </a:lnL>
                    <a:lnT w="12700">
                      <a:miter lim="400000"/>
                    </a:lnT>
                    <a:lnB w="38100">
                      <a:solidFill>
                        <a:srgbClr val="AB601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AB601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AB601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AB6018"/>
                      </a:solidFill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AB601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02" name="Table"/>
          <p:cNvGraphicFramePr/>
          <p:nvPr/>
        </p:nvGraphicFramePr>
        <p:xfrm>
          <a:off x="377396" y="10416975"/>
          <a:ext cx="5937075" cy="17182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804925"/>
                <a:gridCol w="898080"/>
                <a:gridCol w="1736715"/>
                <a:gridCol w="1685098"/>
                <a:gridCol w="799553"/>
              </a:tblGrid>
              <a:tr h="43718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1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1C6B5"/>
                    </a:solidFill>
                  </a:tcPr>
                </a:tc>
              </a:tr>
              <a:tr h="422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2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IT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15-01-2021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2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15-01-2021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03" name="15-01-2021"/>
          <p:cNvSpPr txBox="1"/>
          <p:nvPr/>
        </p:nvSpPr>
        <p:spPr>
          <a:xfrm>
            <a:off x="359110" y="9902914"/>
            <a:ext cx="166292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15-01-2021</a:t>
            </a:r>
          </a:p>
        </p:txBody>
      </p:sp>
      <p:graphicFrame>
        <p:nvGraphicFramePr>
          <p:cNvPr id="1404" name="Table"/>
          <p:cNvGraphicFramePr/>
          <p:nvPr/>
        </p:nvGraphicFramePr>
        <p:xfrm>
          <a:off x="7341665" y="10400130"/>
          <a:ext cx="7103025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70398"/>
                <a:gridCol w="1870328"/>
                <a:gridCol w="1726739"/>
                <a:gridCol w="1522858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C4F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38100">
                      <a:solidFill>
                        <a:srgbClr val="AC5A1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AC5A1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AC5A1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AC5A12"/>
                      </a:solidFill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C5A12"/>
                      </a:solidFill>
                      <a:miter lim="400000"/>
                    </a:lnL>
                    <a:lnT w="38100">
                      <a:solidFill>
                        <a:srgbClr val="AC5A1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AC5A1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15-01-2021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AC5A1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AC5A12"/>
                      </a:solidFill>
                      <a:miter lim="400000"/>
                    </a:lnR>
                    <a:lnT w="38100">
                      <a:solidFill>
                        <a:srgbClr val="AC5A1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C5A12"/>
                      </a:solidFill>
                      <a:miter lim="400000"/>
                    </a:lnL>
                    <a:lnT w="12700">
                      <a:miter lim="400000"/>
                    </a:lnT>
                    <a:lnB w="38100">
                      <a:solidFill>
                        <a:srgbClr val="AC5A1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15-01-2021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AC5A1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“ “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AC5A1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AC5A12"/>
                      </a:solidFill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AC5A1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05" name="Table"/>
          <p:cNvGraphicFramePr/>
          <p:nvPr/>
        </p:nvGraphicFramePr>
        <p:xfrm>
          <a:off x="15581679" y="10367305"/>
          <a:ext cx="7352852" cy="874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16016"/>
                <a:gridCol w="2060037"/>
                <a:gridCol w="1787580"/>
                <a:gridCol w="1095432"/>
              </a:tblGrid>
              <a:tr h="434313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Effective_To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87AC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8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87AC0D"/>
                    </a:solidFill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27-10-2018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05-08-2020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15-01-2021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</a:tr>
              <a:tr h="427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HK_TS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8000"/>
                      </a:solidFill>
                      <a:miter lim="400000"/>
                    </a:lnL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15-01-2021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8000"/>
                      </a:solidFill>
                      <a:miter lim="400000"/>
                    </a:lnR>
                    <a:lnT w="38100">
                      <a:solidFill>
                        <a:srgbClr val="008000"/>
                      </a:solidFill>
                      <a:miter lim="400000"/>
                    </a:lnT>
                    <a:lnB w="38100">
                      <a:solidFill>
                        <a:srgbClr val="008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06" name="10-12-2018"/>
          <p:cNvSpPr txBox="1"/>
          <p:nvPr/>
        </p:nvSpPr>
        <p:spPr>
          <a:xfrm>
            <a:off x="321010" y="5339627"/>
            <a:ext cx="166292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10-12-2018</a:t>
            </a:r>
          </a:p>
        </p:txBody>
      </p:sp>
      <p:sp>
        <p:nvSpPr>
          <p:cNvPr id="1407" name="Effectivity Satellite"/>
          <p:cNvSpPr txBox="1"/>
          <p:nvPr/>
        </p:nvSpPr>
        <p:spPr>
          <a:xfrm>
            <a:off x="18093289" y="3634079"/>
            <a:ext cx="256708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Effectivity Satellite</a:t>
            </a:r>
          </a:p>
        </p:txBody>
      </p:sp>
      <p:sp>
        <p:nvSpPr>
          <p:cNvPr id="1408" name="Standard Link Satellite"/>
          <p:cNvSpPr txBox="1"/>
          <p:nvPr/>
        </p:nvSpPr>
        <p:spPr>
          <a:xfrm>
            <a:off x="9320993" y="3634079"/>
            <a:ext cx="35254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Standard Link Satellite</a:t>
            </a:r>
          </a:p>
        </p:txBody>
      </p:sp>
      <p:sp>
        <p:nvSpPr>
          <p:cNvPr id="1409" name="Source Data"/>
          <p:cNvSpPr txBox="1"/>
          <p:nvPr/>
        </p:nvSpPr>
        <p:spPr>
          <a:xfrm>
            <a:off x="363758" y="3073399"/>
            <a:ext cx="35254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200">
                <a:solidFill>
                  <a:srgbClr val="A6AAA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Source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9" grpId="3"/>
      <p:bldP build="whole" bldLvl="1" animBg="1" rev="0" advAuto="0" spid="1397" grpId="2"/>
      <p:bldP build="whole" bldLvl="1" animBg="1" rev="0" advAuto="0" spid="1392" grpId="1"/>
      <p:bldP build="whole" bldLvl="1" animBg="1" rev="0" advAuto="0" spid="1402" grpId="4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Effectivity &amp; Standard Link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Effectivity &amp; Standard Link Satellite</a:t>
            </a:r>
          </a:p>
        </p:txBody>
      </p:sp>
      <p:sp>
        <p:nvSpPr>
          <p:cNvPr id="1412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415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413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14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16" name="Line"/>
          <p:cNvSpPr/>
          <p:nvPr/>
        </p:nvSpPr>
        <p:spPr>
          <a:xfrm>
            <a:off x="9655950" y="2524970"/>
            <a:ext cx="541019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17" name="Line"/>
          <p:cNvSpPr/>
          <p:nvPr/>
        </p:nvSpPr>
        <p:spPr>
          <a:xfrm flipH="1">
            <a:off x="1203566" y="2524969"/>
            <a:ext cx="590133" cy="2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418" name="Table"/>
          <p:cNvGraphicFramePr/>
          <p:nvPr/>
        </p:nvGraphicFramePr>
        <p:xfrm>
          <a:off x="1833035" y="1721229"/>
          <a:ext cx="3290861" cy="20309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39948"/>
                <a:gridCol w="738211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HUB_Employee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HK_EmpID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EmpID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19" name="Table"/>
          <p:cNvGraphicFramePr/>
          <p:nvPr/>
        </p:nvGraphicFramePr>
        <p:xfrm>
          <a:off x="6577948" y="1721229"/>
          <a:ext cx="3111745" cy="20309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75424"/>
                <a:gridCol w="823620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HUB_Department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HK_DepID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DepID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20" name="Table"/>
          <p:cNvGraphicFramePr/>
          <p:nvPr/>
        </p:nvGraphicFramePr>
        <p:xfrm>
          <a:off x="3866652" y="4435437"/>
          <a:ext cx="3939867" cy="24188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40102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010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HK_EmpID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HK_DepID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21" name="Line"/>
          <p:cNvSpPr/>
          <p:nvPr/>
        </p:nvSpPr>
        <p:spPr>
          <a:xfrm>
            <a:off x="7792709" y="5872935"/>
            <a:ext cx="2388041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22" name="Line"/>
          <p:cNvSpPr/>
          <p:nvPr/>
        </p:nvSpPr>
        <p:spPr>
          <a:xfrm>
            <a:off x="10185990" y="2536978"/>
            <a:ext cx="1" cy="3349350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23" name="Line"/>
          <p:cNvSpPr/>
          <p:nvPr/>
        </p:nvSpPr>
        <p:spPr>
          <a:xfrm>
            <a:off x="1228471" y="2536978"/>
            <a:ext cx="1" cy="293444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24" name="Line"/>
          <p:cNvSpPr/>
          <p:nvPr/>
        </p:nvSpPr>
        <p:spPr>
          <a:xfrm flipV="1">
            <a:off x="1227431" y="5460712"/>
            <a:ext cx="264661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425" name="Table"/>
          <p:cNvGraphicFramePr/>
          <p:nvPr/>
        </p:nvGraphicFramePr>
        <p:xfrm>
          <a:off x="1507835" y="9558877"/>
          <a:ext cx="3939868" cy="26833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3815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26" name="Table"/>
          <p:cNvGraphicFramePr/>
          <p:nvPr/>
        </p:nvGraphicFramePr>
        <p:xfrm>
          <a:off x="6252972" y="9518052"/>
          <a:ext cx="3939868" cy="26960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38334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SAT_EMP_DEP_EFF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88AB25"/>
                    </a:solidFill>
                  </a:tcPr>
                </a:tc>
                <a:tc hMerge="1">
                  <a:tcPr/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Effective_From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Effective_To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27" name="Line"/>
          <p:cNvSpPr/>
          <p:nvPr/>
        </p:nvSpPr>
        <p:spPr>
          <a:xfrm>
            <a:off x="4209958" y="6845834"/>
            <a:ext cx="1" cy="2683397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28" name="Line"/>
          <p:cNvSpPr/>
          <p:nvPr/>
        </p:nvSpPr>
        <p:spPr>
          <a:xfrm>
            <a:off x="7177540" y="6845834"/>
            <a:ext cx="1" cy="2683397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Alternative to Link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Alternative to Link Satellite</a:t>
            </a:r>
          </a:p>
        </p:txBody>
      </p:sp>
      <p:sp>
        <p:nvSpPr>
          <p:cNvPr id="143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43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43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3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5" name="Line"/>
          <p:cNvSpPr/>
          <p:nvPr/>
        </p:nvSpPr>
        <p:spPr>
          <a:xfrm>
            <a:off x="9655950" y="2524970"/>
            <a:ext cx="541019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36" name="Line"/>
          <p:cNvSpPr/>
          <p:nvPr/>
        </p:nvSpPr>
        <p:spPr>
          <a:xfrm flipH="1">
            <a:off x="1203566" y="2524969"/>
            <a:ext cx="590133" cy="2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437" name="Table"/>
          <p:cNvGraphicFramePr/>
          <p:nvPr/>
        </p:nvGraphicFramePr>
        <p:xfrm>
          <a:off x="1833035" y="1721229"/>
          <a:ext cx="3290861" cy="20309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39948"/>
                <a:gridCol w="738211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HUB_Employee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HK_EmpID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EmpID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38" name="Table"/>
          <p:cNvGraphicFramePr/>
          <p:nvPr/>
        </p:nvGraphicFramePr>
        <p:xfrm>
          <a:off x="6577948" y="1721229"/>
          <a:ext cx="3111745" cy="20309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75424"/>
                <a:gridCol w="823620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HUB_Department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HK_DepID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DepID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39" name="Table"/>
          <p:cNvGraphicFramePr/>
          <p:nvPr/>
        </p:nvGraphicFramePr>
        <p:xfrm>
          <a:off x="3866652" y="4435437"/>
          <a:ext cx="3939867" cy="288769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410713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1071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1071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HK_EmpID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071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HK_DepID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071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HK_ConID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071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071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40" name="Line"/>
          <p:cNvSpPr/>
          <p:nvPr/>
        </p:nvSpPr>
        <p:spPr>
          <a:xfrm>
            <a:off x="7792709" y="5872935"/>
            <a:ext cx="2388041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41" name="Line"/>
          <p:cNvSpPr/>
          <p:nvPr/>
        </p:nvSpPr>
        <p:spPr>
          <a:xfrm>
            <a:off x="10185990" y="2536978"/>
            <a:ext cx="1" cy="3349350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42" name="Line"/>
          <p:cNvSpPr/>
          <p:nvPr/>
        </p:nvSpPr>
        <p:spPr>
          <a:xfrm>
            <a:off x="1228471" y="2536978"/>
            <a:ext cx="1" cy="293444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43" name="Line"/>
          <p:cNvSpPr/>
          <p:nvPr/>
        </p:nvSpPr>
        <p:spPr>
          <a:xfrm flipV="1">
            <a:off x="1227431" y="5460712"/>
            <a:ext cx="264661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444" name="Table"/>
          <p:cNvGraphicFramePr/>
          <p:nvPr/>
        </p:nvGraphicFramePr>
        <p:xfrm>
          <a:off x="9130575" y="10130943"/>
          <a:ext cx="3939867" cy="26833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3815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HK_ConID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Contract_Start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Contract_End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45" name="Line"/>
          <p:cNvSpPr/>
          <p:nvPr/>
        </p:nvSpPr>
        <p:spPr>
          <a:xfrm>
            <a:off x="7636629" y="10708208"/>
            <a:ext cx="1499194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46" name="Line"/>
          <p:cNvSpPr/>
          <p:nvPr/>
        </p:nvSpPr>
        <p:spPr>
          <a:xfrm>
            <a:off x="7549178" y="9220901"/>
            <a:ext cx="751278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447" name="Table"/>
          <p:cNvGraphicFramePr/>
          <p:nvPr/>
        </p:nvGraphicFramePr>
        <p:xfrm>
          <a:off x="3860302" y="8823121"/>
          <a:ext cx="3793404" cy="20309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75921"/>
                <a:gridCol w="1004781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HUB_Contract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HK_ConID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ConID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48" name="Line"/>
          <p:cNvSpPr/>
          <p:nvPr/>
        </p:nvSpPr>
        <p:spPr>
          <a:xfrm flipH="1">
            <a:off x="3265949" y="6290849"/>
            <a:ext cx="590133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49" name="Line"/>
          <p:cNvSpPr/>
          <p:nvPr/>
        </p:nvSpPr>
        <p:spPr>
          <a:xfrm>
            <a:off x="3277917" y="6289323"/>
            <a:ext cx="1" cy="308892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450" name="Line"/>
          <p:cNvSpPr/>
          <p:nvPr/>
        </p:nvSpPr>
        <p:spPr>
          <a:xfrm flipH="1">
            <a:off x="3265949" y="9386353"/>
            <a:ext cx="590133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451" name="Table"/>
          <p:cNvGraphicFramePr/>
          <p:nvPr/>
        </p:nvGraphicFramePr>
        <p:xfrm>
          <a:off x="15084087" y="8804962"/>
          <a:ext cx="3939867" cy="26960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38334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SAT_EMP_DEP_EFF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88AB25"/>
                    </a:solidFill>
                  </a:tcPr>
                </a:tc>
                <a:tc hMerge="1">
                  <a:tcPr/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HK_ConID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Effective_From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Effective_To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Status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334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"/>
          <p:cNvSpPr/>
          <p:nvPr/>
        </p:nvSpPr>
        <p:spPr>
          <a:xfrm>
            <a:off x="11078469" y="5105916"/>
            <a:ext cx="2227063" cy="202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8" fill="norm" stroke="1" extrusionOk="0">
                <a:moveTo>
                  <a:pt x="4716" y="1700"/>
                </a:moveTo>
                <a:cubicBezTo>
                  <a:pt x="2584" y="3667"/>
                  <a:pt x="1326" y="6602"/>
                  <a:pt x="1326" y="9672"/>
                </a:cubicBezTo>
                <a:cubicBezTo>
                  <a:pt x="1326" y="15407"/>
                  <a:pt x="5576" y="20072"/>
                  <a:pt x="10800" y="20072"/>
                </a:cubicBezTo>
                <a:cubicBezTo>
                  <a:pt x="16024" y="20072"/>
                  <a:pt x="20274" y="15407"/>
                  <a:pt x="20274" y="9672"/>
                </a:cubicBezTo>
                <a:cubicBezTo>
                  <a:pt x="20274" y="6602"/>
                  <a:pt x="19016" y="3667"/>
                  <a:pt x="16884" y="1700"/>
                </a:cubicBezTo>
                <a:lnTo>
                  <a:pt x="11269" y="7864"/>
                </a:lnTo>
                <a:cubicBezTo>
                  <a:pt x="11010" y="8148"/>
                  <a:pt x="10590" y="8148"/>
                  <a:pt x="10331" y="7864"/>
                </a:cubicBezTo>
                <a:cubicBezTo>
                  <a:pt x="10331" y="7864"/>
                  <a:pt x="4716" y="1700"/>
                  <a:pt x="4716" y="1700"/>
                </a:cubicBezTo>
                <a:close/>
                <a:moveTo>
                  <a:pt x="10800" y="21528"/>
                </a:moveTo>
                <a:cubicBezTo>
                  <a:pt x="4845" y="21528"/>
                  <a:pt x="0" y="16209"/>
                  <a:pt x="0" y="9672"/>
                </a:cubicBezTo>
                <a:cubicBezTo>
                  <a:pt x="0" y="5934"/>
                  <a:pt x="1635" y="2372"/>
                  <a:pt x="4373" y="143"/>
                </a:cubicBezTo>
                <a:cubicBezTo>
                  <a:pt x="4638" y="-72"/>
                  <a:pt x="5005" y="-42"/>
                  <a:pt x="5237" y="213"/>
                </a:cubicBezTo>
                <a:lnTo>
                  <a:pt x="10800" y="6320"/>
                </a:lnTo>
                <a:lnTo>
                  <a:pt x="16363" y="213"/>
                </a:lnTo>
                <a:cubicBezTo>
                  <a:pt x="16595" y="-42"/>
                  <a:pt x="16963" y="-72"/>
                  <a:pt x="17227" y="143"/>
                </a:cubicBezTo>
                <a:cubicBezTo>
                  <a:pt x="19965" y="2372"/>
                  <a:pt x="21600" y="5934"/>
                  <a:pt x="21600" y="9672"/>
                </a:cubicBezTo>
                <a:cubicBezTo>
                  <a:pt x="21600" y="16209"/>
                  <a:pt x="16755" y="21528"/>
                  <a:pt x="10800" y="21528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4" name="Shape"/>
          <p:cNvSpPr/>
          <p:nvPr/>
        </p:nvSpPr>
        <p:spPr>
          <a:xfrm>
            <a:off x="11795505" y="5716609"/>
            <a:ext cx="792991" cy="1057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fill="norm" stroke="1" extrusionOk="0">
                <a:moveTo>
                  <a:pt x="10888" y="3319"/>
                </a:moveTo>
                <a:cubicBezTo>
                  <a:pt x="8576" y="5193"/>
                  <a:pt x="3724" y="9584"/>
                  <a:pt x="3724" y="13419"/>
                </a:cubicBezTo>
                <a:cubicBezTo>
                  <a:pt x="3724" y="16327"/>
                  <a:pt x="6898" y="18694"/>
                  <a:pt x="10800" y="18694"/>
                </a:cubicBezTo>
                <a:cubicBezTo>
                  <a:pt x="14702" y="18694"/>
                  <a:pt x="17876" y="16327"/>
                  <a:pt x="17876" y="13419"/>
                </a:cubicBezTo>
                <a:cubicBezTo>
                  <a:pt x="17876" y="8928"/>
                  <a:pt x="13196" y="4988"/>
                  <a:pt x="10888" y="3319"/>
                </a:cubicBezTo>
                <a:close/>
                <a:moveTo>
                  <a:pt x="10800" y="21470"/>
                </a:moveTo>
                <a:cubicBezTo>
                  <a:pt x="4845" y="21470"/>
                  <a:pt x="0" y="17858"/>
                  <a:pt x="0" y="13419"/>
                </a:cubicBezTo>
                <a:cubicBezTo>
                  <a:pt x="0" y="7220"/>
                  <a:pt x="9126" y="660"/>
                  <a:pt x="9515" y="384"/>
                </a:cubicBezTo>
                <a:cubicBezTo>
                  <a:pt x="10191" y="-97"/>
                  <a:pt x="11240" y="-130"/>
                  <a:pt x="11968" y="307"/>
                </a:cubicBezTo>
                <a:cubicBezTo>
                  <a:pt x="12361" y="543"/>
                  <a:pt x="21600" y="6175"/>
                  <a:pt x="21600" y="13419"/>
                </a:cubicBezTo>
                <a:cubicBezTo>
                  <a:pt x="21600" y="17858"/>
                  <a:pt x="16755" y="21470"/>
                  <a:pt x="10800" y="21470"/>
                </a:cubicBezTo>
                <a:close/>
              </a:path>
            </a:pathLst>
          </a:custGeom>
          <a:gradFill>
            <a:gsLst>
              <a:gs pos="0">
                <a:srgbClr val="CF5C37"/>
              </a:gs>
              <a:gs pos="57420">
                <a:srgbClr val="E69A0A"/>
              </a:gs>
              <a:gs pos="100000">
                <a:srgbClr val="8FC5AE"/>
              </a:gs>
            </a:gsLst>
            <a:lin ang="5370546"/>
          </a:gradFill>
          <a:ln w="12700">
            <a:miter lim="400000"/>
          </a:ln>
        </p:spPr>
        <p:txBody>
          <a:bodyPr lIns="53578" tIns="53578" rIns="53578" bIns="53578"/>
          <a:lstStyle/>
          <a:p>
            <a:pPr algn="l" defTabSz="642937">
              <a:lnSpc>
                <a:spcPct val="140000"/>
              </a:lnSpc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5" name="DV Advanced"/>
          <p:cNvSpPr txBox="1"/>
          <p:nvPr/>
        </p:nvSpPr>
        <p:spPr>
          <a:xfrm>
            <a:off x="7329130" y="7494498"/>
            <a:ext cx="10168308" cy="105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  <a:r>
              <a:t>DV Advanced</a:t>
            </a:r>
          </a:p>
          <a:p>
            <a:pPr defTabSz="642937">
              <a:lnSpc>
                <a:spcPct val="80000"/>
              </a:lnSpc>
              <a:defRPr cap="all" sz="4600">
                <a:latin typeface="Skia Bold"/>
                <a:ea typeface="Skia Bold"/>
                <a:cs typeface="Skia Bold"/>
                <a:sym typeface="Skia Bold"/>
              </a:defRPr>
            </a:pPr>
          </a:p>
        </p:txBody>
      </p:sp>
      <p:sp>
        <p:nvSpPr>
          <p:cNvPr id="1456" name="DV LAYERS"/>
          <p:cNvSpPr txBox="1"/>
          <p:nvPr/>
        </p:nvSpPr>
        <p:spPr>
          <a:xfrm>
            <a:off x="7624367" y="8513073"/>
            <a:ext cx="9135266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DV 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lden Rules - HUB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Golden Rules - HUB</a:t>
            </a:r>
          </a:p>
        </p:txBody>
      </p:sp>
      <p:sp>
        <p:nvSpPr>
          <p:cNvPr id="26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6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6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1736731" y="1944115"/>
            <a:ext cx="13070908" cy="9827770"/>
            <a:chOff x="0" y="0"/>
            <a:chExt cx="13070906" cy="9827769"/>
          </a:xfrm>
        </p:grpSpPr>
        <p:sp>
          <p:nvSpPr>
            <p:cNvPr id="267" name="Rectangle"/>
            <p:cNvSpPr/>
            <p:nvPr/>
          </p:nvSpPr>
          <p:spPr>
            <a:xfrm>
              <a:off x="0" y="0"/>
              <a:ext cx="13070907" cy="9827770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74719"/>
                  </a:srgbClr>
                </a:gs>
                <a:gs pos="100000">
                  <a:srgbClr val="4F4F4F">
                    <a:alpha val="74719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284" name="Group"/>
            <p:cNvGrpSpPr/>
            <p:nvPr/>
          </p:nvGrpSpPr>
          <p:grpSpPr>
            <a:xfrm>
              <a:off x="81202" y="164079"/>
              <a:ext cx="1023876" cy="715762"/>
              <a:chOff x="0" y="0"/>
              <a:chExt cx="1023874" cy="715761"/>
            </a:xfrm>
          </p:grpSpPr>
          <p:sp>
            <p:nvSpPr>
              <p:cNvPr id="268" name="Shape"/>
              <p:cNvSpPr/>
              <p:nvPr/>
            </p:nvSpPr>
            <p:spPr>
              <a:xfrm>
                <a:off x="-1" y="0"/>
                <a:ext cx="622820" cy="622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273" name="Group"/>
              <p:cNvGrpSpPr/>
              <p:nvPr/>
            </p:nvGrpSpPr>
            <p:grpSpPr>
              <a:xfrm>
                <a:off x="440679" y="203986"/>
                <a:ext cx="193459" cy="511776"/>
                <a:chOff x="0" y="0"/>
                <a:chExt cx="193457" cy="511774"/>
              </a:xfrm>
            </p:grpSpPr>
            <p:sp>
              <p:nvSpPr>
                <p:cNvPr id="269" name="Rounded Rectangle"/>
                <p:cNvSpPr/>
                <p:nvPr/>
              </p:nvSpPr>
              <p:spPr>
                <a:xfrm rot="4800000">
                  <a:off x="-101167" y="242562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72" name="Group"/>
                <p:cNvGrpSpPr/>
                <p:nvPr/>
              </p:nvGrpSpPr>
              <p:grpSpPr>
                <a:xfrm>
                  <a:off x="35189" y="0"/>
                  <a:ext cx="52302" cy="167826"/>
                  <a:chOff x="0" y="0"/>
                  <a:chExt cx="52300" cy="167825"/>
                </a:xfrm>
              </p:grpSpPr>
              <p:sp>
                <p:nvSpPr>
                  <p:cNvPr id="270" name="Circle"/>
                  <p:cNvSpPr/>
                  <p:nvPr/>
                </p:nvSpPr>
                <p:spPr>
                  <a:xfrm rot="4800000">
                    <a:off x="18128" y="133653"/>
                    <a:ext cx="31665" cy="31664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71" name="Shape"/>
                  <p:cNvSpPr/>
                  <p:nvPr/>
                </p:nvSpPr>
                <p:spPr>
                  <a:xfrm rot="4800000">
                    <a:off x="-57555" y="7135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278" name="Group"/>
              <p:cNvGrpSpPr/>
              <p:nvPr/>
            </p:nvGrpSpPr>
            <p:grpSpPr>
              <a:xfrm>
                <a:off x="503051" y="193480"/>
                <a:ext cx="380572" cy="434286"/>
                <a:chOff x="0" y="0"/>
                <a:chExt cx="380571" cy="434285"/>
              </a:xfrm>
            </p:grpSpPr>
            <p:sp>
              <p:nvSpPr>
                <p:cNvPr id="274" name="Rounded Rectangle"/>
                <p:cNvSpPr/>
                <p:nvPr/>
              </p:nvSpPr>
              <p:spPr>
                <a:xfrm rot="3000000">
                  <a:off x="6960" y="178656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77" name="Group"/>
                <p:cNvGrpSpPr/>
                <p:nvPr/>
              </p:nvGrpSpPr>
              <p:grpSpPr>
                <a:xfrm>
                  <a:off x="-1" y="0"/>
                  <a:ext cx="125076" cy="142627"/>
                  <a:chOff x="0" y="0"/>
                  <a:chExt cx="125074" cy="142626"/>
                </a:xfrm>
              </p:grpSpPr>
              <p:sp>
                <p:nvSpPr>
                  <p:cNvPr id="275" name="Circle"/>
                  <p:cNvSpPr/>
                  <p:nvPr/>
                </p:nvSpPr>
                <p:spPr>
                  <a:xfrm rot="3000000">
                    <a:off x="86938" y="104490"/>
                    <a:ext cx="31664" cy="31664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76" name="Shape"/>
                  <p:cNvSpPr/>
                  <p:nvPr/>
                </p:nvSpPr>
                <p:spPr>
                  <a:xfrm rot="3000000">
                    <a:off x="-22169" y="57780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283" name="Group"/>
              <p:cNvGrpSpPr/>
              <p:nvPr/>
            </p:nvGrpSpPr>
            <p:grpSpPr>
              <a:xfrm>
                <a:off x="522972" y="150658"/>
                <a:ext cx="500903" cy="254384"/>
                <a:chOff x="0" y="0"/>
                <a:chExt cx="500901" cy="254383"/>
              </a:xfrm>
            </p:grpSpPr>
            <p:sp>
              <p:nvSpPr>
                <p:cNvPr id="279" name="Rounded Rectangle"/>
                <p:cNvSpPr/>
                <p:nvPr/>
              </p:nvSpPr>
              <p:spPr>
                <a:xfrm rot="1200000">
                  <a:off x="95386" y="63865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82" name="Group"/>
                <p:cNvGrpSpPr/>
                <p:nvPr/>
              </p:nvGrpSpPr>
              <p:grpSpPr>
                <a:xfrm>
                  <a:off x="-1" y="13954"/>
                  <a:ext cx="164336" cy="79211"/>
                  <a:chOff x="0" y="0"/>
                  <a:chExt cx="164334" cy="79210"/>
                </a:xfrm>
              </p:grpSpPr>
              <p:sp>
                <p:nvSpPr>
                  <p:cNvPr id="280" name="Circle"/>
                  <p:cNvSpPr/>
                  <p:nvPr/>
                </p:nvSpPr>
                <p:spPr>
                  <a:xfrm rot="1200000">
                    <a:off x="128210" y="43087"/>
                    <a:ext cx="31665" cy="31664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81" name="Shape"/>
                  <p:cNvSpPr/>
                  <p:nvPr/>
                </p:nvSpPr>
                <p:spPr>
                  <a:xfrm rot="1200000">
                    <a:off x="-2049" y="2658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</p:grpSp>
      <p:sp>
        <p:nvSpPr>
          <p:cNvPr id="286" name="The Hub entity must NEVER contain foreign keys…"/>
          <p:cNvSpPr txBox="1"/>
          <p:nvPr/>
        </p:nvSpPr>
        <p:spPr>
          <a:xfrm>
            <a:off x="2049914" y="2607582"/>
            <a:ext cx="11242953" cy="6467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3000"/>
              </a:spcBef>
              <a:defRPr sz="2700"/>
            </a:pPr>
          </a:p>
          <a:p>
            <a:pPr marL="450272" indent="-450272" algn="l">
              <a:spcBef>
                <a:spcPts val="30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The Hub entity must NEVER contain foreign keys</a:t>
            </a:r>
          </a:p>
          <a:p>
            <a:pPr marL="450272" indent="-450272" algn="l">
              <a:spcBef>
                <a:spcPts val="30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Hubs must stand alone (be a parent to all other tables), they must never be children</a:t>
            </a:r>
          </a:p>
          <a:p>
            <a:pPr marL="450272" indent="-450272" algn="l">
              <a:spcBef>
                <a:spcPts val="30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Should have at least 1 satellite</a:t>
            </a:r>
          </a:p>
          <a:p>
            <a:pPr marL="450272" indent="-450272" algn="l">
              <a:spcBef>
                <a:spcPts val="30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Direct Hub-to-Hub relationship is not allowed.</a:t>
            </a:r>
          </a:p>
          <a:p>
            <a:pPr marL="450272" indent="-450272" algn="l">
              <a:spcBef>
                <a:spcPts val="30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HUB BK and PK never change</a:t>
            </a:r>
          </a:p>
          <a:p>
            <a:pPr marL="450272" indent="-450272" algn="l">
              <a:spcBef>
                <a:spcPts val="30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</a:p>
        </p:txBody>
      </p:sp>
      <p:sp>
        <p:nvSpPr>
          <p:cNvPr id="287" name="HUB"/>
          <p:cNvSpPr/>
          <p:nvPr/>
        </p:nvSpPr>
        <p:spPr>
          <a:xfrm>
            <a:off x="12041288" y="2356057"/>
            <a:ext cx="2221501" cy="680655"/>
          </a:xfrm>
          <a:prstGeom prst="rect">
            <a:avLst/>
          </a:prstGeom>
          <a:solidFill>
            <a:srgbClr val="6CA9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Architectur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Architecture</a:t>
            </a:r>
          </a:p>
        </p:txBody>
      </p:sp>
      <p:sp>
        <p:nvSpPr>
          <p:cNvPr id="1459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462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460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61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512" name="Group"/>
          <p:cNvGrpSpPr/>
          <p:nvPr/>
        </p:nvGrpSpPr>
        <p:grpSpPr>
          <a:xfrm>
            <a:off x="1668819" y="979117"/>
            <a:ext cx="9110676" cy="4398082"/>
            <a:chOff x="0" y="0"/>
            <a:chExt cx="9110675" cy="4398080"/>
          </a:xfrm>
        </p:grpSpPr>
        <p:grpSp>
          <p:nvGrpSpPr>
            <p:cNvPr id="1509" name="Group"/>
            <p:cNvGrpSpPr/>
            <p:nvPr/>
          </p:nvGrpSpPr>
          <p:grpSpPr>
            <a:xfrm>
              <a:off x="0" y="0"/>
              <a:ext cx="8191981" cy="3816230"/>
              <a:chOff x="0" y="0"/>
              <a:chExt cx="8191980" cy="3816229"/>
            </a:xfrm>
          </p:grpSpPr>
          <p:sp>
            <p:nvSpPr>
              <p:cNvPr id="1463" name="Source"/>
              <p:cNvSpPr txBox="1"/>
              <p:nvPr/>
            </p:nvSpPr>
            <p:spPr>
              <a:xfrm>
                <a:off x="0" y="385383"/>
                <a:ext cx="1709467" cy="5337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Source</a:t>
                </a:r>
              </a:p>
            </p:txBody>
          </p:sp>
          <p:sp>
            <p:nvSpPr>
              <p:cNvPr id="1464" name="ETL (Staging)"/>
              <p:cNvSpPr txBox="1"/>
              <p:nvPr/>
            </p:nvSpPr>
            <p:spPr>
              <a:xfrm>
                <a:off x="1694714" y="72996"/>
                <a:ext cx="1987070" cy="11584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ETL (Staging)</a:t>
                </a:r>
              </a:p>
            </p:txBody>
          </p:sp>
          <p:sp>
            <p:nvSpPr>
              <p:cNvPr id="1465" name="Enterprise…"/>
              <p:cNvSpPr txBox="1"/>
              <p:nvPr/>
            </p:nvSpPr>
            <p:spPr>
              <a:xfrm>
                <a:off x="3656327" y="347052"/>
                <a:ext cx="1706039" cy="8868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Enterprise</a:t>
                </a:r>
              </a:p>
              <a:p>
                <a: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DWH</a:t>
                </a:r>
              </a:p>
            </p:txBody>
          </p:sp>
          <p:sp>
            <p:nvSpPr>
              <p:cNvPr id="1466" name="DataMart"/>
              <p:cNvSpPr txBox="1"/>
              <p:nvPr/>
            </p:nvSpPr>
            <p:spPr>
              <a:xfrm>
                <a:off x="6681114" y="0"/>
                <a:ext cx="1510867" cy="1304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DataMart</a:t>
                </a:r>
              </a:p>
            </p:txBody>
          </p:sp>
          <p:grpSp>
            <p:nvGrpSpPr>
              <p:cNvPr id="1473" name="Group"/>
              <p:cNvGrpSpPr/>
              <p:nvPr/>
            </p:nvGrpSpPr>
            <p:grpSpPr>
              <a:xfrm>
                <a:off x="424167" y="1031313"/>
                <a:ext cx="697540" cy="824353"/>
                <a:chOff x="0" y="0"/>
                <a:chExt cx="697539" cy="824351"/>
              </a:xfrm>
            </p:grpSpPr>
            <p:sp>
              <p:nvSpPr>
                <p:cNvPr id="1467" name="Shape"/>
                <p:cNvSpPr/>
                <p:nvPr/>
              </p:nvSpPr>
              <p:spPr>
                <a:xfrm>
                  <a:off x="0" y="584843"/>
                  <a:ext cx="697539" cy="239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8" name="Oval"/>
                <p:cNvSpPr/>
                <p:nvPr/>
              </p:nvSpPr>
              <p:spPr>
                <a:xfrm>
                  <a:off x="0" y="484992"/>
                  <a:ext cx="697539" cy="222257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69" name="Shape"/>
                <p:cNvSpPr/>
                <p:nvPr/>
              </p:nvSpPr>
              <p:spPr>
                <a:xfrm>
                  <a:off x="0" y="342347"/>
                  <a:ext cx="697539" cy="239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0" name="Oval"/>
                <p:cNvSpPr/>
                <p:nvPr/>
              </p:nvSpPr>
              <p:spPr>
                <a:xfrm>
                  <a:off x="0" y="242496"/>
                  <a:ext cx="697539" cy="222257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1" name="Shape"/>
                <p:cNvSpPr/>
                <p:nvPr/>
              </p:nvSpPr>
              <p:spPr>
                <a:xfrm>
                  <a:off x="0" y="114115"/>
                  <a:ext cx="697539" cy="239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2" name="Oval"/>
                <p:cNvSpPr/>
                <p:nvPr/>
              </p:nvSpPr>
              <p:spPr>
                <a:xfrm>
                  <a:off x="0" y="0"/>
                  <a:ext cx="697539" cy="222257"/>
                </a:xfrm>
                <a:prstGeom prst="ellipse">
                  <a:avLst/>
                </a:prstGeom>
                <a:solidFill>
                  <a:srgbClr val="FBF3EB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480" name="Group"/>
              <p:cNvGrpSpPr/>
              <p:nvPr/>
            </p:nvGrpSpPr>
            <p:grpSpPr>
              <a:xfrm>
                <a:off x="424167" y="1838978"/>
                <a:ext cx="697540" cy="824353"/>
                <a:chOff x="0" y="0"/>
                <a:chExt cx="697539" cy="824351"/>
              </a:xfrm>
            </p:grpSpPr>
            <p:sp>
              <p:nvSpPr>
                <p:cNvPr id="1474" name="Shape"/>
                <p:cNvSpPr/>
                <p:nvPr/>
              </p:nvSpPr>
              <p:spPr>
                <a:xfrm>
                  <a:off x="0" y="584843"/>
                  <a:ext cx="697539" cy="239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5" name="Oval"/>
                <p:cNvSpPr/>
                <p:nvPr/>
              </p:nvSpPr>
              <p:spPr>
                <a:xfrm>
                  <a:off x="0" y="484992"/>
                  <a:ext cx="697539" cy="222257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6" name="Shape"/>
                <p:cNvSpPr/>
                <p:nvPr/>
              </p:nvSpPr>
              <p:spPr>
                <a:xfrm>
                  <a:off x="0" y="342347"/>
                  <a:ext cx="697539" cy="239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7" name="Oval"/>
                <p:cNvSpPr/>
                <p:nvPr/>
              </p:nvSpPr>
              <p:spPr>
                <a:xfrm>
                  <a:off x="0" y="242496"/>
                  <a:ext cx="697539" cy="222257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8" name="Shape"/>
                <p:cNvSpPr/>
                <p:nvPr/>
              </p:nvSpPr>
              <p:spPr>
                <a:xfrm>
                  <a:off x="0" y="114115"/>
                  <a:ext cx="697539" cy="239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79" name="Oval"/>
                <p:cNvSpPr/>
                <p:nvPr/>
              </p:nvSpPr>
              <p:spPr>
                <a:xfrm>
                  <a:off x="0" y="0"/>
                  <a:ext cx="697539" cy="222257"/>
                </a:xfrm>
                <a:prstGeom prst="ellipse">
                  <a:avLst/>
                </a:prstGeom>
                <a:solidFill>
                  <a:srgbClr val="FBF3EB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487" name="Group"/>
              <p:cNvGrpSpPr/>
              <p:nvPr/>
            </p:nvGrpSpPr>
            <p:grpSpPr>
              <a:xfrm>
                <a:off x="424167" y="2674710"/>
                <a:ext cx="697540" cy="824353"/>
                <a:chOff x="0" y="0"/>
                <a:chExt cx="697539" cy="824351"/>
              </a:xfrm>
            </p:grpSpPr>
            <p:sp>
              <p:nvSpPr>
                <p:cNvPr id="1481" name="Shape"/>
                <p:cNvSpPr/>
                <p:nvPr/>
              </p:nvSpPr>
              <p:spPr>
                <a:xfrm>
                  <a:off x="0" y="584843"/>
                  <a:ext cx="697539" cy="239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82" name="Oval"/>
                <p:cNvSpPr/>
                <p:nvPr/>
              </p:nvSpPr>
              <p:spPr>
                <a:xfrm>
                  <a:off x="0" y="484992"/>
                  <a:ext cx="697539" cy="222257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83" name="Shape"/>
                <p:cNvSpPr/>
                <p:nvPr/>
              </p:nvSpPr>
              <p:spPr>
                <a:xfrm>
                  <a:off x="0" y="342347"/>
                  <a:ext cx="697539" cy="239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84" name="Oval"/>
                <p:cNvSpPr/>
                <p:nvPr/>
              </p:nvSpPr>
              <p:spPr>
                <a:xfrm>
                  <a:off x="0" y="242496"/>
                  <a:ext cx="697539" cy="222257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85" name="Shape"/>
                <p:cNvSpPr/>
                <p:nvPr/>
              </p:nvSpPr>
              <p:spPr>
                <a:xfrm>
                  <a:off x="0" y="114115"/>
                  <a:ext cx="697539" cy="239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486" name="Oval"/>
                <p:cNvSpPr/>
                <p:nvPr/>
              </p:nvSpPr>
              <p:spPr>
                <a:xfrm>
                  <a:off x="0" y="0"/>
                  <a:ext cx="697539" cy="222257"/>
                </a:xfrm>
                <a:prstGeom prst="ellipse">
                  <a:avLst/>
                </a:prstGeom>
                <a:solidFill>
                  <a:srgbClr val="FBF3EB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493" name="Group"/>
              <p:cNvGrpSpPr/>
              <p:nvPr/>
            </p:nvGrpSpPr>
            <p:grpSpPr>
              <a:xfrm>
                <a:off x="1186471" y="1240446"/>
                <a:ext cx="954772" cy="1752127"/>
                <a:chOff x="0" y="0"/>
                <a:chExt cx="954771" cy="1752125"/>
              </a:xfrm>
            </p:grpSpPr>
            <p:sp>
              <p:nvSpPr>
                <p:cNvPr id="1488" name="Line"/>
                <p:cNvSpPr/>
                <p:nvPr/>
              </p:nvSpPr>
              <p:spPr>
                <a:xfrm>
                  <a:off x="0" y="4558"/>
                  <a:ext cx="471345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489" name="Line"/>
                <p:cNvSpPr/>
                <p:nvPr/>
              </p:nvSpPr>
              <p:spPr>
                <a:xfrm>
                  <a:off x="0" y="904059"/>
                  <a:ext cx="471345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490" name="Line"/>
                <p:cNvSpPr/>
                <p:nvPr/>
              </p:nvSpPr>
              <p:spPr>
                <a:xfrm>
                  <a:off x="0" y="1736894"/>
                  <a:ext cx="471345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491" name="Line"/>
                <p:cNvSpPr/>
                <p:nvPr/>
              </p:nvSpPr>
              <p:spPr>
                <a:xfrm flipH="1">
                  <a:off x="467701" y="-1"/>
                  <a:ext cx="1" cy="1752127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492" name="Line"/>
                <p:cNvSpPr/>
                <p:nvPr/>
              </p:nvSpPr>
              <p:spPr>
                <a:xfrm>
                  <a:off x="483426" y="904591"/>
                  <a:ext cx="471346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pSp>
            <p:nvGrpSpPr>
              <p:cNvPr id="1496" name="Group"/>
              <p:cNvGrpSpPr/>
              <p:nvPr/>
            </p:nvGrpSpPr>
            <p:grpSpPr>
              <a:xfrm>
                <a:off x="2206007" y="1464134"/>
                <a:ext cx="1080275" cy="1045893"/>
                <a:chOff x="0" y="0"/>
                <a:chExt cx="1080274" cy="1045891"/>
              </a:xfrm>
            </p:grpSpPr>
            <p:pic>
              <p:nvPicPr>
                <p:cNvPr id="1494" name="Screen Shot 2020-04-09 at 22.41.56.png" descr="Screen Shot 2020-04-09 at 22.41.56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221539"/>
                  <a:ext cx="783999" cy="82435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95" name="Screen Shot 2020-04-09 at 22.38.02.png" descr="Screen Shot 2020-04-09 at 22.38.02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95116" y="0"/>
                  <a:ext cx="585159" cy="5541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88900" dist="25400" dir="5400000">
                    <a:srgbClr val="000000">
                      <a:alpha val="50000"/>
                    </a:srgbClr>
                  </a:outerShdw>
                </a:effectLst>
              </p:spPr>
            </p:pic>
          </p:grpSp>
          <p:sp>
            <p:nvSpPr>
              <p:cNvPr id="1497" name="Line"/>
              <p:cNvSpPr/>
              <p:nvPr/>
            </p:nvSpPr>
            <p:spPr>
              <a:xfrm>
                <a:off x="3037918" y="2169344"/>
                <a:ext cx="541579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pic>
            <p:nvPicPr>
              <p:cNvPr id="1498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712995" y="1663718"/>
                <a:ext cx="1255702" cy="1450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9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170007" y="973659"/>
                <a:ext cx="585159" cy="676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502" name="Group"/>
              <p:cNvGrpSpPr/>
              <p:nvPr/>
            </p:nvGrpSpPr>
            <p:grpSpPr>
              <a:xfrm>
                <a:off x="5643262" y="1803297"/>
                <a:ext cx="756161" cy="732094"/>
                <a:chOff x="0" y="0"/>
                <a:chExt cx="756160" cy="732093"/>
              </a:xfrm>
            </p:grpSpPr>
            <p:pic>
              <p:nvPicPr>
                <p:cNvPr id="1500" name="Screen Shot 2020-04-09 at 22.41.56.png" descr="Screen Shot 2020-04-09 at 22.41.56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155070"/>
                  <a:ext cx="548777" cy="5770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01" name="Screen Shot 2020-04-09 at 22.38.02.png" descr="Screen Shot 2020-04-09 at 22.38.02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346567" y="0"/>
                  <a:ext cx="409594" cy="3878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88900" dist="25400" dir="5400000">
                    <a:srgbClr val="000000">
                      <a:alpha val="50000"/>
                    </a:srgbClr>
                  </a:outerShdw>
                </a:effectLst>
              </p:spPr>
            </p:pic>
          </p:grpSp>
          <p:sp>
            <p:nvSpPr>
              <p:cNvPr id="1503" name="Line"/>
              <p:cNvSpPr/>
              <p:nvPr/>
            </p:nvSpPr>
            <p:spPr>
              <a:xfrm>
                <a:off x="5059402" y="2197872"/>
                <a:ext cx="541579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pic>
            <p:nvPicPr>
              <p:cNvPr id="1504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187776" y="2043285"/>
                <a:ext cx="585159" cy="676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05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187776" y="3140230"/>
                <a:ext cx="585159" cy="676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06" name="Line"/>
              <p:cNvSpPr/>
              <p:nvPr/>
            </p:nvSpPr>
            <p:spPr>
              <a:xfrm flipV="1">
                <a:off x="6464558" y="1466810"/>
                <a:ext cx="389710" cy="38971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507" name="Line"/>
              <p:cNvSpPr/>
              <p:nvPr/>
            </p:nvSpPr>
            <p:spPr>
              <a:xfrm>
                <a:off x="6538166" y="2197872"/>
                <a:ext cx="471345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508" name="Line"/>
              <p:cNvSpPr/>
              <p:nvPr/>
            </p:nvSpPr>
            <p:spPr>
              <a:xfrm>
                <a:off x="6445309" y="2539227"/>
                <a:ext cx="389710" cy="38971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1510" name="Rectangle"/>
            <p:cNvSpPr/>
            <p:nvPr/>
          </p:nvSpPr>
          <p:spPr>
            <a:xfrm>
              <a:off x="148395" y="222284"/>
              <a:ext cx="8962281" cy="4175797"/>
            </a:xfrm>
            <a:prstGeom prst="rect">
              <a:avLst/>
            </a:prstGeom>
            <a:noFill/>
            <a:ln w="12700" cap="flat">
              <a:solidFill>
                <a:srgbClr val="72798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511" name="Top Down (Inmon)"/>
            <p:cNvSpPr txBox="1"/>
            <p:nvPr/>
          </p:nvSpPr>
          <p:spPr>
            <a:xfrm>
              <a:off x="2886370" y="3733034"/>
              <a:ext cx="2852980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/>
              </a:lvl1pPr>
            </a:lstStyle>
            <a:p>
              <a:pPr/>
              <a:r>
                <a:t>Top Down (Inmon)</a:t>
              </a:r>
            </a:p>
          </p:txBody>
        </p:sp>
      </p:grpSp>
      <p:grpSp>
        <p:nvGrpSpPr>
          <p:cNvPr id="1563" name="Group"/>
          <p:cNvGrpSpPr/>
          <p:nvPr/>
        </p:nvGrpSpPr>
        <p:grpSpPr>
          <a:xfrm>
            <a:off x="11737813" y="1003526"/>
            <a:ext cx="8972637" cy="4349264"/>
            <a:chOff x="0" y="0"/>
            <a:chExt cx="8972635" cy="4349263"/>
          </a:xfrm>
        </p:grpSpPr>
        <p:grpSp>
          <p:nvGrpSpPr>
            <p:cNvPr id="1560" name="Group"/>
            <p:cNvGrpSpPr/>
            <p:nvPr/>
          </p:nvGrpSpPr>
          <p:grpSpPr>
            <a:xfrm>
              <a:off x="0" y="0"/>
              <a:ext cx="8233381" cy="3616994"/>
              <a:chOff x="0" y="0"/>
              <a:chExt cx="8233380" cy="3616993"/>
            </a:xfrm>
          </p:grpSpPr>
          <p:sp>
            <p:nvSpPr>
              <p:cNvPr id="1513" name="Source"/>
              <p:cNvSpPr txBox="1"/>
              <p:nvPr/>
            </p:nvSpPr>
            <p:spPr>
              <a:xfrm>
                <a:off x="0" y="352766"/>
                <a:ext cx="1628021" cy="5082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Source</a:t>
                </a:r>
              </a:p>
            </p:txBody>
          </p:sp>
          <p:sp>
            <p:nvSpPr>
              <p:cNvPr id="1514" name="ETL (Staging)"/>
              <p:cNvSpPr txBox="1"/>
              <p:nvPr/>
            </p:nvSpPr>
            <p:spPr>
              <a:xfrm>
                <a:off x="1601875" y="55263"/>
                <a:ext cx="1892397" cy="1103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ETL (Staging)</a:t>
                </a:r>
              </a:p>
            </p:txBody>
          </p:sp>
          <p:sp>
            <p:nvSpPr>
              <p:cNvPr id="1515" name="Enterprise…"/>
              <p:cNvSpPr txBox="1"/>
              <p:nvPr/>
            </p:nvSpPr>
            <p:spPr>
              <a:xfrm>
                <a:off x="6608625" y="359657"/>
                <a:ext cx="1624756" cy="8446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Enterprise</a:t>
                </a:r>
              </a:p>
              <a:p>
                <a: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DWH</a:t>
                </a:r>
              </a:p>
            </p:txBody>
          </p:sp>
          <p:sp>
            <p:nvSpPr>
              <p:cNvPr id="1516" name="DataMart"/>
              <p:cNvSpPr txBox="1"/>
              <p:nvPr/>
            </p:nvSpPr>
            <p:spPr>
              <a:xfrm>
                <a:off x="3333782" y="0"/>
                <a:ext cx="1438883" cy="1242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DataMart</a:t>
                </a:r>
              </a:p>
            </p:txBody>
          </p:sp>
          <p:grpSp>
            <p:nvGrpSpPr>
              <p:cNvPr id="1523" name="Group"/>
              <p:cNvGrpSpPr/>
              <p:nvPr/>
            </p:nvGrpSpPr>
            <p:grpSpPr>
              <a:xfrm>
                <a:off x="319294" y="967922"/>
                <a:ext cx="664306" cy="785077"/>
                <a:chOff x="0" y="0"/>
                <a:chExt cx="664305" cy="785076"/>
              </a:xfrm>
            </p:grpSpPr>
            <p:sp>
              <p:nvSpPr>
                <p:cNvPr id="1517" name="Shape"/>
                <p:cNvSpPr/>
                <p:nvPr/>
              </p:nvSpPr>
              <p:spPr>
                <a:xfrm>
                  <a:off x="0" y="556979"/>
                  <a:ext cx="664306" cy="22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18" name="Oval"/>
                <p:cNvSpPr/>
                <p:nvPr/>
              </p:nvSpPr>
              <p:spPr>
                <a:xfrm>
                  <a:off x="0" y="461885"/>
                  <a:ext cx="664306" cy="211668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19" name="Shape"/>
                <p:cNvSpPr/>
                <p:nvPr/>
              </p:nvSpPr>
              <p:spPr>
                <a:xfrm>
                  <a:off x="0" y="326036"/>
                  <a:ext cx="664306" cy="22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20" name="Oval"/>
                <p:cNvSpPr/>
                <p:nvPr/>
              </p:nvSpPr>
              <p:spPr>
                <a:xfrm>
                  <a:off x="0" y="230942"/>
                  <a:ext cx="664306" cy="211668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21" name="Shape"/>
                <p:cNvSpPr/>
                <p:nvPr/>
              </p:nvSpPr>
              <p:spPr>
                <a:xfrm>
                  <a:off x="0" y="108678"/>
                  <a:ext cx="664306" cy="22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22" name="Oval"/>
                <p:cNvSpPr/>
                <p:nvPr/>
              </p:nvSpPr>
              <p:spPr>
                <a:xfrm>
                  <a:off x="0" y="0"/>
                  <a:ext cx="664306" cy="211668"/>
                </a:xfrm>
                <a:prstGeom prst="ellipse">
                  <a:avLst/>
                </a:prstGeom>
                <a:solidFill>
                  <a:srgbClr val="FBF3EB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530" name="Group"/>
              <p:cNvGrpSpPr/>
              <p:nvPr/>
            </p:nvGrpSpPr>
            <p:grpSpPr>
              <a:xfrm>
                <a:off x="319294" y="1737106"/>
                <a:ext cx="664306" cy="785077"/>
                <a:chOff x="0" y="0"/>
                <a:chExt cx="664305" cy="785076"/>
              </a:xfrm>
            </p:grpSpPr>
            <p:sp>
              <p:nvSpPr>
                <p:cNvPr id="1524" name="Shape"/>
                <p:cNvSpPr/>
                <p:nvPr/>
              </p:nvSpPr>
              <p:spPr>
                <a:xfrm>
                  <a:off x="0" y="556979"/>
                  <a:ext cx="664306" cy="22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25" name="Oval"/>
                <p:cNvSpPr/>
                <p:nvPr/>
              </p:nvSpPr>
              <p:spPr>
                <a:xfrm>
                  <a:off x="0" y="461885"/>
                  <a:ext cx="664306" cy="211668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26" name="Shape"/>
                <p:cNvSpPr/>
                <p:nvPr/>
              </p:nvSpPr>
              <p:spPr>
                <a:xfrm>
                  <a:off x="0" y="326036"/>
                  <a:ext cx="664306" cy="22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27" name="Oval"/>
                <p:cNvSpPr/>
                <p:nvPr/>
              </p:nvSpPr>
              <p:spPr>
                <a:xfrm>
                  <a:off x="0" y="230942"/>
                  <a:ext cx="664306" cy="211668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28" name="Shape"/>
                <p:cNvSpPr/>
                <p:nvPr/>
              </p:nvSpPr>
              <p:spPr>
                <a:xfrm>
                  <a:off x="0" y="108678"/>
                  <a:ext cx="664306" cy="22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29" name="Oval"/>
                <p:cNvSpPr/>
                <p:nvPr/>
              </p:nvSpPr>
              <p:spPr>
                <a:xfrm>
                  <a:off x="0" y="0"/>
                  <a:ext cx="664306" cy="211668"/>
                </a:xfrm>
                <a:prstGeom prst="ellipse">
                  <a:avLst/>
                </a:prstGeom>
                <a:solidFill>
                  <a:srgbClr val="FBF3EB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537" name="Group"/>
              <p:cNvGrpSpPr/>
              <p:nvPr/>
            </p:nvGrpSpPr>
            <p:grpSpPr>
              <a:xfrm>
                <a:off x="319294" y="2533019"/>
                <a:ext cx="664306" cy="785077"/>
                <a:chOff x="0" y="0"/>
                <a:chExt cx="664305" cy="785076"/>
              </a:xfrm>
            </p:grpSpPr>
            <p:sp>
              <p:nvSpPr>
                <p:cNvPr id="1531" name="Shape"/>
                <p:cNvSpPr/>
                <p:nvPr/>
              </p:nvSpPr>
              <p:spPr>
                <a:xfrm>
                  <a:off x="0" y="556979"/>
                  <a:ext cx="664306" cy="22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32" name="Oval"/>
                <p:cNvSpPr/>
                <p:nvPr/>
              </p:nvSpPr>
              <p:spPr>
                <a:xfrm>
                  <a:off x="0" y="461885"/>
                  <a:ext cx="664306" cy="211668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33" name="Shape"/>
                <p:cNvSpPr/>
                <p:nvPr/>
              </p:nvSpPr>
              <p:spPr>
                <a:xfrm>
                  <a:off x="0" y="326036"/>
                  <a:ext cx="664306" cy="22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34" name="Oval"/>
                <p:cNvSpPr/>
                <p:nvPr/>
              </p:nvSpPr>
              <p:spPr>
                <a:xfrm>
                  <a:off x="0" y="230942"/>
                  <a:ext cx="664306" cy="211668"/>
                </a:xfrm>
                <a:prstGeom prst="ellipse">
                  <a:avLst/>
                </a:prstGeom>
                <a:solidFill>
                  <a:srgbClr val="CAAFA6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35" name="Shape"/>
                <p:cNvSpPr/>
                <p:nvPr/>
              </p:nvSpPr>
              <p:spPr>
                <a:xfrm>
                  <a:off x="0" y="108678"/>
                  <a:ext cx="664306" cy="22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1556"/>
                      </a:moveTo>
                      <a:cubicBezTo>
                        <a:pt x="7565" y="1557"/>
                        <a:pt x="0" y="0"/>
                        <a:pt x="0" y="0"/>
                      </a:cubicBezTo>
                      <a:cubicBezTo>
                        <a:pt x="0" y="0"/>
                        <a:pt x="0" y="11201"/>
                        <a:pt x="0" y="11578"/>
                      </a:cubicBezTo>
                      <a:cubicBezTo>
                        <a:pt x="0" y="17112"/>
                        <a:pt x="4836" y="21599"/>
                        <a:pt x="10800" y="21600"/>
                      </a:cubicBezTo>
                      <a:cubicBezTo>
                        <a:pt x="16764" y="21600"/>
                        <a:pt x="21600" y="17113"/>
                        <a:pt x="21600" y="11578"/>
                      </a:cubicBezTo>
                      <a:cubicBezTo>
                        <a:pt x="21600" y="10070"/>
                        <a:pt x="21600" y="0"/>
                        <a:pt x="21600" y="0"/>
                      </a:cubicBezTo>
                      <a:cubicBezTo>
                        <a:pt x="21600" y="0"/>
                        <a:pt x="15140" y="1556"/>
                        <a:pt x="10800" y="1556"/>
                      </a:cubicBezTo>
                      <a:close/>
                    </a:path>
                  </a:pathLst>
                </a:custGeom>
                <a:solidFill>
                  <a:srgbClr val="F8E1CD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1536" name="Oval"/>
                <p:cNvSpPr/>
                <p:nvPr/>
              </p:nvSpPr>
              <p:spPr>
                <a:xfrm>
                  <a:off x="0" y="0"/>
                  <a:ext cx="664306" cy="211668"/>
                </a:xfrm>
                <a:prstGeom prst="ellipse">
                  <a:avLst/>
                </a:prstGeom>
                <a:solidFill>
                  <a:srgbClr val="FBF3EB"/>
                </a:solidFill>
                <a:ln w="25400" cap="flat">
                  <a:solidFill>
                    <a:srgbClr val="4C434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642937">
                    <a:defRPr sz="42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1544" name="Group"/>
              <p:cNvGrpSpPr/>
              <p:nvPr/>
            </p:nvGrpSpPr>
            <p:grpSpPr>
              <a:xfrm>
                <a:off x="1045278" y="1167091"/>
                <a:ext cx="909283" cy="1668648"/>
                <a:chOff x="0" y="0"/>
                <a:chExt cx="909282" cy="1668647"/>
              </a:xfrm>
            </p:grpSpPr>
            <p:grpSp>
              <p:nvGrpSpPr>
                <p:cNvPr id="1542" name="Group"/>
                <p:cNvGrpSpPr/>
                <p:nvPr/>
              </p:nvGrpSpPr>
              <p:grpSpPr>
                <a:xfrm>
                  <a:off x="0" y="0"/>
                  <a:ext cx="448888" cy="1668648"/>
                  <a:chOff x="0" y="0"/>
                  <a:chExt cx="448887" cy="1668647"/>
                </a:xfrm>
              </p:grpSpPr>
              <p:sp>
                <p:nvSpPr>
                  <p:cNvPr id="1538" name="Line"/>
                  <p:cNvSpPr/>
                  <p:nvPr/>
                </p:nvSpPr>
                <p:spPr>
                  <a:xfrm>
                    <a:off x="0" y="4337"/>
                    <a:ext cx="448888" cy="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3600"/>
                    </a:pPr>
                  </a:p>
                </p:txBody>
              </p:sp>
              <p:sp>
                <p:nvSpPr>
                  <p:cNvPr id="1539" name="Line"/>
                  <p:cNvSpPr/>
                  <p:nvPr/>
                </p:nvSpPr>
                <p:spPr>
                  <a:xfrm>
                    <a:off x="0" y="860986"/>
                    <a:ext cx="448888" cy="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3600"/>
                    </a:pPr>
                  </a:p>
                </p:txBody>
              </p:sp>
              <p:sp>
                <p:nvSpPr>
                  <p:cNvPr id="1540" name="Line"/>
                  <p:cNvSpPr/>
                  <p:nvPr/>
                </p:nvSpPr>
                <p:spPr>
                  <a:xfrm>
                    <a:off x="0" y="1642046"/>
                    <a:ext cx="448888" cy="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3600"/>
                    </a:pPr>
                  </a:p>
                </p:txBody>
              </p:sp>
              <p:sp>
                <p:nvSpPr>
                  <p:cNvPr id="1541" name="Line"/>
                  <p:cNvSpPr/>
                  <p:nvPr/>
                </p:nvSpPr>
                <p:spPr>
                  <a:xfrm flipH="1">
                    <a:off x="445417" y="-1"/>
                    <a:ext cx="1" cy="166864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3600"/>
                    </a:pPr>
                  </a:p>
                </p:txBody>
              </p:sp>
            </p:grpSp>
            <p:sp>
              <p:nvSpPr>
                <p:cNvPr id="1543" name="Line"/>
                <p:cNvSpPr/>
                <p:nvPr/>
              </p:nvSpPr>
              <p:spPr>
                <a:xfrm>
                  <a:off x="460394" y="861493"/>
                  <a:ext cx="448889" cy="1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grpSp>
            <p:nvGrpSpPr>
              <p:cNvPr id="1547" name="Group"/>
              <p:cNvGrpSpPr/>
              <p:nvPr/>
            </p:nvGrpSpPr>
            <p:grpSpPr>
              <a:xfrm>
                <a:off x="2016238" y="1380121"/>
                <a:ext cx="1028806" cy="996061"/>
                <a:chOff x="0" y="0"/>
                <a:chExt cx="1028805" cy="996060"/>
              </a:xfrm>
            </p:grpSpPr>
            <p:pic>
              <p:nvPicPr>
                <p:cNvPr id="1545" name="Screen Shot 2020-04-09 at 22.41.56.png" descr="Screen Shot 2020-04-09 at 22.41.56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210984"/>
                  <a:ext cx="746646" cy="78507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46" name="Screen Shot 2020-04-09 at 22.38.02.png" descr="Screen Shot 2020-04-09 at 22.38.02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1526" y="0"/>
                  <a:ext cx="557280" cy="52775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88900" dist="25400" dir="5400000">
                    <a:srgbClr val="000000">
                      <a:alpha val="50000"/>
                    </a:srgbClr>
                  </a:outerShdw>
                </a:effectLst>
              </p:spPr>
            </p:pic>
          </p:grpSp>
          <p:sp>
            <p:nvSpPr>
              <p:cNvPr id="1548" name="Line"/>
              <p:cNvSpPr/>
              <p:nvPr/>
            </p:nvSpPr>
            <p:spPr>
              <a:xfrm>
                <a:off x="2808514" y="2051732"/>
                <a:ext cx="515775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pic>
            <p:nvPicPr>
              <p:cNvPr id="1549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732247" y="1541021"/>
                <a:ext cx="1195876" cy="13815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0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747141" y="927270"/>
                <a:ext cx="557280" cy="6437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553" name="Group"/>
              <p:cNvGrpSpPr/>
              <p:nvPr/>
            </p:nvGrpSpPr>
            <p:grpSpPr>
              <a:xfrm>
                <a:off x="5289728" y="1703124"/>
                <a:ext cx="720135" cy="697214"/>
                <a:chOff x="0" y="0"/>
                <a:chExt cx="720133" cy="697213"/>
              </a:xfrm>
            </p:grpSpPr>
            <p:pic>
              <p:nvPicPr>
                <p:cNvPr id="1551" name="Screen Shot 2020-04-09 at 22.41.56.png" descr="Screen Shot 2020-04-09 at 22.41.56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147682"/>
                  <a:ext cx="522631" cy="5495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52" name="Screen Shot 2020-04-09 at 22.38.02.png" descr="Screen Shot 2020-04-09 at 22.38.02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330055" y="0"/>
                  <a:ext cx="390079" cy="3694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88900" dist="25400" dir="5400000">
                    <a:srgbClr val="000000">
                      <a:alpha val="50000"/>
                    </a:srgbClr>
                  </a:outerShdw>
                </a:effectLst>
              </p:spPr>
            </p:pic>
          </p:grpSp>
          <p:sp>
            <p:nvSpPr>
              <p:cNvPr id="1554" name="Line"/>
              <p:cNvSpPr/>
              <p:nvPr/>
            </p:nvSpPr>
            <p:spPr>
              <a:xfrm>
                <a:off x="4640474" y="2267830"/>
                <a:ext cx="515776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pic>
            <p:nvPicPr>
              <p:cNvPr id="1555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764064" y="1945934"/>
                <a:ext cx="557280" cy="6437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6" name="Database.png" descr="Databas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764064" y="2973202"/>
                <a:ext cx="557280" cy="6437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57" name="Line"/>
              <p:cNvSpPr/>
              <p:nvPr/>
            </p:nvSpPr>
            <p:spPr>
              <a:xfrm>
                <a:off x="4663486" y="1382668"/>
                <a:ext cx="523022" cy="523022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558" name="Line"/>
              <p:cNvSpPr/>
              <p:nvPr/>
            </p:nvSpPr>
            <p:spPr>
              <a:xfrm>
                <a:off x="6054926" y="2165969"/>
                <a:ext cx="448888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559" name="Line"/>
              <p:cNvSpPr/>
              <p:nvPr/>
            </p:nvSpPr>
            <p:spPr>
              <a:xfrm flipV="1">
                <a:off x="4721983" y="2600057"/>
                <a:ext cx="463397" cy="463396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1561" name="Rectangle"/>
            <p:cNvSpPr/>
            <p:nvPr/>
          </p:nvSpPr>
          <p:spPr>
            <a:xfrm>
              <a:off x="10355" y="173466"/>
              <a:ext cx="8962281" cy="4175798"/>
            </a:xfrm>
            <a:prstGeom prst="rect">
              <a:avLst/>
            </a:prstGeom>
            <a:noFill/>
            <a:ln w="12700" cap="flat">
              <a:solidFill>
                <a:srgbClr val="72798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562" name="Bottom Up (Kimball)"/>
            <p:cNvSpPr txBox="1"/>
            <p:nvPr/>
          </p:nvSpPr>
          <p:spPr>
            <a:xfrm>
              <a:off x="2543757" y="3684216"/>
              <a:ext cx="3145867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/>
              </a:lvl1pPr>
            </a:lstStyle>
            <a:p>
              <a:pPr/>
              <a:r>
                <a:t>Bottom Up (Kimball)</a:t>
              </a:r>
            </a:p>
          </p:txBody>
        </p:sp>
      </p:grpSp>
      <p:grpSp>
        <p:nvGrpSpPr>
          <p:cNvPr id="1627" name="Group"/>
          <p:cNvGrpSpPr/>
          <p:nvPr/>
        </p:nvGrpSpPr>
        <p:grpSpPr>
          <a:xfrm>
            <a:off x="1810706" y="5761856"/>
            <a:ext cx="18919673" cy="7631677"/>
            <a:chOff x="0" y="0"/>
            <a:chExt cx="18919671" cy="7631676"/>
          </a:xfrm>
        </p:grpSpPr>
        <p:grpSp>
          <p:nvGrpSpPr>
            <p:cNvPr id="1570" name="Group"/>
            <p:cNvGrpSpPr/>
            <p:nvPr/>
          </p:nvGrpSpPr>
          <p:grpSpPr>
            <a:xfrm>
              <a:off x="1016507" y="1207591"/>
              <a:ext cx="832833" cy="833188"/>
              <a:chOff x="0" y="0"/>
              <a:chExt cx="832831" cy="833186"/>
            </a:xfrm>
          </p:grpSpPr>
          <p:sp>
            <p:nvSpPr>
              <p:cNvPr id="1564" name="Shape"/>
              <p:cNvSpPr/>
              <p:nvPr/>
            </p:nvSpPr>
            <p:spPr>
              <a:xfrm>
                <a:off x="0" y="591111"/>
                <a:ext cx="832832" cy="242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65" name="Oval"/>
              <p:cNvSpPr/>
              <p:nvPr/>
            </p:nvSpPr>
            <p:spPr>
              <a:xfrm>
                <a:off x="0" y="490190"/>
                <a:ext cx="832832" cy="224639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66" name="Shape"/>
              <p:cNvSpPr/>
              <p:nvPr/>
            </p:nvSpPr>
            <p:spPr>
              <a:xfrm>
                <a:off x="0" y="346016"/>
                <a:ext cx="832832" cy="242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67" name="Oval"/>
              <p:cNvSpPr/>
              <p:nvPr/>
            </p:nvSpPr>
            <p:spPr>
              <a:xfrm>
                <a:off x="0" y="245095"/>
                <a:ext cx="832832" cy="224639"/>
              </a:xfrm>
              <a:prstGeom prst="ellipse">
                <a:avLst/>
              </a:prstGeom>
              <a:solidFill>
                <a:srgbClr val="CAAFA6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68" name="Shape"/>
              <p:cNvSpPr/>
              <p:nvPr/>
            </p:nvSpPr>
            <p:spPr>
              <a:xfrm>
                <a:off x="0" y="115338"/>
                <a:ext cx="832832" cy="242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556"/>
                    </a:moveTo>
                    <a:cubicBezTo>
                      <a:pt x="7565" y="1557"/>
                      <a:pt x="0" y="0"/>
                      <a:pt x="0" y="0"/>
                    </a:cubicBezTo>
                    <a:cubicBezTo>
                      <a:pt x="0" y="0"/>
                      <a:pt x="0" y="11201"/>
                      <a:pt x="0" y="11578"/>
                    </a:cubicBezTo>
                    <a:cubicBezTo>
                      <a:pt x="0" y="17112"/>
                      <a:pt x="4836" y="21599"/>
                      <a:pt x="10800" y="21600"/>
                    </a:cubicBezTo>
                    <a:cubicBezTo>
                      <a:pt x="16764" y="21600"/>
                      <a:pt x="21600" y="17113"/>
                      <a:pt x="21600" y="11578"/>
                    </a:cubicBezTo>
                    <a:cubicBezTo>
                      <a:pt x="21600" y="10070"/>
                      <a:pt x="21600" y="0"/>
                      <a:pt x="21600" y="0"/>
                    </a:cubicBezTo>
                    <a:cubicBezTo>
                      <a:pt x="21600" y="0"/>
                      <a:pt x="15140" y="1556"/>
                      <a:pt x="10800" y="1556"/>
                    </a:cubicBezTo>
                    <a:close/>
                  </a:path>
                </a:pathLst>
              </a:custGeom>
              <a:solidFill>
                <a:srgbClr val="F8E1CD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69" name="Oval"/>
              <p:cNvSpPr/>
              <p:nvPr/>
            </p:nvSpPr>
            <p:spPr>
              <a:xfrm>
                <a:off x="0" y="0"/>
                <a:ext cx="832832" cy="224639"/>
              </a:xfrm>
              <a:prstGeom prst="ellipse">
                <a:avLst/>
              </a:prstGeom>
              <a:solidFill>
                <a:srgbClr val="FBF3EB"/>
              </a:solidFill>
              <a:ln w="25400" cap="flat">
                <a:solidFill>
                  <a:srgbClr val="4C4341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defRPr sz="4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571" name="Cloud"/>
            <p:cNvSpPr/>
            <p:nvPr/>
          </p:nvSpPr>
          <p:spPr>
            <a:xfrm>
              <a:off x="872068" y="2731856"/>
              <a:ext cx="1121710" cy="676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chemeClr val="accent1">
                <a:hueOff val="-136794"/>
                <a:satOff val="-2150"/>
                <a:lumOff val="156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1574" name="Group"/>
            <p:cNvGrpSpPr/>
            <p:nvPr/>
          </p:nvGrpSpPr>
          <p:grpSpPr>
            <a:xfrm>
              <a:off x="934535" y="4069126"/>
              <a:ext cx="690403" cy="801848"/>
              <a:chOff x="0" y="0"/>
              <a:chExt cx="690402" cy="801847"/>
            </a:xfrm>
          </p:grpSpPr>
          <p:sp>
            <p:nvSpPr>
              <p:cNvPr id="1572" name="Shape"/>
              <p:cNvSpPr/>
              <p:nvPr/>
            </p:nvSpPr>
            <p:spPr>
              <a:xfrm>
                <a:off x="0" y="0"/>
                <a:ext cx="690403" cy="801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649" y="21600"/>
                    </a:moveTo>
                    <a:lnTo>
                      <a:pt x="1951" y="21600"/>
                    </a:lnTo>
                    <a:cubicBezTo>
                      <a:pt x="877" y="21600"/>
                      <a:pt x="0" y="20898"/>
                      <a:pt x="0" y="20041"/>
                    </a:cubicBezTo>
                    <a:lnTo>
                      <a:pt x="0" y="8070"/>
                    </a:lnTo>
                    <a:lnTo>
                      <a:pt x="10143" y="0"/>
                    </a:lnTo>
                    <a:lnTo>
                      <a:pt x="19649" y="0"/>
                    </a:lnTo>
                    <a:cubicBezTo>
                      <a:pt x="20723" y="0"/>
                      <a:pt x="21600" y="702"/>
                      <a:pt x="21600" y="1560"/>
                    </a:cubicBezTo>
                    <a:lnTo>
                      <a:pt x="21600" y="20041"/>
                    </a:lnTo>
                    <a:cubicBezTo>
                      <a:pt x="21600" y="20898"/>
                      <a:pt x="20723" y="21600"/>
                      <a:pt x="19649" y="21600"/>
                    </a:cubicBezTo>
                    <a:cubicBezTo>
                      <a:pt x="19649" y="21600"/>
                      <a:pt x="19649" y="21600"/>
                      <a:pt x="19649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73" name="Shape"/>
              <p:cNvSpPr/>
              <p:nvPr/>
            </p:nvSpPr>
            <p:spPr>
              <a:xfrm>
                <a:off x="101612" y="179261"/>
                <a:ext cx="507532" cy="537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673" y="0"/>
                    </a:moveTo>
                    <a:lnTo>
                      <a:pt x="10673" y="4468"/>
                    </a:lnTo>
                    <a:lnTo>
                      <a:pt x="21473" y="4468"/>
                    </a:lnTo>
                    <a:lnTo>
                      <a:pt x="21473" y="0"/>
                    </a:lnTo>
                    <a:lnTo>
                      <a:pt x="10673" y="0"/>
                    </a:lnTo>
                    <a:cubicBezTo>
                      <a:pt x="10673" y="0"/>
                      <a:pt x="10673" y="0"/>
                      <a:pt x="10673" y="0"/>
                    </a:cubicBezTo>
                    <a:close/>
                    <a:moveTo>
                      <a:pt x="0" y="17131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131"/>
                    </a:lnTo>
                    <a:lnTo>
                      <a:pt x="0" y="17131"/>
                    </a:lnTo>
                    <a:cubicBezTo>
                      <a:pt x="0" y="17131"/>
                      <a:pt x="0" y="17131"/>
                      <a:pt x="0" y="17131"/>
                    </a:cubicBezTo>
                    <a:close/>
                    <a:moveTo>
                      <a:pt x="0" y="11318"/>
                    </a:moveTo>
                    <a:lnTo>
                      <a:pt x="0" y="15787"/>
                    </a:lnTo>
                    <a:lnTo>
                      <a:pt x="21600" y="15787"/>
                    </a:lnTo>
                    <a:lnTo>
                      <a:pt x="21600" y="11318"/>
                    </a:lnTo>
                    <a:lnTo>
                      <a:pt x="0" y="11318"/>
                    </a:lnTo>
                    <a:cubicBezTo>
                      <a:pt x="0" y="11318"/>
                      <a:pt x="0" y="11318"/>
                      <a:pt x="0" y="11318"/>
                    </a:cubicBezTo>
                    <a:close/>
                    <a:moveTo>
                      <a:pt x="0" y="5628"/>
                    </a:moveTo>
                    <a:lnTo>
                      <a:pt x="21600" y="5628"/>
                    </a:lnTo>
                    <a:lnTo>
                      <a:pt x="21600" y="10098"/>
                    </a:lnTo>
                    <a:lnTo>
                      <a:pt x="0" y="10098"/>
                    </a:lnTo>
                    <a:lnTo>
                      <a:pt x="0" y="5628"/>
                    </a:lnTo>
                    <a:cubicBezTo>
                      <a:pt x="0" y="5628"/>
                      <a:pt x="0" y="5628"/>
                      <a:pt x="0" y="5628"/>
                    </a:cubicBezTo>
                    <a:close/>
                  </a:path>
                </a:pathLst>
              </a:custGeom>
              <a:solidFill>
                <a:srgbClr val="98B5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1577" name="Group"/>
            <p:cNvGrpSpPr/>
            <p:nvPr/>
          </p:nvGrpSpPr>
          <p:grpSpPr>
            <a:xfrm>
              <a:off x="1285095" y="4604283"/>
              <a:ext cx="690404" cy="812790"/>
              <a:chOff x="0" y="0"/>
              <a:chExt cx="690402" cy="812789"/>
            </a:xfrm>
          </p:grpSpPr>
          <p:sp>
            <p:nvSpPr>
              <p:cNvPr id="1575" name="Shape"/>
              <p:cNvSpPr/>
              <p:nvPr/>
            </p:nvSpPr>
            <p:spPr>
              <a:xfrm>
                <a:off x="-1" y="0"/>
                <a:ext cx="690404" cy="812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650" y="21600"/>
                    </a:moveTo>
                    <a:lnTo>
                      <a:pt x="1951" y="21600"/>
                    </a:lnTo>
                    <a:cubicBezTo>
                      <a:pt x="878" y="21600"/>
                      <a:pt x="0" y="20898"/>
                      <a:pt x="0" y="20041"/>
                    </a:cubicBezTo>
                    <a:lnTo>
                      <a:pt x="0" y="8070"/>
                    </a:lnTo>
                    <a:lnTo>
                      <a:pt x="10144" y="0"/>
                    </a:lnTo>
                    <a:lnTo>
                      <a:pt x="19650" y="0"/>
                    </a:lnTo>
                    <a:cubicBezTo>
                      <a:pt x="20723" y="0"/>
                      <a:pt x="21600" y="702"/>
                      <a:pt x="21600" y="1560"/>
                    </a:cubicBezTo>
                    <a:lnTo>
                      <a:pt x="21600" y="20041"/>
                    </a:lnTo>
                    <a:cubicBezTo>
                      <a:pt x="21600" y="20898"/>
                      <a:pt x="20723" y="21600"/>
                      <a:pt x="19650" y="21600"/>
                    </a:cubicBezTo>
                    <a:cubicBezTo>
                      <a:pt x="19650" y="21600"/>
                      <a:pt x="19650" y="21600"/>
                      <a:pt x="19650" y="21600"/>
                    </a:cubicBezTo>
                    <a:close/>
                  </a:path>
                </a:pathLst>
              </a:custGeom>
              <a:solidFill>
                <a:srgbClr val="D38D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576" name="Shape"/>
              <p:cNvSpPr/>
              <p:nvPr/>
            </p:nvSpPr>
            <p:spPr>
              <a:xfrm>
                <a:off x="182903" y="315597"/>
                <a:ext cx="397745" cy="374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1" h="21600" fill="norm" stroke="1" extrusionOk="0">
                    <a:moveTo>
                      <a:pt x="20013" y="15603"/>
                    </a:moveTo>
                    <a:cubicBezTo>
                      <a:pt x="19996" y="15624"/>
                      <a:pt x="19865" y="15703"/>
                      <a:pt x="19519" y="15703"/>
                    </a:cubicBezTo>
                    <a:cubicBezTo>
                      <a:pt x="19011" y="15703"/>
                      <a:pt x="18095" y="15177"/>
                      <a:pt x="17285" y="14598"/>
                    </a:cubicBezTo>
                    <a:cubicBezTo>
                      <a:pt x="17455" y="14593"/>
                      <a:pt x="17617" y="14590"/>
                      <a:pt x="17773" y="14590"/>
                    </a:cubicBezTo>
                    <a:cubicBezTo>
                      <a:pt x="19459" y="14590"/>
                      <a:pt x="19768" y="14899"/>
                      <a:pt x="19769" y="14899"/>
                    </a:cubicBezTo>
                    <a:cubicBezTo>
                      <a:pt x="20042" y="15337"/>
                      <a:pt x="20030" y="15569"/>
                      <a:pt x="20013" y="15603"/>
                    </a:cubicBezTo>
                    <a:close/>
                    <a:moveTo>
                      <a:pt x="11246" y="14070"/>
                    </a:moveTo>
                    <a:cubicBezTo>
                      <a:pt x="9669" y="14383"/>
                      <a:pt x="7883" y="14922"/>
                      <a:pt x="6098" y="15617"/>
                    </a:cubicBezTo>
                    <a:lnTo>
                      <a:pt x="6115" y="15574"/>
                    </a:lnTo>
                    <a:lnTo>
                      <a:pt x="6068" y="15595"/>
                    </a:lnTo>
                    <a:cubicBezTo>
                      <a:pt x="6943" y="13112"/>
                      <a:pt x="7692" y="10198"/>
                      <a:pt x="8130" y="7572"/>
                    </a:cubicBezTo>
                    <a:lnTo>
                      <a:pt x="8156" y="7604"/>
                    </a:lnTo>
                    <a:lnTo>
                      <a:pt x="8160" y="7568"/>
                    </a:lnTo>
                    <a:cubicBezTo>
                      <a:pt x="10017" y="9624"/>
                      <a:pt x="12430" y="11983"/>
                      <a:pt x="14095" y="13553"/>
                    </a:cubicBezTo>
                    <a:lnTo>
                      <a:pt x="14079" y="13555"/>
                    </a:lnTo>
                    <a:lnTo>
                      <a:pt x="14108" y="13581"/>
                    </a:lnTo>
                    <a:cubicBezTo>
                      <a:pt x="13206" y="13707"/>
                      <a:pt x="12249" y="13871"/>
                      <a:pt x="11246" y="14070"/>
                    </a:cubicBezTo>
                    <a:close/>
                    <a:moveTo>
                      <a:pt x="6481" y="1637"/>
                    </a:moveTo>
                    <a:cubicBezTo>
                      <a:pt x="6591" y="1394"/>
                      <a:pt x="6777" y="1308"/>
                      <a:pt x="6902" y="1308"/>
                    </a:cubicBezTo>
                    <a:cubicBezTo>
                      <a:pt x="7004" y="1308"/>
                      <a:pt x="7019" y="1353"/>
                      <a:pt x="7027" y="1379"/>
                    </a:cubicBezTo>
                    <a:cubicBezTo>
                      <a:pt x="7229" y="2017"/>
                      <a:pt x="7292" y="3035"/>
                      <a:pt x="7215" y="4321"/>
                    </a:cubicBezTo>
                    <a:cubicBezTo>
                      <a:pt x="6390" y="3023"/>
                      <a:pt x="6265" y="2109"/>
                      <a:pt x="6481" y="1637"/>
                    </a:cubicBezTo>
                    <a:close/>
                    <a:moveTo>
                      <a:pt x="2041" y="20247"/>
                    </a:moveTo>
                    <a:cubicBezTo>
                      <a:pt x="1657" y="20333"/>
                      <a:pt x="1381" y="20291"/>
                      <a:pt x="1316" y="20134"/>
                    </a:cubicBezTo>
                    <a:cubicBezTo>
                      <a:pt x="1248" y="19966"/>
                      <a:pt x="1315" y="19644"/>
                      <a:pt x="1576" y="19380"/>
                    </a:cubicBezTo>
                    <a:cubicBezTo>
                      <a:pt x="1808" y="19145"/>
                      <a:pt x="2546" y="18683"/>
                      <a:pt x="3614" y="18143"/>
                    </a:cubicBezTo>
                    <a:cubicBezTo>
                      <a:pt x="2856" y="19661"/>
                      <a:pt x="2292" y="20190"/>
                      <a:pt x="2041" y="20247"/>
                    </a:cubicBezTo>
                    <a:close/>
                    <a:moveTo>
                      <a:pt x="20864" y="14203"/>
                    </a:moveTo>
                    <a:cubicBezTo>
                      <a:pt x="20474" y="13575"/>
                      <a:pt x="19492" y="13282"/>
                      <a:pt x="17773" y="13282"/>
                    </a:cubicBezTo>
                    <a:cubicBezTo>
                      <a:pt x="17197" y="13282"/>
                      <a:pt x="16540" y="13316"/>
                      <a:pt x="15817" y="13381"/>
                    </a:cubicBezTo>
                    <a:cubicBezTo>
                      <a:pt x="14057" y="11757"/>
                      <a:pt x="10561" y="8395"/>
                      <a:pt x="8376" y="5848"/>
                    </a:cubicBezTo>
                    <a:cubicBezTo>
                      <a:pt x="8631" y="3671"/>
                      <a:pt x="8591" y="2035"/>
                      <a:pt x="8258" y="980"/>
                    </a:cubicBezTo>
                    <a:cubicBezTo>
                      <a:pt x="8069" y="385"/>
                      <a:pt x="7537" y="0"/>
                      <a:pt x="6902" y="0"/>
                    </a:cubicBezTo>
                    <a:cubicBezTo>
                      <a:pt x="6235" y="0"/>
                      <a:pt x="5609" y="427"/>
                      <a:pt x="5307" y="1089"/>
                    </a:cubicBezTo>
                    <a:cubicBezTo>
                      <a:pt x="4969" y="1831"/>
                      <a:pt x="4755" y="3477"/>
                      <a:pt x="7022" y="6256"/>
                    </a:cubicBezTo>
                    <a:cubicBezTo>
                      <a:pt x="6586" y="9478"/>
                      <a:pt x="5581" y="13362"/>
                      <a:pt x="4418" y="16318"/>
                    </a:cubicBezTo>
                    <a:cubicBezTo>
                      <a:pt x="2620" y="17121"/>
                      <a:pt x="1161" y="17949"/>
                      <a:pt x="663" y="18455"/>
                    </a:cubicBezTo>
                    <a:cubicBezTo>
                      <a:pt x="57" y="19068"/>
                      <a:pt x="-160" y="19944"/>
                      <a:pt x="123" y="20634"/>
                    </a:cubicBezTo>
                    <a:cubicBezTo>
                      <a:pt x="370" y="21239"/>
                      <a:pt x="956" y="21600"/>
                      <a:pt x="1691" y="21600"/>
                    </a:cubicBezTo>
                    <a:cubicBezTo>
                      <a:pt x="1890" y="21600"/>
                      <a:pt x="2104" y="21574"/>
                      <a:pt x="2326" y="21523"/>
                    </a:cubicBezTo>
                    <a:cubicBezTo>
                      <a:pt x="2696" y="21439"/>
                      <a:pt x="3807" y="21185"/>
                      <a:pt x="5414" y="17307"/>
                    </a:cubicBezTo>
                    <a:cubicBezTo>
                      <a:pt x="7502" y="16411"/>
                      <a:pt x="9652" y="15720"/>
                      <a:pt x="11494" y="15353"/>
                    </a:cubicBezTo>
                    <a:cubicBezTo>
                      <a:pt x="12871" y="15080"/>
                      <a:pt x="14207" y="14869"/>
                      <a:pt x="15376" y="14740"/>
                    </a:cubicBezTo>
                    <a:lnTo>
                      <a:pt x="15461" y="14817"/>
                    </a:lnTo>
                    <a:cubicBezTo>
                      <a:pt x="15880" y="15184"/>
                      <a:pt x="18047" y="17011"/>
                      <a:pt x="19519" y="17011"/>
                    </a:cubicBezTo>
                    <a:cubicBezTo>
                      <a:pt x="20512" y="17011"/>
                      <a:pt x="20951" y="16590"/>
                      <a:pt x="21144" y="16236"/>
                    </a:cubicBezTo>
                    <a:cubicBezTo>
                      <a:pt x="21440" y="15693"/>
                      <a:pt x="21341" y="14970"/>
                      <a:pt x="20864" y="142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pic>
          <p:nvPicPr>
            <p:cNvPr id="1578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461082" y="2601870"/>
              <a:ext cx="1121710" cy="1295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81" name="Group"/>
            <p:cNvGrpSpPr/>
            <p:nvPr/>
          </p:nvGrpSpPr>
          <p:grpSpPr>
            <a:xfrm>
              <a:off x="3021931" y="1642136"/>
              <a:ext cx="930191" cy="900584"/>
              <a:chOff x="0" y="0"/>
              <a:chExt cx="930189" cy="900583"/>
            </a:xfrm>
          </p:grpSpPr>
          <p:pic>
            <p:nvPicPr>
              <p:cNvPr id="1579" name="Screen Shot 2020-04-09 at 22.41.56.png" descr="Screen Shot 2020-04-09 at 22.41.56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90760"/>
                <a:ext cx="675077" cy="7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0" name="Screen Shot 2020-04-09 at 22.38.02.png" descr="Screen Shot 2020-04-09 at 22.38.02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26328" y="0"/>
                <a:ext cx="503862" cy="4771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88900" dist="25400" dir="540000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1582" name="Enterprise Data Warehouse"/>
            <p:cNvSpPr txBox="1"/>
            <p:nvPr/>
          </p:nvSpPr>
          <p:spPr>
            <a:xfrm>
              <a:off x="6521350" y="285010"/>
              <a:ext cx="4636007" cy="560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Enterprise Data Warehouse</a:t>
              </a:r>
            </a:p>
          </p:txBody>
        </p:sp>
        <p:sp>
          <p:nvSpPr>
            <p:cNvPr id="1583" name="Rectangle"/>
            <p:cNvSpPr/>
            <p:nvPr/>
          </p:nvSpPr>
          <p:spPr>
            <a:xfrm>
              <a:off x="6814704" y="5225733"/>
              <a:ext cx="1829636" cy="1428213"/>
            </a:xfrm>
            <a:prstGeom prst="rect">
              <a:avLst/>
            </a:prstGeom>
            <a:solidFill>
              <a:srgbClr val="6EAA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84D3D2"/>
                  </a:solidFill>
                </a:defRPr>
              </a:pPr>
            </a:p>
          </p:txBody>
        </p:sp>
        <p:pic>
          <p:nvPicPr>
            <p:cNvPr id="1584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033385" y="1209735"/>
              <a:ext cx="822124" cy="949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88" name="Group"/>
            <p:cNvGrpSpPr/>
            <p:nvPr/>
          </p:nvGrpSpPr>
          <p:grpSpPr>
            <a:xfrm>
              <a:off x="1944201" y="1646001"/>
              <a:ext cx="1323852" cy="2684690"/>
              <a:chOff x="0" y="0"/>
              <a:chExt cx="1323850" cy="2684689"/>
            </a:xfrm>
          </p:grpSpPr>
          <p:sp>
            <p:nvSpPr>
              <p:cNvPr id="1585" name="Line"/>
              <p:cNvSpPr/>
              <p:nvPr/>
            </p:nvSpPr>
            <p:spPr>
              <a:xfrm>
                <a:off x="-1" y="-1"/>
                <a:ext cx="1297093" cy="1297093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586" name="Line"/>
              <p:cNvSpPr/>
              <p:nvPr/>
            </p:nvSpPr>
            <p:spPr>
              <a:xfrm>
                <a:off x="242606" y="1447996"/>
                <a:ext cx="1081245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587" name="Line"/>
              <p:cNvSpPr/>
              <p:nvPr/>
            </p:nvSpPr>
            <p:spPr>
              <a:xfrm flipV="1">
                <a:off x="56905" y="1598901"/>
                <a:ext cx="1240187" cy="108578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1589" name="Rectangle"/>
            <p:cNvSpPr/>
            <p:nvPr/>
          </p:nvSpPr>
          <p:spPr>
            <a:xfrm>
              <a:off x="6048018" y="1310901"/>
              <a:ext cx="5582673" cy="3391229"/>
            </a:xfrm>
            <a:prstGeom prst="rect">
              <a:avLst/>
            </a:prstGeom>
            <a:noFill/>
            <a:ln w="12700" cap="flat">
              <a:solidFill>
                <a:srgbClr val="E8C51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590" name="Rectangle"/>
            <p:cNvSpPr/>
            <p:nvPr/>
          </p:nvSpPr>
          <p:spPr>
            <a:xfrm>
              <a:off x="6686561" y="2067376"/>
              <a:ext cx="4464262" cy="2298561"/>
            </a:xfrm>
            <a:prstGeom prst="rect">
              <a:avLst/>
            </a:prstGeom>
            <a:solidFill>
              <a:srgbClr val="CEA35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591" name="Rectangle"/>
            <p:cNvSpPr/>
            <p:nvPr/>
          </p:nvSpPr>
          <p:spPr>
            <a:xfrm>
              <a:off x="8989210" y="2199926"/>
              <a:ext cx="1941741" cy="2033461"/>
            </a:xfrm>
            <a:prstGeom prst="rect">
              <a:avLst/>
            </a:prstGeom>
            <a:solidFill>
              <a:srgbClr val="D078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592" name="Data Vault"/>
            <p:cNvSpPr txBox="1"/>
            <p:nvPr/>
          </p:nvSpPr>
          <p:spPr>
            <a:xfrm>
              <a:off x="7374184" y="1421989"/>
              <a:ext cx="2930340" cy="560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300"/>
              </a:lvl1pPr>
            </a:lstStyle>
            <a:p>
              <a:pPr/>
              <a:r>
                <a:t>Data Vault</a:t>
              </a:r>
            </a:p>
          </p:txBody>
        </p:sp>
        <p:sp>
          <p:nvSpPr>
            <p:cNvPr id="1593" name="Raw…"/>
            <p:cNvSpPr txBox="1"/>
            <p:nvPr/>
          </p:nvSpPr>
          <p:spPr>
            <a:xfrm>
              <a:off x="7147428" y="2648784"/>
              <a:ext cx="1083974" cy="1135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2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Raw </a:t>
              </a:r>
            </a:p>
            <a:p>
              <a:pPr>
                <a:defRPr b="1" sz="2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Vault</a:t>
              </a:r>
            </a:p>
          </p:txBody>
        </p:sp>
        <p:sp>
          <p:nvSpPr>
            <p:cNvPr id="1594" name="Business…"/>
            <p:cNvSpPr txBox="1"/>
            <p:nvPr/>
          </p:nvSpPr>
          <p:spPr>
            <a:xfrm>
              <a:off x="9098771" y="2617691"/>
              <a:ext cx="1658649" cy="11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2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Business </a:t>
              </a:r>
            </a:p>
            <a:p>
              <a:pPr>
                <a:defRPr b="1" sz="2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Vault</a:t>
              </a:r>
            </a:p>
          </p:txBody>
        </p:sp>
        <p:sp>
          <p:nvSpPr>
            <p:cNvPr id="1595" name="NoSQL"/>
            <p:cNvSpPr txBox="1"/>
            <p:nvPr/>
          </p:nvSpPr>
          <p:spPr>
            <a:xfrm>
              <a:off x="7038825" y="5589912"/>
              <a:ext cx="1381395" cy="69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NoSQL</a:t>
              </a:r>
            </a:p>
          </p:txBody>
        </p:sp>
        <p:sp>
          <p:nvSpPr>
            <p:cNvPr id="1596" name="Line"/>
            <p:cNvSpPr/>
            <p:nvPr/>
          </p:nvSpPr>
          <p:spPr>
            <a:xfrm>
              <a:off x="4766203" y="3006514"/>
              <a:ext cx="1081245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597" name="Source"/>
            <p:cNvSpPr txBox="1"/>
            <p:nvPr/>
          </p:nvSpPr>
          <p:spPr>
            <a:xfrm>
              <a:off x="696940" y="313901"/>
              <a:ext cx="1471967" cy="459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598" name="Staging"/>
            <p:cNvSpPr txBox="1"/>
            <p:nvPr/>
          </p:nvSpPr>
          <p:spPr>
            <a:xfrm>
              <a:off x="3146346" y="70315"/>
              <a:ext cx="1711003" cy="99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Staging</a:t>
              </a:r>
            </a:p>
          </p:txBody>
        </p:sp>
        <p:sp>
          <p:nvSpPr>
            <p:cNvPr id="1599" name="Information Layer"/>
            <p:cNvSpPr txBox="1"/>
            <p:nvPr/>
          </p:nvSpPr>
          <p:spPr>
            <a:xfrm>
              <a:off x="13556143" y="310410"/>
              <a:ext cx="3094913" cy="509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Information Layer</a:t>
              </a:r>
            </a:p>
          </p:txBody>
        </p:sp>
        <p:grpSp>
          <p:nvGrpSpPr>
            <p:cNvPr id="1602" name="Group"/>
            <p:cNvGrpSpPr/>
            <p:nvPr/>
          </p:nvGrpSpPr>
          <p:grpSpPr>
            <a:xfrm>
              <a:off x="1575619" y="5516533"/>
              <a:ext cx="4852458" cy="505770"/>
              <a:chOff x="0" y="0"/>
              <a:chExt cx="4852456" cy="505769"/>
            </a:xfrm>
          </p:grpSpPr>
          <p:sp>
            <p:nvSpPr>
              <p:cNvPr id="1600" name="Line"/>
              <p:cNvSpPr/>
              <p:nvPr/>
            </p:nvSpPr>
            <p:spPr>
              <a:xfrm>
                <a:off x="7372" y="497050"/>
                <a:ext cx="4845085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601" name="Line"/>
              <p:cNvSpPr/>
              <p:nvPr/>
            </p:nvSpPr>
            <p:spPr>
              <a:xfrm flipH="1">
                <a:off x="-1" y="0"/>
                <a:ext cx="2" cy="50577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1606" name="Group"/>
            <p:cNvGrpSpPr/>
            <p:nvPr/>
          </p:nvGrpSpPr>
          <p:grpSpPr>
            <a:xfrm>
              <a:off x="269075" y="3131270"/>
              <a:ext cx="6169561" cy="3391229"/>
              <a:chOff x="0" y="0"/>
              <a:chExt cx="6169559" cy="3391227"/>
            </a:xfrm>
          </p:grpSpPr>
          <p:sp>
            <p:nvSpPr>
              <p:cNvPr id="1603" name="Line"/>
              <p:cNvSpPr/>
              <p:nvPr/>
            </p:nvSpPr>
            <p:spPr>
              <a:xfrm>
                <a:off x="15553" y="735"/>
                <a:ext cx="508144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604" name="Line"/>
              <p:cNvSpPr/>
              <p:nvPr/>
            </p:nvSpPr>
            <p:spPr>
              <a:xfrm flipV="1">
                <a:off x="-1" y="0"/>
                <a:ext cx="2" cy="339122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605" name="Line"/>
              <p:cNvSpPr/>
              <p:nvPr/>
            </p:nvSpPr>
            <p:spPr>
              <a:xfrm>
                <a:off x="11838" y="3388407"/>
                <a:ext cx="6157722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1607" name="Line"/>
            <p:cNvSpPr/>
            <p:nvPr/>
          </p:nvSpPr>
          <p:spPr>
            <a:xfrm flipV="1">
              <a:off x="7729522" y="4450875"/>
              <a:ext cx="1" cy="67600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608" name="Information Vault…"/>
            <p:cNvSpPr txBox="1"/>
            <p:nvPr/>
          </p:nvSpPr>
          <p:spPr>
            <a:xfrm>
              <a:off x="15337367" y="1007272"/>
              <a:ext cx="1941741" cy="1233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100"/>
              </a:pPr>
              <a:r>
                <a:t>Information Vault</a:t>
              </a:r>
            </a:p>
            <a:p>
              <a:pPr>
                <a:defRPr sz="2100"/>
              </a:pPr>
              <a:r>
                <a:t>(Star Schema)</a:t>
              </a:r>
            </a:p>
          </p:txBody>
        </p:sp>
        <p:grpSp>
          <p:nvGrpSpPr>
            <p:cNvPr id="1612" name="Group"/>
            <p:cNvGrpSpPr/>
            <p:nvPr/>
          </p:nvGrpSpPr>
          <p:grpSpPr>
            <a:xfrm>
              <a:off x="13885262" y="2783520"/>
              <a:ext cx="1093557" cy="1244002"/>
              <a:chOff x="0" y="0"/>
              <a:chExt cx="1093555" cy="1244000"/>
            </a:xfrm>
          </p:grpSpPr>
          <p:sp>
            <p:nvSpPr>
              <p:cNvPr id="1609" name="Shape"/>
              <p:cNvSpPr/>
              <p:nvPr/>
            </p:nvSpPr>
            <p:spPr>
              <a:xfrm>
                <a:off x="0" y="0"/>
                <a:ext cx="1093556" cy="609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254"/>
                    </a:moveTo>
                    <a:lnTo>
                      <a:pt x="10800" y="0"/>
                    </a:lnTo>
                    <a:lnTo>
                      <a:pt x="21600" y="10254"/>
                    </a:lnTo>
                    <a:lnTo>
                      <a:pt x="10800" y="21600"/>
                    </a:lnTo>
                    <a:lnTo>
                      <a:pt x="0" y="10254"/>
                    </a:lnTo>
                    <a:close/>
                  </a:path>
                </a:pathLst>
              </a:custGeom>
              <a:solidFill>
                <a:srgbClr val="7EC3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610" name="Shape"/>
              <p:cNvSpPr/>
              <p:nvPr/>
            </p:nvSpPr>
            <p:spPr>
              <a:xfrm>
                <a:off x="546777" y="288432"/>
                <a:ext cx="546779" cy="955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209"/>
                    </a:moveTo>
                    <a:lnTo>
                      <a:pt x="21600" y="0"/>
                    </a:lnTo>
                    <a:lnTo>
                      <a:pt x="21600" y="14391"/>
                    </a:lnTo>
                    <a:lnTo>
                      <a:pt x="0" y="21600"/>
                    </a:lnTo>
                    <a:lnTo>
                      <a:pt x="0" y="7209"/>
                    </a:lnTo>
                    <a:close/>
                  </a:path>
                </a:pathLst>
              </a:custGeom>
              <a:solidFill>
                <a:srgbClr val="72B1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611" name="Shape"/>
              <p:cNvSpPr/>
              <p:nvPr/>
            </p:nvSpPr>
            <p:spPr>
              <a:xfrm flipH="1">
                <a:off x="0" y="288432"/>
                <a:ext cx="546778" cy="955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209"/>
                    </a:moveTo>
                    <a:lnTo>
                      <a:pt x="21600" y="0"/>
                    </a:lnTo>
                    <a:lnTo>
                      <a:pt x="21600" y="14391"/>
                    </a:lnTo>
                    <a:lnTo>
                      <a:pt x="0" y="21600"/>
                    </a:lnTo>
                    <a:lnTo>
                      <a:pt x="0" y="7209"/>
                    </a:lnTo>
                    <a:close/>
                  </a:path>
                </a:pathLst>
              </a:custGeom>
              <a:solidFill>
                <a:srgbClr val="649BB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sp>
          <p:nvSpPr>
            <p:cNvPr id="1613" name="OLAP Cubes"/>
            <p:cNvSpPr txBox="1"/>
            <p:nvPr/>
          </p:nvSpPr>
          <p:spPr>
            <a:xfrm>
              <a:off x="15393420" y="2627726"/>
              <a:ext cx="1829635" cy="1555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100"/>
              </a:pPr>
              <a:r>
                <a:t>OLAP Cubes </a:t>
              </a:r>
            </a:p>
            <a:p>
              <a:pPr>
                <a:defRPr sz="2100"/>
              </a:pPr>
            </a:p>
          </p:txBody>
        </p:sp>
        <p:sp>
          <p:nvSpPr>
            <p:cNvPr id="1614" name="Reports"/>
            <p:cNvSpPr txBox="1"/>
            <p:nvPr/>
          </p:nvSpPr>
          <p:spPr>
            <a:xfrm>
              <a:off x="15527680" y="4704022"/>
              <a:ext cx="1381395" cy="735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/>
              </a:lvl1pPr>
            </a:lstStyle>
            <a:p>
              <a:pPr/>
              <a:r>
                <a:t>Reports</a:t>
              </a:r>
            </a:p>
          </p:txBody>
        </p:sp>
        <p:graphicFrame>
          <p:nvGraphicFramePr>
            <p:cNvPr id="1615" name="2D Area Chart"/>
            <p:cNvGraphicFramePr/>
            <p:nvPr/>
          </p:nvGraphicFramePr>
          <p:xfrm>
            <a:off x="13483896" y="4268561"/>
            <a:ext cx="1921102" cy="1654607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5"/>
            </a:graphicData>
          </a:graphic>
        </p:graphicFrame>
        <p:sp>
          <p:nvSpPr>
            <p:cNvPr id="1616" name="Relational"/>
            <p:cNvSpPr txBox="1"/>
            <p:nvPr/>
          </p:nvSpPr>
          <p:spPr>
            <a:xfrm>
              <a:off x="462053" y="747379"/>
              <a:ext cx="1941741" cy="505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/>
              </a:lvl1pPr>
            </a:lstStyle>
            <a:p>
              <a:pPr/>
              <a:r>
                <a:t>Relational</a:t>
              </a:r>
            </a:p>
          </p:txBody>
        </p:sp>
        <p:sp>
          <p:nvSpPr>
            <p:cNvPr id="1617" name="Internet / Cloud"/>
            <p:cNvSpPr txBox="1"/>
            <p:nvPr/>
          </p:nvSpPr>
          <p:spPr>
            <a:xfrm>
              <a:off x="346203" y="2216007"/>
              <a:ext cx="2365487" cy="560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/>
              </a:lvl1pPr>
            </a:lstStyle>
            <a:p>
              <a:pPr/>
              <a:r>
                <a:t>Internet / Cloud</a:t>
              </a:r>
            </a:p>
          </p:txBody>
        </p:sp>
        <p:sp>
          <p:nvSpPr>
            <p:cNvPr id="1618" name="Files"/>
            <p:cNvSpPr txBox="1"/>
            <p:nvPr/>
          </p:nvSpPr>
          <p:spPr>
            <a:xfrm>
              <a:off x="927842" y="3599451"/>
              <a:ext cx="82212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/>
              </a:lvl1pPr>
            </a:lstStyle>
            <a:p>
              <a:pPr/>
              <a:r>
                <a:t>Files</a:t>
              </a:r>
            </a:p>
          </p:txBody>
        </p:sp>
        <p:grpSp>
          <p:nvGrpSpPr>
            <p:cNvPr id="1622" name="Group"/>
            <p:cNvGrpSpPr/>
            <p:nvPr/>
          </p:nvGrpSpPr>
          <p:grpSpPr>
            <a:xfrm>
              <a:off x="11906436" y="2013730"/>
              <a:ext cx="1118260" cy="1835684"/>
              <a:chOff x="0" y="0"/>
              <a:chExt cx="1118259" cy="1835683"/>
            </a:xfrm>
          </p:grpSpPr>
          <p:sp>
            <p:nvSpPr>
              <p:cNvPr id="1619" name="Line"/>
              <p:cNvSpPr/>
              <p:nvPr/>
            </p:nvSpPr>
            <p:spPr>
              <a:xfrm flipV="1">
                <a:off x="15257" y="-1"/>
                <a:ext cx="895908" cy="67081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620" name="Line"/>
              <p:cNvSpPr/>
              <p:nvPr/>
            </p:nvSpPr>
            <p:spPr>
              <a:xfrm>
                <a:off x="24703" y="917877"/>
                <a:ext cx="1093557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621" name="Line"/>
              <p:cNvSpPr/>
              <p:nvPr/>
            </p:nvSpPr>
            <p:spPr>
              <a:xfrm>
                <a:off x="0" y="1164839"/>
                <a:ext cx="926491" cy="67084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1623" name="Rectangle"/>
            <p:cNvSpPr/>
            <p:nvPr/>
          </p:nvSpPr>
          <p:spPr>
            <a:xfrm>
              <a:off x="0" y="0"/>
              <a:ext cx="18919672" cy="7631677"/>
            </a:xfrm>
            <a:prstGeom prst="rect">
              <a:avLst/>
            </a:prstGeom>
            <a:noFill/>
            <a:ln w="12700" cap="flat">
              <a:solidFill>
                <a:srgbClr val="72798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624" name="Data Vault (Dan L.)"/>
            <p:cNvSpPr txBox="1"/>
            <p:nvPr/>
          </p:nvSpPr>
          <p:spPr>
            <a:xfrm>
              <a:off x="7003209" y="6979080"/>
              <a:ext cx="2945106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/>
              </a:lvl1pPr>
            </a:lstStyle>
            <a:p>
              <a:pPr/>
              <a:r>
                <a:t>Data Vault (Dan L.)</a:t>
              </a:r>
            </a:p>
          </p:txBody>
        </p:sp>
        <p:sp>
          <p:nvSpPr>
            <p:cNvPr id="1625" name="Hard Rules"/>
            <p:cNvSpPr txBox="1"/>
            <p:nvPr/>
          </p:nvSpPr>
          <p:spPr>
            <a:xfrm>
              <a:off x="2263929" y="842080"/>
              <a:ext cx="1381395" cy="735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100"/>
              </a:lvl1pPr>
            </a:lstStyle>
            <a:p>
              <a:pPr/>
              <a:r>
                <a:t>Hard Rules</a:t>
              </a:r>
            </a:p>
          </p:txBody>
        </p:sp>
        <p:sp>
          <p:nvSpPr>
            <p:cNvPr id="1626" name="Soft…"/>
            <p:cNvSpPr txBox="1"/>
            <p:nvPr/>
          </p:nvSpPr>
          <p:spPr>
            <a:xfrm>
              <a:off x="11643301" y="1209735"/>
              <a:ext cx="1381395" cy="735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100"/>
              </a:pPr>
              <a:r>
                <a:t>Soft</a:t>
              </a:r>
            </a:p>
            <a:p>
              <a:pPr>
                <a:defRPr sz="2100"/>
              </a:pPr>
              <a:r>
                <a:t> Rules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Data Vault Layer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Vault Layers</a:t>
            </a:r>
          </a:p>
        </p:txBody>
      </p:sp>
      <p:sp>
        <p:nvSpPr>
          <p:cNvPr id="163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63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63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3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4" name="Rectangle"/>
          <p:cNvSpPr/>
          <p:nvPr/>
        </p:nvSpPr>
        <p:spPr>
          <a:xfrm>
            <a:off x="10161507" y="2914701"/>
            <a:ext cx="2436920" cy="3084499"/>
          </a:xfrm>
          <a:prstGeom prst="rect">
            <a:avLst/>
          </a:prstGeom>
          <a:solidFill>
            <a:srgbClr val="A5B98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663" name="Group"/>
          <p:cNvGrpSpPr/>
          <p:nvPr/>
        </p:nvGrpSpPr>
        <p:grpSpPr>
          <a:xfrm>
            <a:off x="1566861" y="1243641"/>
            <a:ext cx="11980591" cy="5472935"/>
            <a:chOff x="0" y="0"/>
            <a:chExt cx="11980590" cy="5472933"/>
          </a:xfrm>
        </p:grpSpPr>
        <p:grpSp>
          <p:nvGrpSpPr>
            <p:cNvPr id="1652" name="Group"/>
            <p:cNvGrpSpPr/>
            <p:nvPr/>
          </p:nvGrpSpPr>
          <p:grpSpPr>
            <a:xfrm>
              <a:off x="0" y="2112"/>
              <a:ext cx="7961577" cy="5470823"/>
              <a:chOff x="0" y="0"/>
              <a:chExt cx="7961576" cy="5470821"/>
            </a:xfrm>
          </p:grpSpPr>
          <p:sp>
            <p:nvSpPr>
              <p:cNvPr id="1635" name="Rectangle"/>
              <p:cNvSpPr/>
              <p:nvPr/>
            </p:nvSpPr>
            <p:spPr>
              <a:xfrm>
                <a:off x="0" y="761977"/>
                <a:ext cx="7961577" cy="4708845"/>
              </a:xfrm>
              <a:prstGeom prst="rect">
                <a:avLst/>
              </a:prstGeom>
              <a:noFill/>
              <a:ln w="12700" cap="flat">
                <a:solidFill>
                  <a:srgbClr val="E8C515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636" name="Rectangle"/>
              <p:cNvSpPr/>
              <p:nvPr/>
            </p:nvSpPr>
            <p:spPr>
              <a:xfrm>
                <a:off x="638543" y="1518453"/>
                <a:ext cx="6684490" cy="3436917"/>
              </a:xfrm>
              <a:prstGeom prst="rect">
                <a:avLst/>
              </a:prstGeom>
              <a:solidFill>
                <a:srgbClr val="CEA35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637" name="Data Vault"/>
              <p:cNvSpPr txBox="1"/>
              <p:nvPr/>
            </p:nvSpPr>
            <p:spPr>
              <a:xfrm>
                <a:off x="2515618" y="803463"/>
                <a:ext cx="2930340" cy="5604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300"/>
                </a:lvl1pPr>
              </a:lstStyle>
              <a:p>
                <a:pPr/>
                <a:r>
                  <a:t>Data Vault</a:t>
                </a:r>
              </a:p>
            </p:txBody>
          </p:sp>
          <p:sp>
            <p:nvSpPr>
              <p:cNvPr id="1638" name="RawVault"/>
              <p:cNvSpPr txBox="1"/>
              <p:nvPr/>
            </p:nvSpPr>
            <p:spPr>
              <a:xfrm>
                <a:off x="1196170" y="1682888"/>
                <a:ext cx="1658649" cy="5357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RawVault</a:t>
                </a:r>
              </a:p>
            </p:txBody>
          </p:sp>
          <p:sp>
            <p:nvSpPr>
              <p:cNvPr id="1639" name="Rectangle"/>
              <p:cNvSpPr/>
              <p:nvPr/>
            </p:nvSpPr>
            <p:spPr>
              <a:xfrm>
                <a:off x="4424562" y="1767495"/>
                <a:ext cx="2750118" cy="2926409"/>
              </a:xfrm>
              <a:prstGeom prst="rect">
                <a:avLst/>
              </a:prstGeom>
              <a:solidFill>
                <a:srgbClr val="CE7848"/>
              </a:solidFill>
              <a:ln w="25400" cap="flat">
                <a:solidFill>
                  <a:srgbClr val="53585F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640" name="Business Vault"/>
              <p:cNvSpPr txBox="1"/>
              <p:nvPr/>
            </p:nvSpPr>
            <p:spPr>
              <a:xfrm>
                <a:off x="4581161" y="1664531"/>
                <a:ext cx="2436920" cy="801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4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Business Vault</a:t>
                </a:r>
              </a:p>
            </p:txBody>
          </p:sp>
          <p:sp>
            <p:nvSpPr>
              <p:cNvPr id="1641" name="PIT"/>
              <p:cNvSpPr/>
              <p:nvPr/>
            </p:nvSpPr>
            <p:spPr>
              <a:xfrm>
                <a:off x="4770915" y="2521156"/>
                <a:ext cx="767945" cy="523082"/>
              </a:xfrm>
              <a:prstGeom prst="rect">
                <a:avLst/>
              </a:prstGeom>
              <a:solidFill>
                <a:srgbClr val="A6AAA8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PIT</a:t>
                </a:r>
              </a:p>
            </p:txBody>
          </p:sp>
          <p:sp>
            <p:nvSpPr>
              <p:cNvPr id="1642" name="REFERENCE"/>
              <p:cNvSpPr/>
              <p:nvPr/>
            </p:nvSpPr>
            <p:spPr>
              <a:xfrm>
                <a:off x="4976647" y="3565727"/>
                <a:ext cx="1645949" cy="523082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REFERENCE</a:t>
                </a:r>
              </a:p>
            </p:txBody>
          </p:sp>
          <p:grpSp>
            <p:nvGrpSpPr>
              <p:cNvPr id="1650" name="Group"/>
              <p:cNvGrpSpPr/>
              <p:nvPr/>
            </p:nvGrpSpPr>
            <p:grpSpPr>
              <a:xfrm>
                <a:off x="979842" y="2394156"/>
                <a:ext cx="1839028" cy="2097101"/>
                <a:chOff x="0" y="0"/>
                <a:chExt cx="1839027" cy="2097099"/>
              </a:xfrm>
            </p:grpSpPr>
            <p:sp>
              <p:nvSpPr>
                <p:cNvPr id="1643" name="Line"/>
                <p:cNvSpPr/>
                <p:nvPr/>
              </p:nvSpPr>
              <p:spPr>
                <a:xfrm>
                  <a:off x="741276" y="261540"/>
                  <a:ext cx="330893" cy="1"/>
                </a:xfrm>
                <a:prstGeom prst="line">
                  <a:avLst/>
                </a:prstGeom>
                <a:noFill/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644" name="Line"/>
                <p:cNvSpPr/>
                <p:nvPr/>
              </p:nvSpPr>
              <p:spPr>
                <a:xfrm flipV="1">
                  <a:off x="1455055" y="396450"/>
                  <a:ext cx="1" cy="535782"/>
                </a:xfrm>
                <a:prstGeom prst="line">
                  <a:avLst/>
                </a:prstGeom>
                <a:noFill/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645" name="Line"/>
                <p:cNvSpPr/>
                <p:nvPr/>
              </p:nvSpPr>
              <p:spPr>
                <a:xfrm flipV="1">
                  <a:off x="1455055" y="1096359"/>
                  <a:ext cx="1" cy="535782"/>
                </a:xfrm>
                <a:prstGeom prst="line">
                  <a:avLst/>
                </a:prstGeom>
                <a:noFill/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646" name="LINK"/>
                <p:cNvSpPr/>
                <p:nvPr/>
              </p:nvSpPr>
              <p:spPr>
                <a:xfrm>
                  <a:off x="1071083" y="743018"/>
                  <a:ext cx="767945" cy="525596"/>
                </a:xfrm>
                <a:prstGeom prst="rect">
                  <a:avLst/>
                </a:prstGeom>
                <a:solidFill>
                  <a:srgbClr val="CEA358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LINK</a:t>
                  </a:r>
                </a:p>
              </p:txBody>
            </p:sp>
            <p:sp>
              <p:nvSpPr>
                <p:cNvPr id="1647" name="HUB"/>
                <p:cNvSpPr/>
                <p:nvPr/>
              </p:nvSpPr>
              <p:spPr>
                <a:xfrm>
                  <a:off x="1071083" y="0"/>
                  <a:ext cx="767945" cy="523082"/>
                </a:xfrm>
                <a:prstGeom prst="rect">
                  <a:avLst/>
                </a:prstGeom>
                <a:solidFill>
                  <a:srgbClr val="70ABD2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HUB</a:t>
                  </a:r>
                </a:p>
              </p:txBody>
            </p:sp>
            <p:sp>
              <p:nvSpPr>
                <p:cNvPr id="1648" name="HUB"/>
                <p:cNvSpPr/>
                <p:nvPr/>
              </p:nvSpPr>
              <p:spPr>
                <a:xfrm>
                  <a:off x="1071083" y="1574018"/>
                  <a:ext cx="767945" cy="523082"/>
                </a:xfrm>
                <a:prstGeom prst="rect">
                  <a:avLst/>
                </a:prstGeom>
                <a:solidFill>
                  <a:srgbClr val="70ABD2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HUB</a:t>
                  </a:r>
                </a:p>
              </p:txBody>
            </p:sp>
            <p:sp>
              <p:nvSpPr>
                <p:cNvPr id="1649" name="SAT"/>
                <p:cNvSpPr/>
                <p:nvPr/>
              </p:nvSpPr>
              <p:spPr>
                <a:xfrm>
                  <a:off x="0" y="0"/>
                  <a:ext cx="793344" cy="523082"/>
                </a:xfrm>
                <a:prstGeom prst="rect">
                  <a:avLst/>
                </a:prstGeom>
                <a:solidFill>
                  <a:srgbClr val="ABAA5A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SAT</a:t>
                  </a:r>
                </a:p>
              </p:txBody>
            </p:sp>
          </p:grpSp>
          <p:sp>
            <p:nvSpPr>
              <p:cNvPr id="1651" name="Enterprise Data Warehouse"/>
              <p:cNvSpPr txBox="1"/>
              <p:nvPr/>
            </p:nvSpPr>
            <p:spPr>
              <a:xfrm>
                <a:off x="1855560" y="0"/>
                <a:ext cx="4636007" cy="5604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4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Enterprise Data Warehouse</a:t>
                </a:r>
              </a:p>
            </p:txBody>
          </p:sp>
        </p:grpSp>
        <p:grpSp>
          <p:nvGrpSpPr>
            <p:cNvPr id="1662" name="Group"/>
            <p:cNvGrpSpPr/>
            <p:nvPr/>
          </p:nvGrpSpPr>
          <p:grpSpPr>
            <a:xfrm>
              <a:off x="7344584" y="0"/>
              <a:ext cx="4636007" cy="4306246"/>
              <a:chOff x="0" y="0"/>
              <a:chExt cx="4636006" cy="4306245"/>
            </a:xfrm>
          </p:grpSpPr>
          <p:grpSp>
            <p:nvGrpSpPr>
              <p:cNvPr id="1660" name="Group"/>
              <p:cNvGrpSpPr/>
              <p:nvPr/>
            </p:nvGrpSpPr>
            <p:grpSpPr>
              <a:xfrm>
                <a:off x="1435788" y="2217056"/>
                <a:ext cx="1819288" cy="2089190"/>
                <a:chOff x="0" y="0"/>
                <a:chExt cx="1819286" cy="2089188"/>
              </a:xfrm>
            </p:grpSpPr>
            <p:sp>
              <p:nvSpPr>
                <p:cNvPr id="1653" name="Line"/>
                <p:cNvSpPr/>
                <p:nvPr/>
              </p:nvSpPr>
              <p:spPr>
                <a:xfrm flipH="1">
                  <a:off x="952730" y="357291"/>
                  <a:ext cx="553743" cy="553743"/>
                </a:xfrm>
                <a:prstGeom prst="line">
                  <a:avLst/>
                </a:prstGeom>
                <a:noFill/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654" name="Line"/>
                <p:cNvSpPr/>
                <p:nvPr/>
              </p:nvSpPr>
              <p:spPr>
                <a:xfrm>
                  <a:off x="499399" y="449100"/>
                  <a:ext cx="370125" cy="370125"/>
                </a:xfrm>
                <a:prstGeom prst="line">
                  <a:avLst/>
                </a:prstGeom>
                <a:noFill/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655" name="Line"/>
                <p:cNvSpPr/>
                <p:nvPr/>
              </p:nvSpPr>
              <p:spPr>
                <a:xfrm flipH="1">
                  <a:off x="894667" y="1109921"/>
                  <a:ext cx="1" cy="535782"/>
                </a:xfrm>
                <a:prstGeom prst="line">
                  <a:avLst/>
                </a:prstGeom>
                <a:noFill/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1656" name="DIM"/>
                <p:cNvSpPr/>
                <p:nvPr/>
              </p:nvSpPr>
              <p:spPr>
                <a:xfrm>
                  <a:off x="0" y="0"/>
                  <a:ext cx="767944" cy="523082"/>
                </a:xfrm>
                <a:prstGeom prst="rect">
                  <a:avLst/>
                </a:prstGeom>
                <a:solidFill>
                  <a:srgbClr val="CEA358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DIM</a:t>
                  </a:r>
                </a:p>
              </p:txBody>
            </p:sp>
            <p:sp>
              <p:nvSpPr>
                <p:cNvPr id="1657" name="FACT"/>
                <p:cNvSpPr/>
                <p:nvPr/>
              </p:nvSpPr>
              <p:spPr>
                <a:xfrm>
                  <a:off x="439677" y="777263"/>
                  <a:ext cx="909983" cy="523083"/>
                </a:xfrm>
                <a:prstGeom prst="rect">
                  <a:avLst/>
                </a:prstGeom>
                <a:solidFill>
                  <a:srgbClr val="98AACC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FACT</a:t>
                  </a:r>
                </a:p>
              </p:txBody>
            </p:sp>
            <p:sp>
              <p:nvSpPr>
                <p:cNvPr id="1658" name="DIM"/>
                <p:cNvSpPr/>
                <p:nvPr/>
              </p:nvSpPr>
              <p:spPr>
                <a:xfrm>
                  <a:off x="1051343" y="0"/>
                  <a:ext cx="767944" cy="523082"/>
                </a:xfrm>
                <a:prstGeom prst="rect">
                  <a:avLst/>
                </a:prstGeom>
                <a:solidFill>
                  <a:srgbClr val="CEA358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DIM</a:t>
                  </a:r>
                </a:p>
              </p:txBody>
            </p:sp>
            <p:sp>
              <p:nvSpPr>
                <p:cNvPr id="1659" name="DIM"/>
                <p:cNvSpPr/>
                <p:nvPr/>
              </p:nvSpPr>
              <p:spPr>
                <a:xfrm>
                  <a:off x="510696" y="1566107"/>
                  <a:ext cx="767945" cy="523082"/>
                </a:xfrm>
                <a:prstGeom prst="rect">
                  <a:avLst/>
                </a:prstGeom>
                <a:solidFill>
                  <a:srgbClr val="CEA358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DIM</a:t>
                  </a:r>
                </a:p>
              </p:txBody>
            </p:sp>
          </p:grpSp>
          <p:sp>
            <p:nvSpPr>
              <p:cNvPr id="1661" name="Information Vault"/>
              <p:cNvSpPr txBox="1"/>
              <p:nvPr/>
            </p:nvSpPr>
            <p:spPr>
              <a:xfrm>
                <a:off x="0" y="0"/>
                <a:ext cx="4636007" cy="5604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4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Information Vault</a:t>
                </a:r>
              </a:p>
            </p:txBody>
          </p:sp>
        </p:grpSp>
      </p:grpSp>
      <p:sp>
        <p:nvSpPr>
          <p:cNvPr id="1664" name="Rectangle"/>
          <p:cNvSpPr/>
          <p:nvPr/>
        </p:nvSpPr>
        <p:spPr>
          <a:xfrm>
            <a:off x="15137165" y="1816053"/>
            <a:ext cx="7499052" cy="10807757"/>
          </a:xfrm>
          <a:prstGeom prst="rect">
            <a:avLst/>
          </a:prstGeom>
          <a:gradFill>
            <a:gsLst>
              <a:gs pos="0">
                <a:srgbClr val="090909">
                  <a:alpha val="74719"/>
                </a:srgbClr>
              </a:gs>
              <a:gs pos="100000">
                <a:srgbClr val="4F4F4F">
                  <a:alpha val="74719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681" name="Group"/>
          <p:cNvGrpSpPr/>
          <p:nvPr/>
        </p:nvGrpSpPr>
        <p:grpSpPr>
          <a:xfrm>
            <a:off x="15218368" y="1980132"/>
            <a:ext cx="1023876" cy="715763"/>
            <a:chOff x="0" y="0"/>
            <a:chExt cx="1023874" cy="715761"/>
          </a:xfrm>
        </p:grpSpPr>
        <p:sp>
          <p:nvSpPr>
            <p:cNvPr id="1665" name="Shape"/>
            <p:cNvSpPr/>
            <p:nvPr/>
          </p:nvSpPr>
          <p:spPr>
            <a:xfrm>
              <a:off x="-1" y="0"/>
              <a:ext cx="622820" cy="622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506" fill="norm" stroke="1" extrusionOk="0">
                  <a:moveTo>
                    <a:pt x="12533" y="1541"/>
                  </a:moveTo>
                  <a:cubicBezTo>
                    <a:pt x="11582" y="2494"/>
                    <a:pt x="10993" y="3809"/>
                    <a:pt x="10993" y="5263"/>
                  </a:cubicBezTo>
                  <a:cubicBezTo>
                    <a:pt x="10993" y="6180"/>
                    <a:pt x="11228" y="7043"/>
                    <a:pt x="11640" y="7794"/>
                  </a:cubicBezTo>
                  <a:lnTo>
                    <a:pt x="282" y="19164"/>
                  </a:lnTo>
                  <a:cubicBezTo>
                    <a:pt x="-94" y="19541"/>
                    <a:pt x="-94" y="20157"/>
                    <a:pt x="282" y="20534"/>
                  </a:cubicBezTo>
                  <a:lnTo>
                    <a:pt x="967" y="21219"/>
                  </a:lnTo>
                  <a:cubicBezTo>
                    <a:pt x="1344" y="21596"/>
                    <a:pt x="1959" y="21596"/>
                    <a:pt x="2335" y="21219"/>
                  </a:cubicBezTo>
                  <a:lnTo>
                    <a:pt x="3214" y="20339"/>
                  </a:lnTo>
                  <a:lnTo>
                    <a:pt x="4097" y="21223"/>
                  </a:lnTo>
                  <a:cubicBezTo>
                    <a:pt x="4473" y="21600"/>
                    <a:pt x="5088" y="21600"/>
                    <a:pt x="5465" y="21223"/>
                  </a:cubicBezTo>
                  <a:lnTo>
                    <a:pt x="6150" y="20538"/>
                  </a:lnTo>
                  <a:cubicBezTo>
                    <a:pt x="6526" y="20161"/>
                    <a:pt x="6526" y="19545"/>
                    <a:pt x="6150" y="19168"/>
                  </a:cubicBezTo>
                  <a:lnTo>
                    <a:pt x="5267" y="18284"/>
                  </a:lnTo>
                  <a:lnTo>
                    <a:pt x="5849" y="17702"/>
                  </a:lnTo>
                  <a:lnTo>
                    <a:pt x="7206" y="19061"/>
                  </a:lnTo>
                  <a:cubicBezTo>
                    <a:pt x="7583" y="19438"/>
                    <a:pt x="8198" y="19437"/>
                    <a:pt x="8575" y="19060"/>
                  </a:cubicBezTo>
                  <a:lnTo>
                    <a:pt x="9259" y="18376"/>
                  </a:lnTo>
                  <a:cubicBezTo>
                    <a:pt x="9635" y="17999"/>
                    <a:pt x="9636" y="17382"/>
                    <a:pt x="9260" y="17005"/>
                  </a:cubicBezTo>
                  <a:lnTo>
                    <a:pt x="7902" y="15646"/>
                  </a:lnTo>
                  <a:lnTo>
                    <a:pt x="13687" y="9855"/>
                  </a:lnTo>
                  <a:cubicBezTo>
                    <a:pt x="14445" y="10280"/>
                    <a:pt x="15318" y="10525"/>
                    <a:pt x="16249" y="10525"/>
                  </a:cubicBezTo>
                  <a:cubicBezTo>
                    <a:pt x="19152" y="10525"/>
                    <a:pt x="21506" y="8169"/>
                    <a:pt x="21506" y="5263"/>
                  </a:cubicBezTo>
                  <a:cubicBezTo>
                    <a:pt x="21506" y="2356"/>
                    <a:pt x="19152" y="0"/>
                    <a:pt x="16249" y="0"/>
                  </a:cubicBezTo>
                  <a:cubicBezTo>
                    <a:pt x="14798" y="0"/>
                    <a:pt x="13485" y="589"/>
                    <a:pt x="12533" y="1541"/>
                  </a:cubicBezTo>
                  <a:close/>
                  <a:moveTo>
                    <a:pt x="14541" y="3551"/>
                  </a:moveTo>
                  <a:cubicBezTo>
                    <a:pt x="14978" y="3113"/>
                    <a:pt x="15583" y="2842"/>
                    <a:pt x="16250" y="2842"/>
                  </a:cubicBezTo>
                  <a:cubicBezTo>
                    <a:pt x="17586" y="2842"/>
                    <a:pt x="18668" y="3926"/>
                    <a:pt x="18668" y="5263"/>
                  </a:cubicBezTo>
                  <a:cubicBezTo>
                    <a:pt x="18668" y="6599"/>
                    <a:pt x="17586" y="7683"/>
                    <a:pt x="16250" y="7683"/>
                  </a:cubicBezTo>
                  <a:cubicBezTo>
                    <a:pt x="14915" y="7683"/>
                    <a:pt x="13832" y="6599"/>
                    <a:pt x="13832" y="5263"/>
                  </a:cubicBezTo>
                  <a:cubicBezTo>
                    <a:pt x="13832" y="4594"/>
                    <a:pt x="14103" y="3989"/>
                    <a:pt x="14541" y="3551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lnSpc>
                  <a:spcPct val="80000"/>
                </a:lnSpc>
                <a:spcBef>
                  <a:spcPts val="7700"/>
                </a:spcBef>
                <a:defRPr sz="7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670" name="Group"/>
            <p:cNvGrpSpPr/>
            <p:nvPr/>
          </p:nvGrpSpPr>
          <p:grpSpPr>
            <a:xfrm>
              <a:off x="440679" y="203986"/>
              <a:ext cx="193459" cy="511776"/>
              <a:chOff x="0" y="0"/>
              <a:chExt cx="193457" cy="511774"/>
            </a:xfrm>
          </p:grpSpPr>
          <p:sp>
            <p:nvSpPr>
              <p:cNvPr id="1666" name="Rounded Rectangle"/>
              <p:cNvSpPr/>
              <p:nvPr/>
            </p:nvSpPr>
            <p:spPr>
              <a:xfrm rot="4800000">
                <a:off x="-101167" y="242562"/>
                <a:ext cx="395792" cy="126654"/>
              </a:xfrm>
              <a:prstGeom prst="roundRect">
                <a:avLst>
                  <a:gd name="adj" fmla="val 18750"/>
                </a:avLst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669" name="Group"/>
              <p:cNvGrpSpPr/>
              <p:nvPr/>
            </p:nvGrpSpPr>
            <p:grpSpPr>
              <a:xfrm>
                <a:off x="35189" y="0"/>
                <a:ext cx="52302" cy="167826"/>
                <a:chOff x="0" y="0"/>
                <a:chExt cx="52300" cy="167825"/>
              </a:xfrm>
            </p:grpSpPr>
            <p:sp>
              <p:nvSpPr>
                <p:cNvPr id="1667" name="Circle"/>
                <p:cNvSpPr/>
                <p:nvPr/>
              </p:nvSpPr>
              <p:spPr>
                <a:xfrm rot="4800000">
                  <a:off x="18128" y="133653"/>
                  <a:ext cx="31665" cy="31664"/>
                </a:xfrm>
                <a:prstGeom prst="ellipse">
                  <a:avLst/>
                </a:prstGeom>
                <a:solidFill>
                  <a:srgbClr val="348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668" name="Shape"/>
                <p:cNvSpPr/>
                <p:nvPr/>
              </p:nvSpPr>
              <p:spPr>
                <a:xfrm rot="4800000">
                  <a:off x="-57555" y="71357"/>
                  <a:ext cx="158285" cy="15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1" h="21593" fill="norm" stroke="1" extrusionOk="0">
                      <a:moveTo>
                        <a:pt x="1069" y="0"/>
                      </a:moveTo>
                      <a:cubicBezTo>
                        <a:pt x="796" y="0"/>
                        <a:pt x="523" y="1056"/>
                        <a:pt x="314" y="3151"/>
                      </a:cubicBezTo>
                      <a:cubicBezTo>
                        <a:pt x="-104" y="7342"/>
                        <a:pt x="-104" y="14117"/>
                        <a:pt x="314" y="18307"/>
                      </a:cubicBezTo>
                      <a:cubicBezTo>
                        <a:pt x="523" y="20402"/>
                        <a:pt x="796" y="21459"/>
                        <a:pt x="1069" y="21459"/>
                      </a:cubicBezTo>
                      <a:lnTo>
                        <a:pt x="20325" y="21593"/>
                      </a:lnTo>
                      <a:cubicBezTo>
                        <a:pt x="20611" y="21588"/>
                        <a:pt x="20873" y="20432"/>
                        <a:pt x="21081" y="18307"/>
                      </a:cubicBezTo>
                      <a:cubicBezTo>
                        <a:pt x="21494" y="14084"/>
                        <a:pt x="21496" y="7338"/>
                        <a:pt x="21081" y="3151"/>
                      </a:cubicBezTo>
                      <a:cubicBezTo>
                        <a:pt x="20872" y="1050"/>
                        <a:pt x="20599" y="-7"/>
                        <a:pt x="20325" y="0"/>
                      </a:cubicBezTo>
                      <a:lnTo>
                        <a:pt x="1069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  <p:grpSp>
          <p:nvGrpSpPr>
            <p:cNvPr id="1675" name="Group"/>
            <p:cNvGrpSpPr/>
            <p:nvPr/>
          </p:nvGrpSpPr>
          <p:grpSpPr>
            <a:xfrm>
              <a:off x="503051" y="193480"/>
              <a:ext cx="380572" cy="434286"/>
              <a:chOff x="0" y="0"/>
              <a:chExt cx="380571" cy="434285"/>
            </a:xfrm>
          </p:grpSpPr>
          <p:sp>
            <p:nvSpPr>
              <p:cNvPr id="1671" name="Rounded Rectangle"/>
              <p:cNvSpPr/>
              <p:nvPr/>
            </p:nvSpPr>
            <p:spPr>
              <a:xfrm rot="3000000">
                <a:off x="6960" y="178656"/>
                <a:ext cx="395792" cy="126654"/>
              </a:xfrm>
              <a:prstGeom prst="roundRect">
                <a:avLst>
                  <a:gd name="adj" fmla="val 18750"/>
                </a:avLst>
              </a:prstGeom>
              <a:solidFill>
                <a:srgbClr val="72B1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674" name="Group"/>
              <p:cNvGrpSpPr/>
              <p:nvPr/>
            </p:nvGrpSpPr>
            <p:grpSpPr>
              <a:xfrm>
                <a:off x="-1" y="0"/>
                <a:ext cx="125076" cy="142627"/>
                <a:chOff x="0" y="0"/>
                <a:chExt cx="125074" cy="142626"/>
              </a:xfrm>
            </p:grpSpPr>
            <p:sp>
              <p:nvSpPr>
                <p:cNvPr id="1672" name="Circle"/>
                <p:cNvSpPr/>
                <p:nvPr/>
              </p:nvSpPr>
              <p:spPr>
                <a:xfrm rot="3000000">
                  <a:off x="86938" y="104490"/>
                  <a:ext cx="31664" cy="31664"/>
                </a:xfrm>
                <a:prstGeom prst="ellipse">
                  <a:avLst/>
                </a:prstGeom>
                <a:solidFill>
                  <a:srgbClr val="649AB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673" name="Shape"/>
                <p:cNvSpPr/>
                <p:nvPr/>
              </p:nvSpPr>
              <p:spPr>
                <a:xfrm rot="3000000">
                  <a:off x="-22169" y="57780"/>
                  <a:ext cx="158285" cy="15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1" h="21593" fill="norm" stroke="1" extrusionOk="0">
                      <a:moveTo>
                        <a:pt x="1069" y="0"/>
                      </a:moveTo>
                      <a:cubicBezTo>
                        <a:pt x="796" y="0"/>
                        <a:pt x="523" y="1056"/>
                        <a:pt x="314" y="3151"/>
                      </a:cubicBezTo>
                      <a:cubicBezTo>
                        <a:pt x="-104" y="7342"/>
                        <a:pt x="-104" y="14117"/>
                        <a:pt x="314" y="18307"/>
                      </a:cubicBezTo>
                      <a:cubicBezTo>
                        <a:pt x="523" y="20402"/>
                        <a:pt x="796" y="21459"/>
                        <a:pt x="1069" y="21459"/>
                      </a:cubicBezTo>
                      <a:lnTo>
                        <a:pt x="20325" y="21593"/>
                      </a:lnTo>
                      <a:cubicBezTo>
                        <a:pt x="20611" y="21588"/>
                        <a:pt x="20873" y="20432"/>
                        <a:pt x="21081" y="18307"/>
                      </a:cubicBezTo>
                      <a:cubicBezTo>
                        <a:pt x="21494" y="14084"/>
                        <a:pt x="21496" y="7338"/>
                        <a:pt x="21081" y="3151"/>
                      </a:cubicBezTo>
                      <a:cubicBezTo>
                        <a:pt x="20872" y="1050"/>
                        <a:pt x="20599" y="-7"/>
                        <a:pt x="20325" y="0"/>
                      </a:cubicBezTo>
                      <a:lnTo>
                        <a:pt x="1069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  <p:grpSp>
          <p:nvGrpSpPr>
            <p:cNvPr id="1680" name="Group"/>
            <p:cNvGrpSpPr/>
            <p:nvPr/>
          </p:nvGrpSpPr>
          <p:grpSpPr>
            <a:xfrm>
              <a:off x="522972" y="150658"/>
              <a:ext cx="500903" cy="254384"/>
              <a:chOff x="0" y="0"/>
              <a:chExt cx="500901" cy="254383"/>
            </a:xfrm>
          </p:grpSpPr>
          <p:sp>
            <p:nvSpPr>
              <p:cNvPr id="1676" name="Rounded Rectangle"/>
              <p:cNvSpPr/>
              <p:nvPr/>
            </p:nvSpPr>
            <p:spPr>
              <a:xfrm rot="1200000">
                <a:off x="95386" y="63865"/>
                <a:ext cx="395792" cy="126654"/>
              </a:xfrm>
              <a:prstGeom prst="roundRect">
                <a:avLst>
                  <a:gd name="adj" fmla="val 18750"/>
                </a:avLst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679" name="Group"/>
              <p:cNvGrpSpPr/>
              <p:nvPr/>
            </p:nvGrpSpPr>
            <p:grpSpPr>
              <a:xfrm>
                <a:off x="-1" y="13954"/>
                <a:ext cx="164336" cy="79211"/>
                <a:chOff x="0" y="0"/>
                <a:chExt cx="164334" cy="79210"/>
              </a:xfrm>
            </p:grpSpPr>
            <p:sp>
              <p:nvSpPr>
                <p:cNvPr id="1677" name="Circle"/>
                <p:cNvSpPr/>
                <p:nvPr/>
              </p:nvSpPr>
              <p:spPr>
                <a:xfrm rot="1200000">
                  <a:off x="128210" y="43087"/>
                  <a:ext cx="31665" cy="31664"/>
                </a:xfrm>
                <a:prstGeom prst="ellipse">
                  <a:avLst/>
                </a:pr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678" name="Shape"/>
                <p:cNvSpPr/>
                <p:nvPr/>
              </p:nvSpPr>
              <p:spPr>
                <a:xfrm rot="1200000">
                  <a:off x="-2049" y="26587"/>
                  <a:ext cx="158285" cy="15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1" h="21593" fill="norm" stroke="1" extrusionOk="0">
                      <a:moveTo>
                        <a:pt x="1069" y="0"/>
                      </a:moveTo>
                      <a:cubicBezTo>
                        <a:pt x="796" y="0"/>
                        <a:pt x="523" y="1056"/>
                        <a:pt x="314" y="3151"/>
                      </a:cubicBezTo>
                      <a:cubicBezTo>
                        <a:pt x="-104" y="7342"/>
                        <a:pt x="-104" y="14117"/>
                        <a:pt x="314" y="18307"/>
                      </a:cubicBezTo>
                      <a:cubicBezTo>
                        <a:pt x="523" y="20402"/>
                        <a:pt x="796" y="21459"/>
                        <a:pt x="1069" y="21459"/>
                      </a:cubicBezTo>
                      <a:lnTo>
                        <a:pt x="20325" y="21593"/>
                      </a:lnTo>
                      <a:cubicBezTo>
                        <a:pt x="20611" y="21588"/>
                        <a:pt x="20873" y="20432"/>
                        <a:pt x="21081" y="18307"/>
                      </a:cubicBezTo>
                      <a:cubicBezTo>
                        <a:pt x="21494" y="14084"/>
                        <a:pt x="21496" y="7338"/>
                        <a:pt x="21081" y="3151"/>
                      </a:cubicBezTo>
                      <a:cubicBezTo>
                        <a:pt x="20872" y="1050"/>
                        <a:pt x="20599" y="-7"/>
                        <a:pt x="20325" y="0"/>
                      </a:cubicBezTo>
                      <a:lnTo>
                        <a:pt x="1069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</p:grpSp>
      <p:sp>
        <p:nvSpPr>
          <p:cNvPr id="1682" name="Business Vault…"/>
          <p:cNvSpPr txBox="1"/>
          <p:nvPr/>
        </p:nvSpPr>
        <p:spPr>
          <a:xfrm>
            <a:off x="15582306" y="3197349"/>
            <a:ext cx="5907963" cy="377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2800"/>
              </a:spcBef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Business Vault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Extension of Raw Data Vault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Provide additional tables PIT, Bridge, Reference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Accessed by power user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Pre-loaded before Information Mart</a:t>
            </a:r>
          </a:p>
        </p:txBody>
      </p:sp>
      <p:sp>
        <p:nvSpPr>
          <p:cNvPr id="1683" name="Information Vault…"/>
          <p:cNvSpPr txBox="1"/>
          <p:nvPr/>
        </p:nvSpPr>
        <p:spPr>
          <a:xfrm>
            <a:off x="15487090" y="8031222"/>
            <a:ext cx="5907963" cy="377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2800"/>
              </a:spcBef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Information Vault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Subject oriented , aggregated form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Include star schema based on dimension and fact tables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Easy data access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400"/>
            </a:pPr>
            <a:r>
              <a:t>Accessed by end user</a:t>
            </a:r>
          </a:p>
        </p:txBody>
      </p:sp>
      <p:sp>
        <p:nvSpPr>
          <p:cNvPr id="1684" name="BRIDGE"/>
          <p:cNvSpPr/>
          <p:nvPr/>
        </p:nvSpPr>
        <p:spPr>
          <a:xfrm>
            <a:off x="7546211" y="3718567"/>
            <a:ext cx="1071274" cy="523083"/>
          </a:xfrm>
          <a:prstGeom prst="rect">
            <a:avLst/>
          </a:prstGeom>
          <a:solidFill>
            <a:srgbClr val="A6AAA8"/>
          </a:solidFill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BRIDGE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3" grpId="2"/>
      <p:bldP build="whole" bldLvl="1" animBg="1" rev="0" advAuto="0" spid="168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Point in Time Table (PIT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Point in Time Table (PIT)</a:t>
            </a:r>
          </a:p>
        </p:txBody>
      </p:sp>
      <p:sp>
        <p:nvSpPr>
          <p:cNvPr id="168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69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68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8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691" name="Table"/>
          <p:cNvGraphicFramePr/>
          <p:nvPr/>
        </p:nvGraphicFramePr>
        <p:xfrm>
          <a:off x="2782253" y="1376483"/>
          <a:ext cx="11909539" cy="20309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8735065"/>
                <a:gridCol w="3161772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92" name="Table"/>
          <p:cNvGraphicFramePr/>
          <p:nvPr/>
        </p:nvGraphicFramePr>
        <p:xfrm>
          <a:off x="1550564" y="4312040"/>
          <a:ext cx="3939867" cy="26833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3815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Marital_Status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93" name="Table"/>
          <p:cNvGraphicFramePr/>
          <p:nvPr/>
        </p:nvGraphicFramePr>
        <p:xfrm>
          <a:off x="6771802" y="4312040"/>
          <a:ext cx="3939868" cy="26833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3815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SAT_ADRESS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Adress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Postal_Code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94" name="Table"/>
          <p:cNvGraphicFramePr/>
          <p:nvPr/>
        </p:nvGraphicFramePr>
        <p:xfrm>
          <a:off x="11920444" y="4312040"/>
          <a:ext cx="3939867" cy="26833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3815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SAT_CONTACT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Fax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5" name="Line"/>
          <p:cNvSpPr/>
          <p:nvPr/>
        </p:nvSpPr>
        <p:spPr>
          <a:xfrm flipV="1">
            <a:off x="4585359" y="3364316"/>
            <a:ext cx="1" cy="97815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696" name="Line"/>
          <p:cNvSpPr/>
          <p:nvPr/>
        </p:nvSpPr>
        <p:spPr>
          <a:xfrm flipV="1">
            <a:off x="8735386" y="3364316"/>
            <a:ext cx="1" cy="97815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697" name="Line"/>
          <p:cNvSpPr/>
          <p:nvPr/>
        </p:nvSpPr>
        <p:spPr>
          <a:xfrm flipV="1">
            <a:off x="13193569" y="3364316"/>
            <a:ext cx="1" cy="97815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704" name="Group"/>
          <p:cNvGrpSpPr/>
          <p:nvPr/>
        </p:nvGrpSpPr>
        <p:grpSpPr>
          <a:xfrm>
            <a:off x="17127188" y="5364162"/>
            <a:ext cx="6361170" cy="7249994"/>
            <a:chOff x="0" y="0"/>
            <a:chExt cx="6361168" cy="7249992"/>
          </a:xfrm>
        </p:grpSpPr>
        <p:graphicFrame>
          <p:nvGraphicFramePr>
            <p:cNvPr id="1698" name="Table"/>
            <p:cNvGraphicFramePr/>
            <p:nvPr/>
          </p:nvGraphicFramePr>
          <p:xfrm>
            <a:off x="115725" y="528010"/>
            <a:ext cx="6245444" cy="114176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619026"/>
                  <a:gridCol w="1833245"/>
                  <a:gridCol w="2780472"/>
                </a:tblGrid>
                <a:tr h="51435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</a:tr>
                <a:tr h="61470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Emma Green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01-01-2018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699" name="Table"/>
            <p:cNvGraphicFramePr/>
            <p:nvPr/>
          </p:nvGraphicFramePr>
          <p:xfrm>
            <a:off x="115725" y="5612997"/>
            <a:ext cx="6245444" cy="163699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619026"/>
                  <a:gridCol w="1833245"/>
                  <a:gridCol w="2780472"/>
                </a:tblGrid>
                <a:tr h="48340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</a:tr>
                <a:tr h="55994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999-888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02 -01-2018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809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999-111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05 -01-2018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1700" name="Table"/>
            <p:cNvGraphicFramePr/>
            <p:nvPr/>
          </p:nvGraphicFramePr>
          <p:xfrm>
            <a:off x="115725" y="2867359"/>
            <a:ext cx="6245444" cy="154805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619026"/>
                  <a:gridCol w="1833245"/>
                  <a:gridCol w="2780472"/>
                </a:tblGrid>
                <a:tr h="48751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/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</a:tr>
                <a:tr h="4959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LA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01-01-2018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518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NW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03 -01-2018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701" name="SAT_NAME"/>
            <p:cNvSpPr txBox="1"/>
            <p:nvPr/>
          </p:nvSpPr>
          <p:spPr>
            <a:xfrm>
              <a:off x="-1" y="-1"/>
              <a:ext cx="1573531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SAT_NAME</a:t>
              </a:r>
            </a:p>
          </p:txBody>
        </p:sp>
        <p:sp>
          <p:nvSpPr>
            <p:cNvPr id="1702" name="SAT_ADRESS"/>
            <p:cNvSpPr txBox="1"/>
            <p:nvPr/>
          </p:nvSpPr>
          <p:spPr>
            <a:xfrm>
              <a:off x="37284" y="2319157"/>
              <a:ext cx="1868577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SAT_ADRESS</a:t>
              </a:r>
            </a:p>
          </p:txBody>
        </p:sp>
        <p:sp>
          <p:nvSpPr>
            <p:cNvPr id="1703" name="SAT_CONTACT"/>
            <p:cNvSpPr txBox="1"/>
            <p:nvPr/>
          </p:nvSpPr>
          <p:spPr>
            <a:xfrm>
              <a:off x="37603" y="5051847"/>
              <a:ext cx="2075892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SAT_CONTACT</a:t>
              </a:r>
            </a:p>
          </p:txBody>
        </p:sp>
      </p:grpSp>
      <p:grpSp>
        <p:nvGrpSpPr>
          <p:cNvPr id="1728" name="Group"/>
          <p:cNvGrpSpPr/>
          <p:nvPr/>
        </p:nvGrpSpPr>
        <p:grpSpPr>
          <a:xfrm>
            <a:off x="774551" y="7520229"/>
            <a:ext cx="10948696" cy="5754061"/>
            <a:chOff x="0" y="0"/>
            <a:chExt cx="10948694" cy="5754060"/>
          </a:xfrm>
        </p:grpSpPr>
        <p:grpSp>
          <p:nvGrpSpPr>
            <p:cNvPr id="1726" name="Group"/>
            <p:cNvGrpSpPr/>
            <p:nvPr/>
          </p:nvGrpSpPr>
          <p:grpSpPr>
            <a:xfrm>
              <a:off x="725654" y="0"/>
              <a:ext cx="10223041" cy="5754061"/>
              <a:chOff x="0" y="0"/>
              <a:chExt cx="10223039" cy="5754060"/>
            </a:xfrm>
          </p:grpSpPr>
          <p:sp>
            <p:nvSpPr>
              <p:cNvPr id="1705" name="Line"/>
              <p:cNvSpPr/>
              <p:nvPr/>
            </p:nvSpPr>
            <p:spPr>
              <a:xfrm>
                <a:off x="2105217" y="4133166"/>
                <a:ext cx="8117824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706" name="Line"/>
              <p:cNvSpPr/>
              <p:nvPr/>
            </p:nvSpPr>
            <p:spPr>
              <a:xfrm flipV="1">
                <a:off x="2107941" y="-1"/>
                <a:ext cx="1" cy="4134970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707" name="Rectangle"/>
              <p:cNvSpPr/>
              <p:nvPr/>
            </p:nvSpPr>
            <p:spPr>
              <a:xfrm>
                <a:off x="3851865" y="3065707"/>
                <a:ext cx="4400479" cy="535782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708" name="Rectangle"/>
              <p:cNvSpPr/>
              <p:nvPr/>
            </p:nvSpPr>
            <p:spPr>
              <a:xfrm>
                <a:off x="2424404" y="2010947"/>
                <a:ext cx="3229561" cy="535782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709" name="Rectangle"/>
              <p:cNvSpPr/>
              <p:nvPr/>
            </p:nvSpPr>
            <p:spPr>
              <a:xfrm>
                <a:off x="2424405" y="956187"/>
                <a:ext cx="7479447" cy="535783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710" name="V1 (Emma)"/>
              <p:cNvSpPr txBox="1"/>
              <p:nvPr/>
            </p:nvSpPr>
            <p:spPr>
              <a:xfrm>
                <a:off x="5218231" y="956187"/>
                <a:ext cx="1489584" cy="536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b="1" sz="2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V1 </a:t>
                </a:r>
                <a:r>
                  <a:rPr sz="1800">
                    <a:solidFill>
                      <a:srgbClr val="DCDEE0"/>
                    </a:solidFill>
                  </a:rPr>
                  <a:t>(Emma)</a:t>
                </a:r>
              </a:p>
            </p:txBody>
          </p:sp>
          <p:sp>
            <p:nvSpPr>
              <p:cNvPr id="1711" name="V1 (LA)"/>
              <p:cNvSpPr txBox="1"/>
              <p:nvPr/>
            </p:nvSpPr>
            <p:spPr>
              <a:xfrm>
                <a:off x="3485977" y="1970430"/>
                <a:ext cx="1108175" cy="536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b="1" sz="2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V1 </a:t>
                </a:r>
                <a:r>
                  <a:rPr sz="1800">
                    <a:solidFill>
                      <a:srgbClr val="DCDEE0"/>
                    </a:solidFill>
                  </a:rPr>
                  <a:t>(LA)</a:t>
                </a:r>
              </a:p>
            </p:txBody>
          </p:sp>
          <p:sp>
            <p:nvSpPr>
              <p:cNvPr id="1712" name="01-01-2018"/>
              <p:cNvSpPr txBox="1"/>
              <p:nvPr/>
            </p:nvSpPr>
            <p:spPr>
              <a:xfrm rot="17776998">
                <a:off x="1550162" y="4732277"/>
                <a:ext cx="1558814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000"/>
                </a:lvl1pPr>
              </a:lstStyle>
              <a:p>
                <a:pPr/>
                <a:r>
                  <a:t>01-01-2018</a:t>
                </a:r>
              </a:p>
            </p:txBody>
          </p:sp>
          <p:sp>
            <p:nvSpPr>
              <p:cNvPr id="1713" name="SAT_CONTACT"/>
              <p:cNvSpPr txBox="1"/>
              <p:nvPr/>
            </p:nvSpPr>
            <p:spPr>
              <a:xfrm>
                <a:off x="765" y="3103410"/>
                <a:ext cx="1988605" cy="460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100"/>
                </a:lvl1pPr>
              </a:lstStyle>
              <a:p>
                <a:pPr/>
                <a:r>
                  <a:t>SAT_CONTACT</a:t>
                </a:r>
              </a:p>
            </p:txBody>
          </p:sp>
          <p:sp>
            <p:nvSpPr>
              <p:cNvPr id="1714" name="SAT_ADRESS"/>
              <p:cNvSpPr txBox="1"/>
              <p:nvPr/>
            </p:nvSpPr>
            <p:spPr>
              <a:xfrm>
                <a:off x="765" y="2048650"/>
                <a:ext cx="1790714" cy="460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100"/>
                </a:lvl1pPr>
              </a:lstStyle>
              <a:p>
                <a:pPr/>
                <a:r>
                  <a:t>SAT_ADRESS</a:t>
                </a:r>
              </a:p>
            </p:txBody>
          </p:sp>
          <p:sp>
            <p:nvSpPr>
              <p:cNvPr id="1715" name="SAT_NAME"/>
              <p:cNvSpPr txBox="1"/>
              <p:nvPr/>
            </p:nvSpPr>
            <p:spPr>
              <a:xfrm>
                <a:off x="0" y="873268"/>
                <a:ext cx="1509078" cy="4603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100"/>
                </a:lvl1pPr>
              </a:lstStyle>
              <a:p>
                <a:pPr/>
                <a:r>
                  <a:t>SAT_NAME</a:t>
                </a:r>
              </a:p>
            </p:txBody>
          </p:sp>
          <p:sp>
            <p:nvSpPr>
              <p:cNvPr id="1716" name="02-01-2018"/>
              <p:cNvSpPr txBox="1"/>
              <p:nvPr/>
            </p:nvSpPr>
            <p:spPr>
              <a:xfrm rot="17776998">
                <a:off x="2896483" y="4732277"/>
                <a:ext cx="1558814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000"/>
                </a:lvl1pPr>
              </a:lstStyle>
              <a:p>
                <a:pPr/>
                <a:r>
                  <a:t>02-01-2018</a:t>
                </a:r>
              </a:p>
            </p:txBody>
          </p:sp>
          <p:sp>
            <p:nvSpPr>
              <p:cNvPr id="1717" name="03-01-2018"/>
              <p:cNvSpPr txBox="1"/>
              <p:nvPr/>
            </p:nvSpPr>
            <p:spPr>
              <a:xfrm rot="17776998">
                <a:off x="4453949" y="4732277"/>
                <a:ext cx="1558814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000"/>
                </a:lvl1pPr>
              </a:lstStyle>
              <a:p>
                <a:pPr/>
                <a:r>
                  <a:t>03-01-2018</a:t>
                </a:r>
              </a:p>
            </p:txBody>
          </p:sp>
          <p:sp>
            <p:nvSpPr>
              <p:cNvPr id="1718" name="04-01-2018"/>
              <p:cNvSpPr txBox="1"/>
              <p:nvPr/>
            </p:nvSpPr>
            <p:spPr>
              <a:xfrm rot="17776998">
                <a:off x="5959645" y="4732277"/>
                <a:ext cx="1558814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000"/>
                </a:lvl1pPr>
              </a:lstStyle>
              <a:p>
                <a:pPr/>
                <a:r>
                  <a:t>04-01-2018</a:t>
                </a:r>
              </a:p>
            </p:txBody>
          </p:sp>
          <p:sp>
            <p:nvSpPr>
              <p:cNvPr id="1719" name="05-01-2018"/>
              <p:cNvSpPr txBox="1"/>
              <p:nvPr/>
            </p:nvSpPr>
            <p:spPr>
              <a:xfrm rot="17776998">
                <a:off x="7470749" y="4732277"/>
                <a:ext cx="1558814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000"/>
                </a:lvl1pPr>
              </a:lstStyle>
              <a:p>
                <a:pPr/>
                <a:r>
                  <a:t>05-01-2018</a:t>
                </a:r>
              </a:p>
            </p:txBody>
          </p:sp>
          <p:sp>
            <p:nvSpPr>
              <p:cNvPr id="1720" name="Rectangle"/>
              <p:cNvSpPr/>
              <p:nvPr/>
            </p:nvSpPr>
            <p:spPr>
              <a:xfrm>
                <a:off x="5702325" y="2011740"/>
                <a:ext cx="4224173" cy="535782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721" name="V2 (NW)"/>
              <p:cNvSpPr txBox="1"/>
              <p:nvPr/>
            </p:nvSpPr>
            <p:spPr>
              <a:xfrm>
                <a:off x="7222261" y="2010550"/>
                <a:ext cx="1184301" cy="536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b="1" sz="2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V2 </a:t>
                </a:r>
                <a:r>
                  <a:rPr sz="1800">
                    <a:solidFill>
                      <a:srgbClr val="DCDEE0"/>
                    </a:solidFill>
                  </a:rPr>
                  <a:t>(NW)</a:t>
                </a:r>
              </a:p>
            </p:txBody>
          </p:sp>
          <p:sp>
            <p:nvSpPr>
              <p:cNvPr id="1722" name="Rectangle"/>
              <p:cNvSpPr/>
              <p:nvPr/>
            </p:nvSpPr>
            <p:spPr>
              <a:xfrm>
                <a:off x="8292610" y="3071858"/>
                <a:ext cx="1509079" cy="535782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1723" name="V1 (—888)"/>
              <p:cNvSpPr txBox="1"/>
              <p:nvPr/>
            </p:nvSpPr>
            <p:spPr>
              <a:xfrm>
                <a:off x="5457399" y="3071064"/>
                <a:ext cx="1413459" cy="536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b="1" sz="2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V1 </a:t>
                </a:r>
                <a:r>
                  <a:rPr sz="1800">
                    <a:solidFill>
                      <a:srgbClr val="DCDEE0"/>
                    </a:solidFill>
                  </a:rPr>
                  <a:t>(—888)</a:t>
                </a:r>
              </a:p>
            </p:txBody>
          </p:sp>
          <p:sp>
            <p:nvSpPr>
              <p:cNvPr id="1724" name="V2 (—111)"/>
              <p:cNvSpPr txBox="1"/>
              <p:nvPr/>
            </p:nvSpPr>
            <p:spPr>
              <a:xfrm>
                <a:off x="8352923" y="3065310"/>
                <a:ext cx="1388456" cy="536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b="1" sz="2600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V2 </a:t>
                </a:r>
                <a:r>
                  <a:rPr sz="1800">
                    <a:solidFill>
                      <a:srgbClr val="DCDEE0"/>
                    </a:solidFill>
                  </a:rPr>
                  <a:t>(—111)</a:t>
                </a:r>
              </a:p>
            </p:txBody>
          </p:sp>
          <p:sp>
            <p:nvSpPr>
              <p:cNvPr id="1725" name="- - - - -"/>
              <p:cNvSpPr txBox="1"/>
              <p:nvPr/>
            </p:nvSpPr>
            <p:spPr>
              <a:xfrm>
                <a:off x="8827122" y="4581345"/>
                <a:ext cx="1086740" cy="511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400"/>
                </a:lvl1pPr>
              </a:lstStyle>
              <a:p>
                <a:pPr/>
                <a:r>
                  <a:t>- - - - - </a:t>
                </a:r>
              </a:p>
            </p:txBody>
          </p:sp>
        </p:grpSp>
        <p:sp>
          <p:nvSpPr>
            <p:cNvPr id="1727" name="HK_Cust_ID :1000"/>
            <p:cNvSpPr txBox="1"/>
            <p:nvPr/>
          </p:nvSpPr>
          <p:spPr>
            <a:xfrm>
              <a:off x="-1" y="163090"/>
              <a:ext cx="2453641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/>
              <a:r>
                <a:t>HK_Cust_ID :1000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4" grpId="1"/>
      <p:bldP build="whole" bldLvl="1" animBg="1" rev="0" advAuto="0" spid="1728" grpId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Point in Time Table (PIT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Point in Time Table (PIT)</a:t>
            </a:r>
          </a:p>
        </p:txBody>
      </p:sp>
      <p:sp>
        <p:nvSpPr>
          <p:cNvPr id="173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73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73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3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35" name="JOIN SAT_CONTACT SC…"/>
          <p:cNvSpPr txBox="1"/>
          <p:nvPr/>
        </p:nvSpPr>
        <p:spPr>
          <a:xfrm>
            <a:off x="1175812" y="7163404"/>
            <a:ext cx="6101316" cy="254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SAT_CONTACT</a:t>
            </a:r>
            <a:r>
              <a:t> SC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SC.HK_Cust_ID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WHERE</a:t>
            </a:r>
            <a:r>
              <a:t> SC.LOAD_DTS =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    (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SELECT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(MAX(S3.LOAD_DTS)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i="1" sz="21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FROM</a:t>
            </a:r>
            <a:r>
              <a:t>  SAT_CONTACT S3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    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WHERE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H.HK_Cust_ID = S3.HK_Cust_ID</a:t>
            </a:r>
            <a:r>
              <a:t>)</a:t>
            </a:r>
          </a:p>
        </p:txBody>
      </p:sp>
      <p:sp>
        <p:nvSpPr>
          <p:cNvPr id="1736" name="JOIN SAT_CONTACT SC…"/>
          <p:cNvSpPr txBox="1"/>
          <p:nvPr/>
        </p:nvSpPr>
        <p:spPr>
          <a:xfrm>
            <a:off x="16437708" y="7528175"/>
            <a:ext cx="6101316" cy="3371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SAT_CONTACT</a:t>
            </a:r>
            <a:r>
              <a:t> SC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SC.HK_Cust_ID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WHERE</a:t>
            </a:r>
            <a:r>
              <a:t> SC.LOAD_DTS =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    (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SELECT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(MAX(S3.LOAD_DTS)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i="1" sz="21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FROM</a:t>
            </a:r>
            <a:r>
              <a:t>  SAT_CONTACT S3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    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WHERE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H.HK_Cust_ID = S3.HK_Cust_ID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AND</a:t>
            </a:r>
            <a:r>
              <a:t> S3.LOAD_DTS &lt; ’03 -01-2018’)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1739" name="Group"/>
          <p:cNvGrpSpPr/>
          <p:nvPr/>
        </p:nvGrpSpPr>
        <p:grpSpPr>
          <a:xfrm>
            <a:off x="1152927" y="1413056"/>
            <a:ext cx="6124201" cy="5600050"/>
            <a:chOff x="0" y="0"/>
            <a:chExt cx="6124200" cy="5600049"/>
          </a:xfrm>
        </p:grpSpPr>
        <p:sp>
          <p:nvSpPr>
            <p:cNvPr id="1737" name="SELECT…"/>
            <p:cNvSpPr txBox="1"/>
            <p:nvPr/>
          </p:nvSpPr>
          <p:spPr>
            <a:xfrm>
              <a:off x="22885" y="750373"/>
              <a:ext cx="6101316" cy="4849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spcBef>
                  <a:spcPts val="600"/>
                </a:spcBef>
                <a:defRPr sz="21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pPr>
              <a:r>
                <a:t>SELECT </a:t>
              </a:r>
            </a:p>
            <a:p>
              <a:pPr algn="l"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H.Cust_ID, </a:t>
              </a:r>
            </a:p>
            <a:p>
              <a:pPr algn="l"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SA.City, SC.Phone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FROM</a:t>
              </a:r>
              <a:r>
                <a:t> HUB_CUSTOMER H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JOIN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SAT_ADRESS</a:t>
              </a:r>
              <a:r>
                <a:t> SA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ON</a:t>
              </a:r>
              <a:r>
                <a:t>  H.HK_Cust_ID = SA.HK_Cust_ID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WHERE</a:t>
              </a:r>
              <a:r>
                <a:t> SA.LOAD_DTS =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    (</a:t>
              </a:r>
              <a:r>
                <a:rPr i="1">
                  <a:solidFill>
                    <a:schemeClr val="accent2">
                      <a:satOff val="-13916"/>
                      <a:lumOff val="1398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SELECT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(MAX(S2.LOAD_DTS)</a:t>
              </a: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i="1" sz="21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   </a:t>
              </a:r>
              <a:r>
                <a:rPr>
                  <a:solidFill>
                    <a:schemeClr val="accent2">
                      <a:satOff val="-13916"/>
                      <a:lumOff val="13989"/>
                    </a:schemeClr>
                  </a:solidFill>
                </a:rPr>
                <a:t>FROM</a:t>
              </a:r>
              <a:r>
                <a:t>  SAT_ADRESS  S2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    </a:t>
              </a:r>
              <a:r>
                <a:rPr i="1">
                  <a:solidFill>
                    <a:schemeClr val="accent2">
                      <a:satOff val="-13916"/>
                      <a:lumOff val="1398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WHERE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H.HK_Cust_ID = S2.HK_Cust_ID</a:t>
              </a:r>
              <a:r>
                <a:t>)</a:t>
              </a:r>
            </a:p>
          </p:txBody>
        </p:sp>
        <p:sp>
          <p:nvSpPr>
            <p:cNvPr id="1738" name="Current View"/>
            <p:cNvSpPr txBox="1"/>
            <p:nvPr/>
          </p:nvSpPr>
          <p:spPr>
            <a:xfrm>
              <a:off x="0" y="0"/>
              <a:ext cx="24988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Current View</a:t>
              </a:r>
            </a:p>
          </p:txBody>
        </p:sp>
      </p:grpSp>
      <p:grpSp>
        <p:nvGrpSpPr>
          <p:cNvPr id="1742" name="Group"/>
          <p:cNvGrpSpPr/>
          <p:nvPr/>
        </p:nvGrpSpPr>
        <p:grpSpPr>
          <a:xfrm>
            <a:off x="16414825" y="1413056"/>
            <a:ext cx="6124199" cy="5770339"/>
            <a:chOff x="0" y="0"/>
            <a:chExt cx="6124197" cy="5770339"/>
          </a:xfrm>
        </p:grpSpPr>
        <p:sp>
          <p:nvSpPr>
            <p:cNvPr id="1740" name="SELECT…"/>
            <p:cNvSpPr txBox="1"/>
            <p:nvPr/>
          </p:nvSpPr>
          <p:spPr>
            <a:xfrm>
              <a:off x="22882" y="920662"/>
              <a:ext cx="6101316" cy="4849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spcBef>
                  <a:spcPts val="600"/>
                </a:spcBef>
                <a:defRPr sz="21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pPr>
              <a:r>
                <a:t>SELECT </a:t>
              </a:r>
            </a:p>
            <a:p>
              <a:pPr algn="l"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H.Cust_ID, </a:t>
              </a:r>
            </a:p>
            <a:p>
              <a:pPr algn="l"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SA.City, SC.Phone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FROM</a:t>
              </a:r>
              <a:r>
                <a:t> HUB_CUSTOMER H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JOIN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SAT_ADRESS</a:t>
              </a:r>
              <a:r>
                <a:t> SA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ON</a:t>
              </a:r>
              <a:r>
                <a:t>  H.HK_Cust_ID = SA.HK_Cust_ID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WHERE</a:t>
              </a:r>
              <a:r>
                <a:t> SA.LOAD_DTS =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    (</a:t>
              </a:r>
              <a:r>
                <a:rPr i="1">
                  <a:solidFill>
                    <a:schemeClr val="accent2">
                      <a:satOff val="-13916"/>
                      <a:lumOff val="1398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SELECT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(MAX(S2.LOAD_DTS)</a:t>
              </a: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i="1" sz="21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   </a:t>
              </a:r>
              <a:r>
                <a:rPr>
                  <a:solidFill>
                    <a:schemeClr val="accent2">
                      <a:satOff val="-13916"/>
                      <a:lumOff val="13989"/>
                    </a:schemeClr>
                  </a:solidFill>
                </a:rPr>
                <a:t>FROM</a:t>
              </a:r>
              <a:r>
                <a:t>  SAT_ADRESS  S2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    </a:t>
              </a:r>
              <a:r>
                <a:rPr i="1">
                  <a:solidFill>
                    <a:schemeClr val="accent2">
                      <a:satOff val="-13916"/>
                      <a:lumOff val="1398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WHERE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H.HK_Cust_ID = S2.HK_Cust_ID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    </a:t>
              </a:r>
              <a:r>
                <a:t> </a:t>
              </a:r>
              <a:r>
                <a:rPr>
                  <a:solidFill>
                    <a:schemeClr val="accent2">
                      <a:satOff val="-13916"/>
                      <a:lumOff val="13989"/>
                    </a:schemeClr>
                  </a:solidFill>
                </a:rPr>
                <a:t>AND</a:t>
              </a:r>
              <a:r>
                <a:t> S2.LOAD_DTS &lt; ’03 -01-2018’)</a:t>
              </a:r>
            </a:p>
          </p:txBody>
        </p:sp>
        <p:sp>
          <p:nvSpPr>
            <p:cNvPr id="1741" name="Historical View"/>
            <p:cNvSpPr txBox="1"/>
            <p:nvPr/>
          </p:nvSpPr>
          <p:spPr>
            <a:xfrm>
              <a:off x="-1" y="0"/>
              <a:ext cx="285922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Historical View</a:t>
              </a:r>
            </a:p>
          </p:txBody>
        </p:sp>
      </p:grpSp>
      <p:graphicFrame>
        <p:nvGraphicFramePr>
          <p:cNvPr id="1743" name="Table"/>
          <p:cNvGraphicFramePr/>
          <p:nvPr/>
        </p:nvGraphicFramePr>
        <p:xfrm>
          <a:off x="8268511" y="7625587"/>
          <a:ext cx="6245445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34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999-888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999-111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744" name="Table"/>
          <p:cNvGraphicFramePr/>
          <p:nvPr/>
        </p:nvGraphicFramePr>
        <p:xfrm>
          <a:off x="8268511" y="4532730"/>
          <a:ext cx="6245445" cy="15480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751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4959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18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745" name="Table"/>
          <p:cNvGraphicFramePr/>
          <p:nvPr/>
        </p:nvGraphicFramePr>
        <p:xfrm>
          <a:off x="8268511" y="1808263"/>
          <a:ext cx="6245445" cy="114176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514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70ABD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0ABD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9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70ABD2"/>
                    </a:solidFill>
                  </a:tcPr>
                </a:tc>
              </a:tr>
              <a:tr h="6147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6" name="HUB_CUST"/>
          <p:cNvSpPr txBox="1"/>
          <p:nvPr/>
        </p:nvSpPr>
        <p:spPr>
          <a:xfrm>
            <a:off x="8218134" y="1278470"/>
            <a:ext cx="148196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HUB_CUST</a:t>
            </a:r>
          </a:p>
        </p:txBody>
      </p:sp>
      <p:sp>
        <p:nvSpPr>
          <p:cNvPr id="1747" name="SAT_ADRESS"/>
          <p:cNvSpPr txBox="1"/>
          <p:nvPr/>
        </p:nvSpPr>
        <p:spPr>
          <a:xfrm>
            <a:off x="8247357" y="3977068"/>
            <a:ext cx="1712850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SAT_ADRESS</a:t>
            </a:r>
          </a:p>
        </p:txBody>
      </p:sp>
      <p:sp>
        <p:nvSpPr>
          <p:cNvPr id="1748" name="SAT_CONTACT"/>
          <p:cNvSpPr txBox="1"/>
          <p:nvPr/>
        </p:nvSpPr>
        <p:spPr>
          <a:xfrm>
            <a:off x="8229323" y="7081402"/>
            <a:ext cx="1901318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SAT_CONTACT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9" grpId="1"/>
      <p:bldP build="whole" bldLvl="1" animBg="1" rev="0" advAuto="0" spid="1742" grpId="3"/>
      <p:bldP build="whole" bldLvl="1" animBg="1" rev="0" advAuto="0" spid="1735" grpId="2"/>
      <p:bldP build="whole" bldLvl="1" animBg="1" rev="0" advAuto="0" spid="1736" grpId="4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Point in Time Table (PIT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Point in Time Table (PIT)</a:t>
            </a:r>
          </a:p>
        </p:txBody>
      </p:sp>
      <p:sp>
        <p:nvSpPr>
          <p:cNvPr id="175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75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75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5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755" name="Table"/>
          <p:cNvGraphicFramePr/>
          <p:nvPr/>
        </p:nvGraphicFramePr>
        <p:xfrm>
          <a:off x="1358351" y="7178451"/>
          <a:ext cx="6245445" cy="54848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5357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756" name="Table"/>
          <p:cNvGraphicFramePr/>
          <p:nvPr/>
        </p:nvGraphicFramePr>
        <p:xfrm>
          <a:off x="1358351" y="11383454"/>
          <a:ext cx="6245445" cy="56118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5484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999-111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757" name="Table"/>
          <p:cNvGraphicFramePr/>
          <p:nvPr/>
        </p:nvGraphicFramePr>
        <p:xfrm>
          <a:off x="10188362" y="4064170"/>
          <a:ext cx="13339342" cy="5738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73079"/>
                <a:gridCol w="2630320"/>
                <a:gridCol w="2815873"/>
                <a:gridCol w="2926389"/>
                <a:gridCol w="3080978"/>
              </a:tblGrid>
              <a:tr h="5611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4">
                        <a:hueOff val="-149388"/>
                        <a:satOff val="26012"/>
                        <a:lumOff val="-24786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8" name="Table"/>
          <p:cNvGraphicFramePr/>
          <p:nvPr/>
        </p:nvGraphicFramePr>
        <p:xfrm>
          <a:off x="10188362" y="5028557"/>
          <a:ext cx="13339342" cy="5738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73079"/>
                <a:gridCol w="2630320"/>
                <a:gridCol w="2815873"/>
                <a:gridCol w="2926389"/>
                <a:gridCol w="3080978"/>
              </a:tblGrid>
              <a:tr h="5611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4">
                        <a:hueOff val="-149388"/>
                        <a:satOff val="26012"/>
                        <a:lumOff val="-247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759" name="Table"/>
          <p:cNvGraphicFramePr/>
          <p:nvPr/>
        </p:nvGraphicFramePr>
        <p:xfrm>
          <a:off x="10188362" y="5992943"/>
          <a:ext cx="13339342" cy="57388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73079"/>
                <a:gridCol w="2630320"/>
                <a:gridCol w="2815873"/>
                <a:gridCol w="2926389"/>
                <a:gridCol w="3080978"/>
              </a:tblGrid>
              <a:tr h="5611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04-01-2018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760" name="Table"/>
          <p:cNvGraphicFramePr/>
          <p:nvPr/>
        </p:nvGraphicFramePr>
        <p:xfrm>
          <a:off x="10188362" y="6948644"/>
          <a:ext cx="13339342" cy="5738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73079"/>
                <a:gridCol w="2630320"/>
                <a:gridCol w="2815873"/>
                <a:gridCol w="2926389"/>
                <a:gridCol w="3080978"/>
              </a:tblGrid>
              <a:tr h="5611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4">
                        <a:hueOff val="-149388"/>
                        <a:satOff val="26012"/>
                        <a:lumOff val="-24786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767" name="Group"/>
          <p:cNvGrpSpPr/>
          <p:nvPr/>
        </p:nvGrpSpPr>
        <p:grpSpPr>
          <a:xfrm>
            <a:off x="1328038" y="1848872"/>
            <a:ext cx="6275758" cy="4353068"/>
            <a:chOff x="0" y="0"/>
            <a:chExt cx="6275756" cy="4353067"/>
          </a:xfrm>
        </p:grpSpPr>
        <p:grpSp>
          <p:nvGrpSpPr>
            <p:cNvPr id="1763" name="Group"/>
            <p:cNvGrpSpPr/>
            <p:nvPr/>
          </p:nvGrpSpPr>
          <p:grpSpPr>
            <a:xfrm>
              <a:off x="0" y="-1"/>
              <a:ext cx="6275757" cy="1659497"/>
              <a:chOff x="0" y="0"/>
              <a:chExt cx="6275756" cy="1659495"/>
            </a:xfrm>
          </p:grpSpPr>
          <p:graphicFrame>
            <p:nvGraphicFramePr>
              <p:cNvPr id="1761" name="Table"/>
              <p:cNvGraphicFramePr/>
              <p:nvPr/>
            </p:nvGraphicFramePr>
            <p:xfrm>
              <a:off x="30313" y="517735"/>
              <a:ext cx="6245444" cy="114176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619026"/>
                    <a:gridCol w="1833245"/>
                    <a:gridCol w="2780472"/>
                  </a:tblGrid>
                  <a:tr h="51435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HK_Cust_ID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53585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53585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2100"/>
                          </a:pPr>
                          <a:r>
                            <a:t>LOAD_DTS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53585F"/>
                        </a:solidFill>
                      </a:tcPr>
                    </a:tc>
                  </a:tr>
                  <a:tr h="61470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DCDEE0"/>
                              </a:solidFill>
                            </a:rPr>
                            <a:t>1000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Emma Green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01-01-2018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1762" name="SAT_NAME"/>
              <p:cNvSpPr txBox="1"/>
              <p:nvPr/>
            </p:nvSpPr>
            <p:spPr>
              <a:xfrm>
                <a:off x="-1" y="-1"/>
                <a:ext cx="1573531" cy="473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SAT_NAME</a:t>
                </a:r>
              </a:p>
            </p:txBody>
          </p:sp>
        </p:grpSp>
        <p:grpSp>
          <p:nvGrpSpPr>
            <p:cNvPr id="1766" name="Group"/>
            <p:cNvGrpSpPr/>
            <p:nvPr/>
          </p:nvGrpSpPr>
          <p:grpSpPr>
            <a:xfrm>
              <a:off x="1465" y="2684987"/>
              <a:ext cx="6274292" cy="1668081"/>
              <a:chOff x="0" y="0"/>
              <a:chExt cx="6274291" cy="1668079"/>
            </a:xfrm>
          </p:grpSpPr>
          <p:graphicFrame>
            <p:nvGraphicFramePr>
              <p:cNvPr id="1764" name="Table"/>
              <p:cNvGraphicFramePr/>
              <p:nvPr/>
            </p:nvGraphicFramePr>
            <p:xfrm>
              <a:off x="28847" y="571413"/>
              <a:ext cx="6245445" cy="1096667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619026"/>
                    <a:gridCol w="1833245"/>
                    <a:gridCol w="2780472"/>
                  </a:tblGrid>
                  <a:tr h="47576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HK_Cust_ID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53585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City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53585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2100"/>
                          </a:pPr>
                          <a:r>
                            <a:t>LOAD_DTS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53585F"/>
                        </a:solidFill>
                      </a:tcPr>
                    </a:tc>
                  </a:tr>
                  <a:tr h="60819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DCDEE0"/>
                              </a:solidFill>
                            </a:rPr>
                            <a:t>1000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LA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01-01-2018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1765" name="SAT_ADRESS"/>
              <p:cNvSpPr txBox="1"/>
              <p:nvPr/>
            </p:nvSpPr>
            <p:spPr>
              <a:xfrm>
                <a:off x="0" y="-1"/>
                <a:ext cx="1868577" cy="4730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SAT_ADRESS</a:t>
                </a:r>
              </a:p>
            </p:txBody>
          </p:sp>
        </p:grpSp>
      </p:grpSp>
      <p:grpSp>
        <p:nvGrpSpPr>
          <p:cNvPr id="1770" name="Group"/>
          <p:cNvGrpSpPr/>
          <p:nvPr/>
        </p:nvGrpSpPr>
        <p:grpSpPr>
          <a:xfrm>
            <a:off x="1320251" y="8682511"/>
            <a:ext cx="6283545" cy="1631249"/>
            <a:chOff x="0" y="0"/>
            <a:chExt cx="6283543" cy="1631247"/>
          </a:xfrm>
        </p:grpSpPr>
        <p:graphicFrame>
          <p:nvGraphicFramePr>
            <p:cNvPr id="1768" name="Table"/>
            <p:cNvGraphicFramePr/>
            <p:nvPr/>
          </p:nvGraphicFramePr>
          <p:xfrm>
            <a:off x="38100" y="614995"/>
            <a:ext cx="6245444" cy="101625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619026"/>
                  <a:gridCol w="1833245"/>
                  <a:gridCol w="2780472"/>
                </a:tblGrid>
                <a:tr h="44476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</a:tr>
                <a:tr h="55878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999-888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02 -01-2018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769" name="SAT_CONTACT"/>
            <p:cNvSpPr txBox="1"/>
            <p:nvPr/>
          </p:nvSpPr>
          <p:spPr>
            <a:xfrm>
              <a:off x="-1" y="-1"/>
              <a:ext cx="2075893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SAT_CONTACT</a:t>
              </a:r>
            </a:p>
          </p:txBody>
        </p:sp>
      </p:grpSp>
      <p:grpSp>
        <p:nvGrpSpPr>
          <p:cNvPr id="1773" name="Group"/>
          <p:cNvGrpSpPr/>
          <p:nvPr/>
        </p:nvGrpSpPr>
        <p:grpSpPr>
          <a:xfrm>
            <a:off x="10188362" y="1641639"/>
            <a:ext cx="13339342" cy="1929728"/>
            <a:chOff x="25400" y="0"/>
            <a:chExt cx="13339340" cy="1929726"/>
          </a:xfrm>
        </p:grpSpPr>
        <p:graphicFrame>
          <p:nvGraphicFramePr>
            <p:cNvPr id="1771" name="Table"/>
            <p:cNvGraphicFramePr/>
            <p:nvPr/>
          </p:nvGraphicFramePr>
          <p:xfrm>
            <a:off x="25400" y="673934"/>
            <a:ext cx="13339341" cy="125579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873079"/>
                  <a:gridCol w="2630320"/>
                  <a:gridCol w="2815873"/>
                  <a:gridCol w="2926389"/>
                  <a:gridCol w="3080978"/>
                </a:tblGrid>
                <a:tr h="6215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/>
                        </a:pPr>
                        <a:r>
                          <a:t>Name_</a:t>
                        </a: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/>
                        </a:pPr>
                        <a:r>
                          <a:t>Adress_</a:t>
                        </a: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/>
                        </a:pPr>
                        <a:r>
                          <a:t>Contact_</a:t>
                        </a: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</a:tr>
                <a:tr h="6215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01-01-2018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01-01-2018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01-01-2018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NULL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1772" name="PIT_CUSTOMER"/>
            <p:cNvSpPr txBox="1"/>
            <p:nvPr/>
          </p:nvSpPr>
          <p:spPr>
            <a:xfrm>
              <a:off x="26634" y="-1"/>
              <a:ext cx="2235709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PIT_CUSTOMER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20 -0.036111" origin="layout" pathEditMode="relative">
                                      <p:cBhvr>
                                        <p:cTn id="30" dur="10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1019 -0.069444" origin="layout" pathEditMode="relative">
                                      <p:cBhvr>
                                        <p:cTn id="40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click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20 -0.064815" origin="layout" pathEditMode="relative">
                                      <p:cBhvr>
                                        <p:cTn id="50" dur="1000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path" nodeType="click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20 -0.091667" origin="layout" pathEditMode="relative">
                                      <p:cBhvr>
                                        <p:cTn id="60" dur="1000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path" nodeType="click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498 -0.076852" origin="layout" pathEditMode="relative">
                                      <p:cBhvr>
                                        <p:cTn id="70" dur="10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path" nodeType="click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20 -0.121296" origin="layout" pathEditMode="relative">
                                      <p:cBhvr>
                                        <p:cTn id="80" dur="1000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9" grpId="10"/>
      <p:bldP build="whole" bldLvl="1" animBg="1" rev="0" advAuto="0" spid="1770" grpId="3"/>
      <p:bldP build="whole" bldLvl="1" animBg="1" rev="0" advAuto="0" spid="1756" grpId="12"/>
      <p:bldP build="whole" bldLvl="1" animBg="1" rev="0" advAuto="0" spid="1757" grpId="4"/>
      <p:bldP build="whole" bldLvl="1" animBg="1" rev="0" advAuto="0" spid="1758" grpId="8"/>
      <p:bldP build="whole" bldLvl="1" animBg="1" rev="0" advAuto="0" spid="1755" grpId="6"/>
      <p:bldP build="whole" bldLvl="1" animBg="1" rev="0" advAuto="0" spid="1760" grpId="14"/>
      <p:bldP build="whole" bldLvl="1" animBg="1" rev="0" advAuto="0" spid="1767" grpId="1"/>
      <p:bldP build="whole" bldLvl="1" animBg="1" rev="0" advAuto="0" spid="1773" grpId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Point in Time Table (PIT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Point in Time Table (PIT)</a:t>
            </a:r>
          </a:p>
        </p:txBody>
      </p:sp>
      <p:sp>
        <p:nvSpPr>
          <p:cNvPr id="177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77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77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7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780" name="Table"/>
          <p:cNvGraphicFramePr/>
          <p:nvPr/>
        </p:nvGraphicFramePr>
        <p:xfrm>
          <a:off x="1870175" y="1859438"/>
          <a:ext cx="12547547" cy="3352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91"/>
                <a:gridCol w="2474041"/>
                <a:gridCol w="2648569"/>
                <a:gridCol w="2752519"/>
                <a:gridCol w="2897923"/>
              </a:tblGrid>
              <a:tr h="5566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Name_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Adress_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Contact_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566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NULL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66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66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66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04-01-2018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66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781" name="Table"/>
          <p:cNvGraphicFramePr/>
          <p:nvPr/>
        </p:nvGraphicFramePr>
        <p:xfrm>
          <a:off x="1840146" y="6293469"/>
          <a:ext cx="6245445" cy="11417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514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6147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Emma 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782" name="Table"/>
          <p:cNvGraphicFramePr/>
          <p:nvPr/>
        </p:nvGraphicFramePr>
        <p:xfrm>
          <a:off x="1840146" y="10689630"/>
          <a:ext cx="6245445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34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999-888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999-111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783" name="Table"/>
          <p:cNvGraphicFramePr/>
          <p:nvPr/>
        </p:nvGraphicFramePr>
        <p:xfrm>
          <a:off x="1840146" y="8291581"/>
          <a:ext cx="6245445" cy="15480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751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4959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18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84" name="Arrow"/>
          <p:cNvSpPr/>
          <p:nvPr/>
        </p:nvSpPr>
        <p:spPr>
          <a:xfrm>
            <a:off x="678683" y="4051925"/>
            <a:ext cx="1023782" cy="583192"/>
          </a:xfrm>
          <a:prstGeom prst="rightArrow">
            <a:avLst>
              <a:gd name="adj1" fmla="val 32000"/>
              <a:gd name="adj2" fmla="val 112351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785" name="Rounded Rectangle"/>
          <p:cNvSpPr/>
          <p:nvPr/>
        </p:nvSpPr>
        <p:spPr>
          <a:xfrm>
            <a:off x="1830472" y="4123817"/>
            <a:ext cx="125221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792" name="Group"/>
          <p:cNvGrpSpPr/>
          <p:nvPr/>
        </p:nvGrpSpPr>
        <p:grpSpPr>
          <a:xfrm>
            <a:off x="8058030" y="4692368"/>
            <a:ext cx="5320788" cy="6809411"/>
            <a:chOff x="0" y="0"/>
            <a:chExt cx="5320787" cy="6809410"/>
          </a:xfrm>
        </p:grpSpPr>
        <p:sp>
          <p:nvSpPr>
            <p:cNvPr id="1786" name="Line"/>
            <p:cNvSpPr/>
            <p:nvPr/>
          </p:nvSpPr>
          <p:spPr>
            <a:xfrm flipH="1">
              <a:off x="371265" y="19379"/>
              <a:ext cx="1" cy="239348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87" name="Line"/>
            <p:cNvSpPr/>
            <p:nvPr/>
          </p:nvSpPr>
          <p:spPr>
            <a:xfrm flipV="1">
              <a:off x="0" y="2409371"/>
              <a:ext cx="38693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88" name="Line"/>
            <p:cNvSpPr/>
            <p:nvPr/>
          </p:nvSpPr>
          <p:spPr>
            <a:xfrm flipH="1">
              <a:off x="2711193" y="12700"/>
              <a:ext cx="1" cy="488224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89" name="Line"/>
            <p:cNvSpPr/>
            <p:nvPr/>
          </p:nvSpPr>
          <p:spPr>
            <a:xfrm>
              <a:off x="0" y="4903162"/>
              <a:ext cx="2702989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90" name="Line"/>
            <p:cNvSpPr/>
            <p:nvPr/>
          </p:nvSpPr>
          <p:spPr>
            <a:xfrm flipH="1">
              <a:off x="5312277" y="0"/>
              <a:ext cx="1" cy="680075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791" name="Line"/>
            <p:cNvSpPr/>
            <p:nvPr/>
          </p:nvSpPr>
          <p:spPr>
            <a:xfrm>
              <a:off x="0" y="6809410"/>
              <a:ext cx="5320788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1793" name="Rounded Rectangle"/>
          <p:cNvSpPr/>
          <p:nvPr/>
        </p:nvSpPr>
        <p:spPr>
          <a:xfrm>
            <a:off x="5290753" y="6822844"/>
            <a:ext cx="26419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794" name="Rounded Rectangle"/>
          <p:cNvSpPr/>
          <p:nvPr/>
        </p:nvSpPr>
        <p:spPr>
          <a:xfrm>
            <a:off x="5290753" y="9256438"/>
            <a:ext cx="26419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795" name="Rounded Rectangle"/>
          <p:cNvSpPr/>
          <p:nvPr/>
        </p:nvSpPr>
        <p:spPr>
          <a:xfrm>
            <a:off x="5290753" y="11222882"/>
            <a:ext cx="26419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796" name="SELECT…"/>
          <p:cNvSpPr txBox="1"/>
          <p:nvPr/>
        </p:nvSpPr>
        <p:spPr>
          <a:xfrm>
            <a:off x="15626909" y="1558328"/>
            <a:ext cx="7519861" cy="7715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SELECT </a:t>
            </a:r>
          </a:p>
          <a:p>
            <a:pPr algn="l"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H.Cust_ID, SN.Name, SA.City, SC.Phone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FROM</a:t>
            </a:r>
            <a:r>
              <a:t> HUB_CUSTOMER H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SAT_NAME</a:t>
            </a:r>
            <a:r>
              <a:t> SN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SN.HK_Cust_ID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SAT_ADRESS</a:t>
            </a:r>
            <a:r>
              <a:t> SA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SA.HK_Cust_ID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SAT_CONTACT</a:t>
            </a:r>
            <a:r>
              <a:t> SC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SC.HK_Cust_ID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PIT _CUSTOMER PT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PT.HK_Cust_ID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PT.Name_LOAD_DTS = SN.Name_LOAD_DTS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PT.Adress_LOAD_DTS = SA.Adress_LOAD_DTS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PT.Contact_LOAD_DTS = SC.Contact_LOAD_DTS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PT.LOAD_DTS = ‘04-01-2018’</a:t>
            </a:r>
          </a:p>
        </p:txBody>
      </p:sp>
      <p:sp>
        <p:nvSpPr>
          <p:cNvPr id="1797" name="PIT_CUSTOMER"/>
          <p:cNvSpPr txBox="1"/>
          <p:nvPr/>
        </p:nvSpPr>
        <p:spPr>
          <a:xfrm>
            <a:off x="1871409" y="1221225"/>
            <a:ext cx="2235709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PIT_CUSTOMER</a:t>
            </a:r>
          </a:p>
        </p:txBody>
      </p:sp>
      <p:graphicFrame>
        <p:nvGraphicFramePr>
          <p:cNvPr id="1798" name="Table"/>
          <p:cNvGraphicFramePr/>
          <p:nvPr/>
        </p:nvGraphicFramePr>
        <p:xfrm>
          <a:off x="14969943" y="10937247"/>
          <a:ext cx="6245445" cy="11417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514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70ABD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0ABD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9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70ABD2"/>
                    </a:solidFill>
                  </a:tcPr>
                </a:tc>
              </a:tr>
              <a:tr h="6147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Emma 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99" name="SAT_NAME"/>
          <p:cNvSpPr txBox="1"/>
          <p:nvPr/>
        </p:nvSpPr>
        <p:spPr>
          <a:xfrm>
            <a:off x="1808437" y="5776022"/>
            <a:ext cx="1444626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SAT_NAME</a:t>
            </a:r>
          </a:p>
        </p:txBody>
      </p:sp>
      <p:sp>
        <p:nvSpPr>
          <p:cNvPr id="1800" name="SAT_ADRESS"/>
          <p:cNvSpPr txBox="1"/>
          <p:nvPr/>
        </p:nvSpPr>
        <p:spPr>
          <a:xfrm>
            <a:off x="1814025" y="7747404"/>
            <a:ext cx="1712850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SAT_ADRESS</a:t>
            </a:r>
          </a:p>
        </p:txBody>
      </p:sp>
      <p:sp>
        <p:nvSpPr>
          <p:cNvPr id="1801" name="SAT_CONTACT"/>
          <p:cNvSpPr txBox="1"/>
          <p:nvPr/>
        </p:nvSpPr>
        <p:spPr>
          <a:xfrm>
            <a:off x="1808691" y="10148742"/>
            <a:ext cx="1901318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SAT_CONTACT</a:t>
            </a:r>
          </a:p>
        </p:txBody>
      </p:sp>
      <p:sp>
        <p:nvSpPr>
          <p:cNvPr id="1802" name="HUB_CUST"/>
          <p:cNvSpPr txBox="1"/>
          <p:nvPr/>
        </p:nvSpPr>
        <p:spPr>
          <a:xfrm>
            <a:off x="14919566" y="10407455"/>
            <a:ext cx="148196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HUB_CUST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Point in Time Table (PIT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Point in Time Table (PIT)</a:t>
            </a:r>
          </a:p>
        </p:txBody>
      </p:sp>
      <p:sp>
        <p:nvSpPr>
          <p:cNvPr id="180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80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80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0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809" name="Table"/>
          <p:cNvGraphicFramePr/>
          <p:nvPr/>
        </p:nvGraphicFramePr>
        <p:xfrm>
          <a:off x="1870175" y="1859438"/>
          <a:ext cx="12547547" cy="287242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91"/>
                <a:gridCol w="2474041"/>
                <a:gridCol w="2648569"/>
                <a:gridCol w="2752519"/>
                <a:gridCol w="2897923"/>
              </a:tblGrid>
              <a:tr h="57194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Name_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Adress_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Contact_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7194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NULL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7194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7194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7194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10" name="Table"/>
          <p:cNvGraphicFramePr/>
          <p:nvPr/>
        </p:nvGraphicFramePr>
        <p:xfrm>
          <a:off x="1840146" y="6293469"/>
          <a:ext cx="6245445" cy="11417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514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6147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Emma 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11" name="Table"/>
          <p:cNvGraphicFramePr/>
          <p:nvPr/>
        </p:nvGraphicFramePr>
        <p:xfrm>
          <a:off x="1840146" y="10689630"/>
          <a:ext cx="6245445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34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999-888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999-111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12" name="Table"/>
          <p:cNvGraphicFramePr/>
          <p:nvPr/>
        </p:nvGraphicFramePr>
        <p:xfrm>
          <a:off x="1840146" y="8291581"/>
          <a:ext cx="6245445" cy="15480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751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4959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18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13" name="Arrow"/>
          <p:cNvSpPr/>
          <p:nvPr/>
        </p:nvSpPr>
        <p:spPr>
          <a:xfrm>
            <a:off x="678683" y="3545165"/>
            <a:ext cx="1023782" cy="583192"/>
          </a:xfrm>
          <a:prstGeom prst="rightArrow">
            <a:avLst>
              <a:gd name="adj1" fmla="val 32000"/>
              <a:gd name="adj2" fmla="val 112351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14" name="Rounded Rectangle"/>
          <p:cNvSpPr/>
          <p:nvPr/>
        </p:nvSpPr>
        <p:spPr>
          <a:xfrm>
            <a:off x="1749525" y="3557865"/>
            <a:ext cx="12522147" cy="557792"/>
          </a:xfrm>
          <a:prstGeom prst="roundRect">
            <a:avLst>
              <a:gd name="adj" fmla="val 41534"/>
            </a:avLst>
          </a:prstGeom>
          <a:ln w="254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chemeClr val="accent5">
                    <a:hueOff val="101205"/>
                    <a:satOff val="-13598"/>
                    <a:lumOff val="23877"/>
                  </a:schemeClr>
                </a:solidFill>
              </a:defRPr>
            </a:pPr>
          </a:p>
        </p:txBody>
      </p:sp>
      <p:grpSp>
        <p:nvGrpSpPr>
          <p:cNvPr id="1821" name="Group"/>
          <p:cNvGrpSpPr/>
          <p:nvPr/>
        </p:nvGrpSpPr>
        <p:grpSpPr>
          <a:xfrm>
            <a:off x="8058030" y="4692368"/>
            <a:ext cx="5320788" cy="6809411"/>
            <a:chOff x="0" y="0"/>
            <a:chExt cx="5320787" cy="6809410"/>
          </a:xfrm>
        </p:grpSpPr>
        <p:sp>
          <p:nvSpPr>
            <p:cNvPr id="1815" name="Line"/>
            <p:cNvSpPr/>
            <p:nvPr/>
          </p:nvSpPr>
          <p:spPr>
            <a:xfrm flipH="1">
              <a:off x="371265" y="19379"/>
              <a:ext cx="1" cy="239348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16" name="Line"/>
            <p:cNvSpPr/>
            <p:nvPr/>
          </p:nvSpPr>
          <p:spPr>
            <a:xfrm flipV="1">
              <a:off x="0" y="2409371"/>
              <a:ext cx="38693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17" name="Line"/>
            <p:cNvSpPr/>
            <p:nvPr/>
          </p:nvSpPr>
          <p:spPr>
            <a:xfrm flipH="1">
              <a:off x="2711193" y="12700"/>
              <a:ext cx="1" cy="488224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18" name="Line"/>
            <p:cNvSpPr/>
            <p:nvPr/>
          </p:nvSpPr>
          <p:spPr>
            <a:xfrm>
              <a:off x="0" y="4903162"/>
              <a:ext cx="2702989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19" name="Line"/>
            <p:cNvSpPr/>
            <p:nvPr/>
          </p:nvSpPr>
          <p:spPr>
            <a:xfrm flipH="1">
              <a:off x="5312277" y="0"/>
              <a:ext cx="1" cy="680075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20" name="Line"/>
            <p:cNvSpPr/>
            <p:nvPr/>
          </p:nvSpPr>
          <p:spPr>
            <a:xfrm>
              <a:off x="0" y="6809410"/>
              <a:ext cx="5320788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1822" name="Rounded Rectangle"/>
          <p:cNvSpPr/>
          <p:nvPr/>
        </p:nvSpPr>
        <p:spPr>
          <a:xfrm>
            <a:off x="5290753" y="6822844"/>
            <a:ext cx="26419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23" name="Rounded Rectangle"/>
          <p:cNvSpPr/>
          <p:nvPr/>
        </p:nvSpPr>
        <p:spPr>
          <a:xfrm>
            <a:off x="5290753" y="9256438"/>
            <a:ext cx="26419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24" name="Rounded Rectangle"/>
          <p:cNvSpPr/>
          <p:nvPr/>
        </p:nvSpPr>
        <p:spPr>
          <a:xfrm>
            <a:off x="5290753" y="11222882"/>
            <a:ext cx="26419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25" name="SELECT…"/>
          <p:cNvSpPr txBox="1"/>
          <p:nvPr/>
        </p:nvSpPr>
        <p:spPr>
          <a:xfrm>
            <a:off x="15386079" y="485827"/>
            <a:ext cx="7519861" cy="7715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SELECT </a:t>
            </a:r>
          </a:p>
          <a:p>
            <a:pPr algn="l"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H.Cust_ID, SN.Name, SA.City, SC.Phone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FROM</a:t>
            </a:r>
            <a:r>
              <a:t> HUB_CUSTOMER H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SAT_NAME</a:t>
            </a:r>
            <a:r>
              <a:t> SN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SN.HK_Cust_ID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SAT_ADRESS</a:t>
            </a:r>
            <a:r>
              <a:t> SA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SA.HK_Cust_ID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SAT_CONTACT</a:t>
            </a:r>
            <a:r>
              <a:t> SC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SC.HK_Cust_ID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PIT _CUSTOMER PT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PT.HK_Cust_ID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PT.Name_LOAD_DTS = SN.Name_LOAD_DTS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PT.Adress_LOAD_DTS = SA.Adress_LOAD_DTS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PT.ContactLOAD_DTS = SC.Contact_LOAD_DTS</a:t>
            </a:r>
            <a:endParaRPr>
              <a:solidFill>
                <a:srgbClr val="DCDEE0"/>
              </a:solidFill>
            </a:endParaRPr>
          </a:p>
        </p:txBody>
      </p:sp>
      <p:sp>
        <p:nvSpPr>
          <p:cNvPr id="1826" name="PIT_CUSTOMER"/>
          <p:cNvSpPr txBox="1"/>
          <p:nvPr/>
        </p:nvSpPr>
        <p:spPr>
          <a:xfrm>
            <a:off x="1871409" y="1221225"/>
            <a:ext cx="2235709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PIT_CUSTOMER</a:t>
            </a:r>
          </a:p>
        </p:txBody>
      </p:sp>
      <p:graphicFrame>
        <p:nvGraphicFramePr>
          <p:cNvPr id="1827" name="Table"/>
          <p:cNvGraphicFramePr/>
          <p:nvPr/>
        </p:nvGraphicFramePr>
        <p:xfrm>
          <a:off x="14969943" y="10937247"/>
          <a:ext cx="6245445" cy="11417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514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70ABD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0ABD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9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70ABD2"/>
                    </a:solidFill>
                  </a:tcPr>
                </a:tc>
              </a:tr>
              <a:tr h="6147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Emma 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28" name="SAT_NAME"/>
          <p:cNvSpPr txBox="1"/>
          <p:nvPr/>
        </p:nvSpPr>
        <p:spPr>
          <a:xfrm>
            <a:off x="1808437" y="5776022"/>
            <a:ext cx="1444626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SAT_NAME</a:t>
            </a:r>
          </a:p>
        </p:txBody>
      </p:sp>
      <p:sp>
        <p:nvSpPr>
          <p:cNvPr id="1829" name="SAT_ADRESS"/>
          <p:cNvSpPr txBox="1"/>
          <p:nvPr/>
        </p:nvSpPr>
        <p:spPr>
          <a:xfrm>
            <a:off x="1814025" y="7747404"/>
            <a:ext cx="1712850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SAT_ADRESS</a:t>
            </a:r>
          </a:p>
        </p:txBody>
      </p:sp>
      <p:sp>
        <p:nvSpPr>
          <p:cNvPr id="1830" name="SAT_CONTACT"/>
          <p:cNvSpPr txBox="1"/>
          <p:nvPr/>
        </p:nvSpPr>
        <p:spPr>
          <a:xfrm>
            <a:off x="1808691" y="10148742"/>
            <a:ext cx="1901318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SAT_CONTACT</a:t>
            </a:r>
          </a:p>
        </p:txBody>
      </p:sp>
      <p:sp>
        <p:nvSpPr>
          <p:cNvPr id="1831" name="HUB_CUST"/>
          <p:cNvSpPr txBox="1"/>
          <p:nvPr/>
        </p:nvSpPr>
        <p:spPr>
          <a:xfrm>
            <a:off x="14919566" y="10407455"/>
            <a:ext cx="148196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HUB_CUST</a:t>
            </a:r>
          </a:p>
        </p:txBody>
      </p:sp>
      <p:sp>
        <p:nvSpPr>
          <p:cNvPr id="1832" name="AND PT.LOAD_DTS =…"/>
          <p:cNvSpPr txBox="1"/>
          <p:nvPr/>
        </p:nvSpPr>
        <p:spPr>
          <a:xfrm>
            <a:off x="15384760" y="6696911"/>
            <a:ext cx="6101316" cy="254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AND</a:t>
            </a:r>
            <a:r>
              <a:t> PT.LOAD_DTS =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    (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SELECT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(MAX(PT2.LOAD_DTS)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i="1" sz="21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FROM</a:t>
            </a:r>
            <a:r>
              <a:t>  PIT _CUSTOMER PT2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    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WHERE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H.HK_Cust_ID = PT2.HK_Cust_ID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     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 PT2.LOAD_DTS &lt;=  </a:t>
            </a:r>
            <a:r>
              <a:t>’04-01-2018’)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Point in Time Table (PIT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Point in Time Table (PIT)</a:t>
            </a:r>
          </a:p>
        </p:txBody>
      </p:sp>
      <p:sp>
        <p:nvSpPr>
          <p:cNvPr id="183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83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83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3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839" name="Table"/>
          <p:cNvGraphicFramePr/>
          <p:nvPr/>
        </p:nvGraphicFramePr>
        <p:xfrm>
          <a:off x="1870175" y="1694338"/>
          <a:ext cx="13913691" cy="30106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31743"/>
                <a:gridCol w="2291417"/>
                <a:gridCol w="2291417"/>
                <a:gridCol w="2453062"/>
                <a:gridCol w="2549339"/>
                <a:gridCol w="2684010"/>
              </a:tblGrid>
              <a:tr h="78869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LOAD_DTS</a:t>
                      </a:r>
                    </a:p>
                    <a:p>
                      <a:pPr defTabSz="914400">
                        <a:defRPr sz="2100"/>
                      </a:pPr>
                      <a:r>
                        <a:t>(</a:t>
                      </a:r>
                      <a:r>
                        <a:rPr sz="1800"/>
                        <a:t>Valid_From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Valid_To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Name_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Adress_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Contact_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41048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NULL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9959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9959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9959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40" name="Table"/>
          <p:cNvGraphicFramePr/>
          <p:nvPr/>
        </p:nvGraphicFramePr>
        <p:xfrm>
          <a:off x="1840146" y="6293469"/>
          <a:ext cx="6245445" cy="11417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514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6147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Emma 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41" name="Table"/>
          <p:cNvGraphicFramePr/>
          <p:nvPr/>
        </p:nvGraphicFramePr>
        <p:xfrm>
          <a:off x="1840146" y="10689630"/>
          <a:ext cx="6245445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34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999-888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999-111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42" name="Table"/>
          <p:cNvGraphicFramePr/>
          <p:nvPr/>
        </p:nvGraphicFramePr>
        <p:xfrm>
          <a:off x="1840146" y="8291581"/>
          <a:ext cx="6245445" cy="15480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751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4959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18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43" name="Arrow"/>
          <p:cNvSpPr/>
          <p:nvPr/>
        </p:nvSpPr>
        <p:spPr>
          <a:xfrm>
            <a:off x="678683" y="3545165"/>
            <a:ext cx="1023782" cy="583192"/>
          </a:xfrm>
          <a:prstGeom prst="rightArrow">
            <a:avLst>
              <a:gd name="adj1" fmla="val 32000"/>
              <a:gd name="adj2" fmla="val 112351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44" name="Rounded Rectangle"/>
          <p:cNvSpPr/>
          <p:nvPr/>
        </p:nvSpPr>
        <p:spPr>
          <a:xfrm>
            <a:off x="1779629" y="3494365"/>
            <a:ext cx="13988643" cy="557792"/>
          </a:xfrm>
          <a:prstGeom prst="roundRect">
            <a:avLst>
              <a:gd name="adj" fmla="val 41534"/>
            </a:avLst>
          </a:prstGeom>
          <a:ln w="254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chemeClr val="accent5">
                    <a:hueOff val="101205"/>
                    <a:satOff val="-13598"/>
                    <a:lumOff val="23877"/>
                  </a:schemeClr>
                </a:solidFill>
              </a:defRPr>
            </a:pPr>
          </a:p>
        </p:txBody>
      </p:sp>
      <p:grpSp>
        <p:nvGrpSpPr>
          <p:cNvPr id="1851" name="Group"/>
          <p:cNvGrpSpPr/>
          <p:nvPr/>
        </p:nvGrpSpPr>
        <p:grpSpPr>
          <a:xfrm>
            <a:off x="8058030" y="4692368"/>
            <a:ext cx="5320788" cy="6809411"/>
            <a:chOff x="0" y="0"/>
            <a:chExt cx="5320787" cy="6809410"/>
          </a:xfrm>
        </p:grpSpPr>
        <p:sp>
          <p:nvSpPr>
            <p:cNvPr id="1845" name="Line"/>
            <p:cNvSpPr/>
            <p:nvPr/>
          </p:nvSpPr>
          <p:spPr>
            <a:xfrm flipH="1">
              <a:off x="371265" y="19379"/>
              <a:ext cx="1" cy="239348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46" name="Line"/>
            <p:cNvSpPr/>
            <p:nvPr/>
          </p:nvSpPr>
          <p:spPr>
            <a:xfrm flipV="1">
              <a:off x="0" y="2409371"/>
              <a:ext cx="38693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47" name="Line"/>
            <p:cNvSpPr/>
            <p:nvPr/>
          </p:nvSpPr>
          <p:spPr>
            <a:xfrm flipH="1">
              <a:off x="2711193" y="12700"/>
              <a:ext cx="1" cy="488224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48" name="Line"/>
            <p:cNvSpPr/>
            <p:nvPr/>
          </p:nvSpPr>
          <p:spPr>
            <a:xfrm>
              <a:off x="0" y="4903162"/>
              <a:ext cx="2702989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49" name="Line"/>
            <p:cNvSpPr/>
            <p:nvPr/>
          </p:nvSpPr>
          <p:spPr>
            <a:xfrm flipH="1">
              <a:off x="5312277" y="0"/>
              <a:ext cx="1" cy="6800752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850" name="Line"/>
            <p:cNvSpPr/>
            <p:nvPr/>
          </p:nvSpPr>
          <p:spPr>
            <a:xfrm>
              <a:off x="0" y="6809410"/>
              <a:ext cx="5320788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1852" name="Rounded Rectangle"/>
          <p:cNvSpPr/>
          <p:nvPr/>
        </p:nvSpPr>
        <p:spPr>
          <a:xfrm>
            <a:off x="5290753" y="6822844"/>
            <a:ext cx="26419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53" name="Rounded Rectangle"/>
          <p:cNvSpPr/>
          <p:nvPr/>
        </p:nvSpPr>
        <p:spPr>
          <a:xfrm>
            <a:off x="5290753" y="9256438"/>
            <a:ext cx="26419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54" name="Rounded Rectangle"/>
          <p:cNvSpPr/>
          <p:nvPr/>
        </p:nvSpPr>
        <p:spPr>
          <a:xfrm>
            <a:off x="5278053" y="11184782"/>
            <a:ext cx="2641947" cy="557792"/>
          </a:xfrm>
          <a:prstGeom prst="roundRect">
            <a:avLst>
              <a:gd name="adj" fmla="val 41534"/>
            </a:avLst>
          </a:prstGeom>
          <a:ln w="25400">
            <a:solidFill>
              <a:srgbClr val="FFD47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55" name="SELECT…"/>
          <p:cNvSpPr txBox="1"/>
          <p:nvPr/>
        </p:nvSpPr>
        <p:spPr>
          <a:xfrm>
            <a:off x="16560124" y="1655280"/>
            <a:ext cx="7519860" cy="7715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SELECT </a:t>
            </a:r>
          </a:p>
          <a:p>
            <a:pPr algn="l"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H.Cust_ID, SN.Name, SA.City, SC.Phone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FROM</a:t>
            </a:r>
            <a:r>
              <a:t> HUB_CUSTOMER H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SAT_NAME</a:t>
            </a:r>
            <a:r>
              <a:t> SN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SN.HK_Cust_ID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SAT_ADRESS</a:t>
            </a:r>
            <a:r>
              <a:t> SA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SA.HK_Cust_ID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SAT_CONTACT</a:t>
            </a:r>
            <a:r>
              <a:t> SC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SC.HK_Cust_ID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PIT _CUSTOMER PT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PT.HK_Cust_ID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PT.Name_LOAD_DTS = SN.Name_LOAD_DTS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PT.Adress_LOAD_DTS = SA.Adress_LOAD_DTS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AND </a:t>
            </a:r>
            <a:r>
              <a:rPr>
                <a:solidFill>
                  <a:srgbClr val="DCDEE0"/>
                </a:solidFill>
              </a:rPr>
              <a:t>PT.ContactLOAD_DTS = SC.Contact_LOAD_DTS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WHERE</a:t>
            </a:r>
            <a:r>
              <a:rPr>
                <a:solidFill>
                  <a:srgbClr val="DCDEE0"/>
                </a:solidFill>
              </a:rPr>
              <a:t>  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rPr>
                <a:solidFill>
                  <a:srgbClr val="DCDEE0"/>
                </a:solidFill>
              </a:rPr>
              <a:t>’04-01-2018’  &gt; PT.LOAD_DTS </a:t>
            </a:r>
            <a:r>
              <a:t>AND</a:t>
            </a:r>
            <a:endParaRPr>
              <a:solidFill>
                <a:srgbClr val="DCDEE0"/>
              </a:solidFill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rPr>
                <a:solidFill>
                  <a:srgbClr val="DCDEE0"/>
                </a:solidFill>
              </a:rPr>
              <a:t>’04-01-2018’  &lt; PT.Valid_To</a:t>
            </a:r>
            <a:endParaRPr>
              <a:solidFill>
                <a:srgbClr val="DCDEE0"/>
              </a:solidFill>
            </a:endParaRPr>
          </a:p>
        </p:txBody>
      </p:sp>
      <p:sp>
        <p:nvSpPr>
          <p:cNvPr id="1856" name="PIT_CUSTOMER"/>
          <p:cNvSpPr txBox="1"/>
          <p:nvPr/>
        </p:nvSpPr>
        <p:spPr>
          <a:xfrm>
            <a:off x="1871409" y="1221225"/>
            <a:ext cx="2235709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PIT_CUSTOMER</a:t>
            </a:r>
          </a:p>
        </p:txBody>
      </p:sp>
      <p:graphicFrame>
        <p:nvGraphicFramePr>
          <p:cNvPr id="1857" name="Table"/>
          <p:cNvGraphicFramePr/>
          <p:nvPr/>
        </p:nvGraphicFramePr>
        <p:xfrm>
          <a:off x="14969943" y="10937247"/>
          <a:ext cx="6245445" cy="11417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514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70ABD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0ABD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9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70ABD2"/>
                    </a:solidFill>
                  </a:tcPr>
                </a:tc>
              </a:tr>
              <a:tr h="6147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Emma Green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58" name="SAT_NAME"/>
          <p:cNvSpPr txBox="1"/>
          <p:nvPr/>
        </p:nvSpPr>
        <p:spPr>
          <a:xfrm>
            <a:off x="1808437" y="5776022"/>
            <a:ext cx="1444626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SAT_NAME</a:t>
            </a:r>
          </a:p>
        </p:txBody>
      </p:sp>
      <p:sp>
        <p:nvSpPr>
          <p:cNvPr id="1859" name="SAT_ADRESS"/>
          <p:cNvSpPr txBox="1"/>
          <p:nvPr/>
        </p:nvSpPr>
        <p:spPr>
          <a:xfrm>
            <a:off x="1814025" y="7747404"/>
            <a:ext cx="1712850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SAT_ADRESS</a:t>
            </a:r>
          </a:p>
        </p:txBody>
      </p:sp>
      <p:sp>
        <p:nvSpPr>
          <p:cNvPr id="1860" name="SAT_CONTACT"/>
          <p:cNvSpPr txBox="1"/>
          <p:nvPr/>
        </p:nvSpPr>
        <p:spPr>
          <a:xfrm>
            <a:off x="1808691" y="10148742"/>
            <a:ext cx="1901318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SAT_CONTACT</a:t>
            </a:r>
          </a:p>
        </p:txBody>
      </p:sp>
      <p:sp>
        <p:nvSpPr>
          <p:cNvPr id="1861" name="HUB_CUST"/>
          <p:cNvSpPr txBox="1"/>
          <p:nvPr/>
        </p:nvSpPr>
        <p:spPr>
          <a:xfrm>
            <a:off x="14919566" y="10407455"/>
            <a:ext cx="1481964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pPr/>
            <a:r>
              <a:t>HUB_CUST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Point in Time Table (PIT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Point in Time Table (PIT)</a:t>
            </a:r>
          </a:p>
        </p:txBody>
      </p:sp>
      <p:sp>
        <p:nvSpPr>
          <p:cNvPr id="186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86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86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868" name="Table"/>
          <p:cNvGraphicFramePr/>
          <p:nvPr/>
        </p:nvGraphicFramePr>
        <p:xfrm>
          <a:off x="2241721" y="2337429"/>
          <a:ext cx="11909539" cy="20309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8735065"/>
                <a:gridCol w="3161772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69" name="Table"/>
          <p:cNvGraphicFramePr/>
          <p:nvPr/>
        </p:nvGraphicFramePr>
        <p:xfrm>
          <a:off x="1010032" y="5272986"/>
          <a:ext cx="3939867" cy="26833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028330"/>
                <a:gridCol w="898835"/>
              </a:tblGrid>
              <a:tr h="3815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Marital_Status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70" name="Table"/>
          <p:cNvGraphicFramePr/>
          <p:nvPr/>
        </p:nvGraphicFramePr>
        <p:xfrm>
          <a:off x="6231270" y="5272986"/>
          <a:ext cx="3939867" cy="26833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084753"/>
                <a:gridCol w="842413"/>
              </a:tblGrid>
              <a:tr h="3815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SAT_ADRESS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Adress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Postal_Code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71" name="Table"/>
          <p:cNvGraphicFramePr/>
          <p:nvPr/>
        </p:nvGraphicFramePr>
        <p:xfrm>
          <a:off x="11379912" y="5272986"/>
          <a:ext cx="3939867" cy="26833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084283"/>
                <a:gridCol w="842882"/>
              </a:tblGrid>
              <a:tr h="3815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SAT_CONTACT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Email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Fax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5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72" name="Line"/>
          <p:cNvSpPr/>
          <p:nvPr/>
        </p:nvSpPr>
        <p:spPr>
          <a:xfrm flipV="1">
            <a:off x="4044827" y="4325262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73" name="Line"/>
          <p:cNvSpPr/>
          <p:nvPr/>
        </p:nvSpPr>
        <p:spPr>
          <a:xfrm flipV="1">
            <a:off x="8194853" y="4325262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874" name="Line"/>
          <p:cNvSpPr/>
          <p:nvPr/>
        </p:nvSpPr>
        <p:spPr>
          <a:xfrm flipV="1">
            <a:off x="10761175" y="4325262"/>
            <a:ext cx="1" cy="5065476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1875" name="Table"/>
          <p:cNvGraphicFramePr/>
          <p:nvPr/>
        </p:nvGraphicFramePr>
        <p:xfrm>
          <a:off x="8797592" y="9397600"/>
          <a:ext cx="3939867" cy="29893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920411"/>
                <a:gridCol w="1006754"/>
              </a:tblGrid>
              <a:tr h="49610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PIT_CUSTOMER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  <a:tc hMerge="1">
                  <a:tcPr/>
                </a:tc>
              </a:tr>
              <a:tr h="496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96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PIT_LOAD_DTS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6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Name_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6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Adress_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610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Contact_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76" name="Line"/>
          <p:cNvSpPr/>
          <p:nvPr/>
        </p:nvSpPr>
        <p:spPr>
          <a:xfrm flipV="1">
            <a:off x="12780037" y="4452262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Bridge Tabl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Bridge Table</a:t>
            </a:r>
          </a:p>
        </p:txBody>
      </p:sp>
      <p:sp>
        <p:nvSpPr>
          <p:cNvPr id="1879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882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880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81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883" name="Table"/>
          <p:cNvGraphicFramePr/>
          <p:nvPr/>
        </p:nvGraphicFramePr>
        <p:xfrm>
          <a:off x="935887" y="5450189"/>
          <a:ext cx="3575786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79339"/>
                <a:gridCol w="511461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84" name="Table"/>
          <p:cNvGraphicFramePr/>
          <p:nvPr/>
        </p:nvGraphicFramePr>
        <p:xfrm>
          <a:off x="6055143" y="9173853"/>
          <a:ext cx="3897505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23268"/>
                <a:gridCol w="567532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85" name="Table"/>
          <p:cNvGraphicFramePr/>
          <p:nvPr/>
        </p:nvGraphicFramePr>
        <p:xfrm>
          <a:off x="6055143" y="3806206"/>
          <a:ext cx="3628981" cy="28794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61157"/>
                <a:gridCol w="529643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LINK_Emp_Role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HK_L_Emp_Role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86" name="Table"/>
          <p:cNvGraphicFramePr/>
          <p:nvPr/>
        </p:nvGraphicFramePr>
        <p:xfrm>
          <a:off x="935887" y="1479634"/>
          <a:ext cx="4370681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27313"/>
                <a:gridCol w="863488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 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87" name="Line"/>
          <p:cNvSpPr/>
          <p:nvPr/>
        </p:nvSpPr>
        <p:spPr>
          <a:xfrm>
            <a:off x="4345671" y="6187657"/>
            <a:ext cx="1172391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888" name="Line"/>
          <p:cNvSpPr/>
          <p:nvPr/>
        </p:nvSpPr>
        <p:spPr>
          <a:xfrm>
            <a:off x="5517994" y="4989526"/>
            <a:ext cx="1" cy="1230356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889" name="Line"/>
          <p:cNvSpPr/>
          <p:nvPr/>
        </p:nvSpPr>
        <p:spPr>
          <a:xfrm>
            <a:off x="5538473" y="4980401"/>
            <a:ext cx="50644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890" name="Line"/>
          <p:cNvSpPr/>
          <p:nvPr/>
        </p:nvSpPr>
        <p:spPr>
          <a:xfrm>
            <a:off x="9944993" y="5432516"/>
            <a:ext cx="1" cy="764526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891" name="Line"/>
          <p:cNvSpPr/>
          <p:nvPr/>
        </p:nvSpPr>
        <p:spPr>
          <a:xfrm>
            <a:off x="9419885" y="5451707"/>
            <a:ext cx="50644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892" name="Line"/>
          <p:cNvSpPr/>
          <p:nvPr/>
        </p:nvSpPr>
        <p:spPr>
          <a:xfrm>
            <a:off x="9943094" y="6174957"/>
            <a:ext cx="1201454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893" name="Table"/>
          <p:cNvGraphicFramePr/>
          <p:nvPr/>
        </p:nvGraphicFramePr>
        <p:xfrm>
          <a:off x="11174399" y="1479634"/>
          <a:ext cx="3928950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86843"/>
                <a:gridCol w="903957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PK, 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Role_Name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94" name="Line"/>
          <p:cNvSpPr/>
          <p:nvPr/>
        </p:nvSpPr>
        <p:spPr>
          <a:xfrm>
            <a:off x="438999" y="6187657"/>
            <a:ext cx="50644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895" name="Line"/>
          <p:cNvSpPr/>
          <p:nvPr/>
        </p:nvSpPr>
        <p:spPr>
          <a:xfrm flipH="1">
            <a:off x="431147" y="6185205"/>
            <a:ext cx="1" cy="4185646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896" name="Line"/>
          <p:cNvSpPr/>
          <p:nvPr/>
        </p:nvSpPr>
        <p:spPr>
          <a:xfrm>
            <a:off x="5183683" y="9885422"/>
            <a:ext cx="821023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897" name="Table"/>
          <p:cNvGraphicFramePr/>
          <p:nvPr/>
        </p:nvGraphicFramePr>
        <p:xfrm>
          <a:off x="935887" y="9170503"/>
          <a:ext cx="3628981" cy="287944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62095"/>
                <a:gridCol w="528705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HK_L_Emp_Dep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98" name="Table"/>
          <p:cNvGraphicFramePr/>
          <p:nvPr/>
        </p:nvGraphicFramePr>
        <p:xfrm>
          <a:off x="11168049" y="9173853"/>
          <a:ext cx="3928950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3119"/>
                <a:gridCol w="957682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PK, 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Dep_Name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99" name="Table"/>
          <p:cNvGraphicFramePr/>
          <p:nvPr/>
        </p:nvGraphicFramePr>
        <p:xfrm>
          <a:off x="11174399" y="5443894"/>
          <a:ext cx="3897505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68136"/>
                <a:gridCol w="622665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00" name="Line"/>
          <p:cNvSpPr/>
          <p:nvPr/>
        </p:nvSpPr>
        <p:spPr>
          <a:xfrm>
            <a:off x="438999" y="10362116"/>
            <a:ext cx="50644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01" name="Line"/>
          <p:cNvSpPr/>
          <p:nvPr/>
        </p:nvSpPr>
        <p:spPr>
          <a:xfrm>
            <a:off x="4307571" y="10819090"/>
            <a:ext cx="82102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02" name="Line"/>
          <p:cNvSpPr/>
          <p:nvPr/>
        </p:nvSpPr>
        <p:spPr>
          <a:xfrm>
            <a:off x="5152816" y="9875002"/>
            <a:ext cx="1" cy="963656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03" name="Line"/>
          <p:cNvSpPr/>
          <p:nvPr/>
        </p:nvSpPr>
        <p:spPr>
          <a:xfrm flipH="1">
            <a:off x="2818861" y="3831859"/>
            <a:ext cx="1" cy="1583065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04" name="Line"/>
          <p:cNvSpPr/>
          <p:nvPr/>
        </p:nvSpPr>
        <p:spPr>
          <a:xfrm>
            <a:off x="12869800" y="3831859"/>
            <a:ext cx="1" cy="1583065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05" name="Line"/>
          <p:cNvSpPr/>
          <p:nvPr/>
        </p:nvSpPr>
        <p:spPr>
          <a:xfrm>
            <a:off x="9320904" y="9427093"/>
            <a:ext cx="186500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06" name="SELECT…"/>
          <p:cNvSpPr txBox="1"/>
          <p:nvPr/>
        </p:nvSpPr>
        <p:spPr>
          <a:xfrm>
            <a:off x="16173770" y="4277771"/>
            <a:ext cx="7519861" cy="899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spcBef>
                <a:spcPts val="13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SELECT </a:t>
            </a:r>
          </a:p>
          <a:p>
            <a:pPr algn="l"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HE.Emp_ID, SE.Name, SD.Dep_Name, SR.Role_Name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FROM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HUB_Emp</a:t>
            </a:r>
            <a:r>
              <a:t>  HE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SAT_Emp</a:t>
            </a:r>
            <a:r>
              <a:t> SE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HE.HK_Emp_ID = SE.HK_Emp_ID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LINK_Emp_Dep</a:t>
            </a:r>
            <a:r>
              <a:t> LD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HE.HK_Emp_ID = LD.HK_Emp_ID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HUB_Dep</a:t>
            </a:r>
            <a:r>
              <a:t> HD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LD.HK_Dep_ID = HD.HK_Dep_ID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SAT_Dep</a:t>
            </a:r>
            <a:r>
              <a:t> SD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HD.HK_Dep_ID = SD.HK_Dep_ID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LINK_Emp_Role</a:t>
            </a:r>
            <a:r>
              <a:t> LR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HE.HK_Emp_ID  = LR.HK_Emp_ID 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HUB_Role</a:t>
            </a:r>
            <a:r>
              <a:t> HR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LR.HK_Role_ID  = HR.HK_Role_ID 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SAT_Role</a:t>
            </a:r>
            <a:r>
              <a:t> SR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HR.HK_Role_ID  = SR.HK_Role_ID </a:t>
            </a:r>
          </a:p>
        </p:txBody>
      </p:sp>
      <p:sp>
        <p:nvSpPr>
          <p:cNvPr id="1907" name="Where they work ?"/>
          <p:cNvSpPr txBox="1"/>
          <p:nvPr/>
        </p:nvSpPr>
        <p:spPr>
          <a:xfrm>
            <a:off x="16192239" y="2355158"/>
            <a:ext cx="349090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/>
            </a:lvl1pPr>
          </a:lstStyle>
          <a:p>
            <a:pPr/>
            <a:r>
              <a:t>Where they work ?</a:t>
            </a:r>
          </a:p>
        </p:txBody>
      </p:sp>
      <p:sp>
        <p:nvSpPr>
          <p:cNvPr id="1908" name="Which employees ?"/>
          <p:cNvSpPr txBox="1"/>
          <p:nvPr/>
        </p:nvSpPr>
        <p:spPr>
          <a:xfrm>
            <a:off x="16165214" y="1530173"/>
            <a:ext cx="370141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/>
            </a:lvl1pPr>
          </a:lstStyle>
          <a:p>
            <a:pPr/>
            <a:r>
              <a:t>Which employees ?</a:t>
            </a:r>
          </a:p>
        </p:txBody>
      </p:sp>
      <p:sp>
        <p:nvSpPr>
          <p:cNvPr id="1909" name="Role of employee ?"/>
          <p:cNvSpPr txBox="1"/>
          <p:nvPr/>
        </p:nvSpPr>
        <p:spPr>
          <a:xfrm>
            <a:off x="16198945" y="3180144"/>
            <a:ext cx="363395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/>
            </a:lvl1pPr>
          </a:lstStyle>
          <a:p>
            <a:pPr/>
            <a:r>
              <a:t>Role of employee ?</a:t>
            </a:r>
          </a:p>
        </p:txBody>
      </p:sp>
      <p:grpSp>
        <p:nvGrpSpPr>
          <p:cNvPr id="1913" name="Group"/>
          <p:cNvGrpSpPr/>
          <p:nvPr/>
        </p:nvGrpSpPr>
        <p:grpSpPr>
          <a:xfrm>
            <a:off x="555574" y="1207911"/>
            <a:ext cx="14389941" cy="10608905"/>
            <a:chOff x="0" y="0"/>
            <a:chExt cx="14389940" cy="10608904"/>
          </a:xfrm>
        </p:grpSpPr>
        <p:sp>
          <p:nvSpPr>
            <p:cNvPr id="1910" name="Rectangle"/>
            <p:cNvSpPr/>
            <p:nvPr/>
          </p:nvSpPr>
          <p:spPr>
            <a:xfrm>
              <a:off x="0" y="0"/>
              <a:ext cx="4151430" cy="2919971"/>
            </a:xfrm>
            <a:prstGeom prst="rect">
              <a:avLst/>
            </a:prstGeom>
            <a:noFill/>
            <a:ln w="25400" cap="flat">
              <a:solidFill>
                <a:schemeClr val="accent5">
                  <a:hueOff val="101205"/>
                  <a:satOff val="-13598"/>
                  <a:lumOff val="2387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11" name="Rectangle"/>
            <p:cNvSpPr/>
            <p:nvPr/>
          </p:nvSpPr>
          <p:spPr>
            <a:xfrm>
              <a:off x="10238511" y="0"/>
              <a:ext cx="4151430" cy="2919971"/>
            </a:xfrm>
            <a:prstGeom prst="rect">
              <a:avLst/>
            </a:prstGeom>
            <a:noFill/>
            <a:ln w="25400" cap="flat">
              <a:solidFill>
                <a:schemeClr val="accent5">
                  <a:hueOff val="101205"/>
                  <a:satOff val="-13598"/>
                  <a:lumOff val="2387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12" name="Rectangle"/>
            <p:cNvSpPr/>
            <p:nvPr/>
          </p:nvSpPr>
          <p:spPr>
            <a:xfrm>
              <a:off x="10181744" y="7688933"/>
              <a:ext cx="4151430" cy="2919972"/>
            </a:xfrm>
            <a:prstGeom prst="rect">
              <a:avLst/>
            </a:prstGeom>
            <a:noFill/>
            <a:ln w="25400" cap="flat">
              <a:solidFill>
                <a:schemeClr val="accent5">
                  <a:hueOff val="101205"/>
                  <a:satOff val="-13598"/>
                  <a:lumOff val="2387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8" grpId="1"/>
      <p:bldP build="whole" bldLvl="1" animBg="1" rev="0" advAuto="0" spid="1909" grpId="3"/>
      <p:bldP build="whole" bldLvl="1" animBg="1" rev="0" advAuto="0" spid="1907" grpId="2"/>
      <p:bldP build="whole" bldLvl="1" animBg="1" rev="0" advAuto="0" spid="1906" grpId="5"/>
      <p:bldP build="whole" bldLvl="1" animBg="1" rev="0" advAuto="0" spid="1913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LINK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LINK</a:t>
            </a:r>
          </a:p>
        </p:txBody>
      </p:sp>
      <p:sp>
        <p:nvSpPr>
          <p:cNvPr id="29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9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9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94" name="Table"/>
          <p:cNvGraphicFramePr/>
          <p:nvPr/>
        </p:nvGraphicFramePr>
        <p:xfrm>
          <a:off x="1760774" y="1367955"/>
          <a:ext cx="5777749" cy="353692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879285"/>
                <a:gridCol w="885762"/>
              </a:tblGrid>
              <a:tr h="50985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5098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L_Hash_KEY (HK)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HUB1_HK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HUB2 _HK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Load Date (</a:t>
                      </a:r>
                      <a:r>
                        <a:t>LOAD_DTS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Record Source (</a:t>
                      </a:r>
                      <a:r>
                        <a:t>REC_SRC)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0905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Dependent Child Key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95" name="Hash key of HUBS (HUB1_HK &amp; HUB2_HK)…"/>
          <p:cNvSpPr txBox="1"/>
          <p:nvPr/>
        </p:nvSpPr>
        <p:spPr>
          <a:xfrm>
            <a:off x="11947346" y="3101701"/>
            <a:ext cx="10655877" cy="97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Hash key of HUBS </a:t>
            </a:r>
            <a:r>
              <a:rPr>
                <a:solidFill>
                  <a:srgbClr val="A6AAA8"/>
                </a:solidFill>
              </a:rPr>
              <a:t>(</a:t>
            </a:r>
            <a:r>
              <a:rPr i="1">
                <a:solidFill>
                  <a:srgbClr val="A6AAA8"/>
                </a:solidFill>
              </a:rPr>
              <a:t>HUB1_HK &amp; HUB2_HK</a:t>
            </a:r>
            <a:r>
              <a:rPr>
                <a:solidFill>
                  <a:srgbClr val="A6AAA8"/>
                </a:solidFill>
              </a:rPr>
              <a:t>)</a:t>
            </a:r>
          </a:p>
          <a:p>
            <a:pPr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Hash keys of the linked Hub tables</a:t>
            </a:r>
          </a:p>
        </p:txBody>
      </p:sp>
      <p:sp>
        <p:nvSpPr>
          <p:cNvPr id="296" name="Load Date…"/>
          <p:cNvSpPr txBox="1"/>
          <p:nvPr/>
        </p:nvSpPr>
        <p:spPr>
          <a:xfrm>
            <a:off x="11947346" y="4329520"/>
            <a:ext cx="10655877" cy="1315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Load Date 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</a:t>
            </a:r>
            <a:r>
              <a:t>enerally a date and time </a:t>
            </a:r>
            <a:r>
              <a:t>when the Relation &amp; Transaction was first recorded</a:t>
            </a:r>
          </a:p>
        </p:txBody>
      </p:sp>
      <p:sp>
        <p:nvSpPr>
          <p:cNvPr id="297" name="Record Source…"/>
          <p:cNvSpPr txBox="1"/>
          <p:nvPr/>
        </p:nvSpPr>
        <p:spPr>
          <a:xfrm>
            <a:off x="11947346" y="5900518"/>
            <a:ext cx="10655878" cy="97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Record Source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</a:t>
            </a:r>
            <a:r>
              <a:t>hich source system record came from</a:t>
            </a:r>
          </a:p>
        </p:txBody>
      </p:sp>
      <p:sp>
        <p:nvSpPr>
          <p:cNvPr id="298" name="Primary key (L_Hash_KEY)…"/>
          <p:cNvSpPr txBox="1"/>
          <p:nvPr/>
        </p:nvSpPr>
        <p:spPr>
          <a:xfrm>
            <a:off x="11918557" y="1530703"/>
            <a:ext cx="11342764" cy="1315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Font typeface="Arial"/>
              <a:defRPr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Primary key </a:t>
            </a:r>
            <a:r>
              <a:rPr>
                <a:solidFill>
                  <a:srgbClr val="A6AAA8"/>
                </a:solidFill>
              </a:rPr>
              <a:t>(</a:t>
            </a:r>
            <a:r>
              <a:rPr i="1">
                <a:solidFill>
                  <a:srgbClr val="A6AAA8"/>
                </a:solidFill>
              </a:rPr>
              <a:t>L_Hash_KEY</a:t>
            </a:r>
            <a:r>
              <a:rPr>
                <a:solidFill>
                  <a:srgbClr val="A6AAA8"/>
                </a:solidFill>
              </a:rPr>
              <a:t>)</a:t>
            </a:r>
          </a:p>
          <a:p>
            <a:pPr lvl="1" marL="685800" indent="-2286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Hash based  unique identifier (New Hash value based on Business Keys from linked HUBS)</a:t>
            </a:r>
          </a:p>
        </p:txBody>
      </p:sp>
      <p:grpSp>
        <p:nvGrpSpPr>
          <p:cNvPr id="301" name="Group"/>
          <p:cNvGrpSpPr/>
          <p:nvPr/>
        </p:nvGrpSpPr>
        <p:grpSpPr>
          <a:xfrm>
            <a:off x="10582468" y="9068936"/>
            <a:ext cx="11474314" cy="3425162"/>
            <a:chOff x="229" y="0"/>
            <a:chExt cx="11474313" cy="3425161"/>
          </a:xfrm>
        </p:grpSpPr>
        <p:graphicFrame>
          <p:nvGraphicFramePr>
            <p:cNvPr id="299" name="Table"/>
            <p:cNvGraphicFramePr/>
            <p:nvPr/>
          </p:nvGraphicFramePr>
          <p:xfrm>
            <a:off x="25400" y="656646"/>
            <a:ext cx="11449144" cy="276851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26822"/>
                  <a:gridCol w="2608711"/>
                  <a:gridCol w="2409251"/>
                  <a:gridCol w="1931203"/>
                  <a:gridCol w="1960454"/>
                </a:tblGrid>
                <a:tr h="557026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SK_Stu_Fac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CEA35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SK_StudentCode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EA35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3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SK_FacultyID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EA35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3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CEA35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3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CEA358"/>
                      </a:solidFill>
                    </a:tcPr>
                  </a:tc>
                </a:tr>
                <a:tr h="55702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HK_100_FE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HK_100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HK_FE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29-10-2020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HK_101_FE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HK_101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HK_FE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28-10-2020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_102_FA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HK_102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HK_FA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47253">
                  <a:tc>
                    <a:txBody>
                      <a:bodyPr/>
                      <a:lstStyle/>
                      <a:p>
                        <a:pPr algn="l" defTabSz="914400">
                          <a:defRPr sz="23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_103_FL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HK_103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HK_FL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FFFFFF"/>
                            </a:solidFill>
                          </a:rPr>
                          <a:t>29-10-2020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300">
                            <a:solidFill>
                              <a:srgbClr val="DCDEE0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300" name="LINK_STU_FAC"/>
            <p:cNvSpPr txBox="1"/>
            <p:nvPr/>
          </p:nvSpPr>
          <p:spPr>
            <a:xfrm>
              <a:off x="229" y="0"/>
              <a:ext cx="2322836" cy="571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19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LINK_STU_FAC</a:t>
              </a:r>
            </a:p>
          </p:txBody>
        </p:sp>
      </p:grpSp>
      <p:graphicFrame>
        <p:nvGraphicFramePr>
          <p:cNvPr id="302" name="Table"/>
          <p:cNvGraphicFramePr/>
          <p:nvPr/>
        </p:nvGraphicFramePr>
        <p:xfrm>
          <a:off x="1473491" y="6079785"/>
          <a:ext cx="2997464" cy="27685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4447"/>
                <a:gridCol w="550315"/>
              </a:tblGrid>
              <a:tr h="55702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HUB_Student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55702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HK_StudentCode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4725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Sudent_Code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7253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7253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303" name="Table"/>
          <p:cNvGraphicFramePr/>
          <p:nvPr/>
        </p:nvGraphicFramePr>
        <p:xfrm>
          <a:off x="5284156" y="6070252"/>
          <a:ext cx="2773884" cy="278603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52089"/>
                <a:gridCol w="509093"/>
              </a:tblGrid>
              <a:tr h="560568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HUB_Faculty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5605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HK_FacultyID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073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Faculty_ID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0733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0733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304" name="Table"/>
          <p:cNvGraphicFramePr/>
          <p:nvPr/>
        </p:nvGraphicFramePr>
        <p:xfrm>
          <a:off x="2357323" y="9788251"/>
          <a:ext cx="5177263" cy="323258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301435"/>
                <a:gridCol w="863127"/>
              </a:tblGrid>
              <a:tr h="53664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LINK_STU_FAC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5366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u="sng">
                          <a:solidFill>
                            <a:srgbClr val="DCDEE0"/>
                          </a:solidFill>
                        </a:rPr>
                        <a:t>HK_Stu_Fac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366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HK_StudentCode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66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HK_FacultyID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FK2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6647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Load Date (</a:t>
                      </a:r>
                      <a:r>
                        <a:t>LOAD_DTS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6647"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  <a:r>
                        <a:t>Record Source (</a:t>
                      </a:r>
                      <a:r>
                        <a:t>REC_SRC)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3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308" name="Group"/>
          <p:cNvGrpSpPr/>
          <p:nvPr/>
        </p:nvGrpSpPr>
        <p:grpSpPr>
          <a:xfrm>
            <a:off x="7513452" y="6829367"/>
            <a:ext cx="1077273" cy="4822501"/>
            <a:chOff x="0" y="0"/>
            <a:chExt cx="1077272" cy="4822499"/>
          </a:xfrm>
        </p:grpSpPr>
        <p:sp>
          <p:nvSpPr>
            <p:cNvPr id="305" name="Line"/>
            <p:cNvSpPr/>
            <p:nvPr/>
          </p:nvSpPr>
          <p:spPr>
            <a:xfrm>
              <a:off x="1077271" y="-1"/>
              <a:ext cx="2" cy="482250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306" name="Line"/>
            <p:cNvSpPr/>
            <p:nvPr/>
          </p:nvSpPr>
          <p:spPr>
            <a:xfrm flipH="1">
              <a:off x="-1" y="4801856"/>
              <a:ext cx="1050369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307" name="Line"/>
            <p:cNvSpPr/>
            <p:nvPr/>
          </p:nvSpPr>
          <p:spPr>
            <a:xfrm flipH="1">
              <a:off x="526687" y="28631"/>
              <a:ext cx="549434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763457" y="6840098"/>
            <a:ext cx="1570732" cy="4263393"/>
            <a:chOff x="116444" y="13604"/>
            <a:chExt cx="1570730" cy="4263392"/>
          </a:xfrm>
        </p:grpSpPr>
        <p:sp>
          <p:nvSpPr>
            <p:cNvPr id="309" name="Line"/>
            <p:cNvSpPr/>
            <p:nvPr/>
          </p:nvSpPr>
          <p:spPr>
            <a:xfrm flipH="1">
              <a:off x="139460" y="4276996"/>
              <a:ext cx="1547716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310" name="Line"/>
            <p:cNvSpPr/>
            <p:nvPr/>
          </p:nvSpPr>
          <p:spPr>
            <a:xfrm flipH="1">
              <a:off x="133537" y="13604"/>
              <a:ext cx="2" cy="426082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311" name="Line"/>
            <p:cNvSpPr/>
            <p:nvPr/>
          </p:nvSpPr>
          <p:spPr>
            <a:xfrm flipH="1">
              <a:off x="116444" y="21598"/>
              <a:ext cx="689133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sp>
        <p:nvSpPr>
          <p:cNvPr id="313" name="HK_Stu_Fac : Hash (Student_Code &amp; Faculty_ID)"/>
          <p:cNvSpPr txBox="1"/>
          <p:nvPr/>
        </p:nvSpPr>
        <p:spPr>
          <a:xfrm>
            <a:off x="12122607" y="7426545"/>
            <a:ext cx="8573078" cy="51118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4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HK_Stu_Fac</a:t>
            </a:r>
            <a:r>
              <a:t> : </a:t>
            </a:r>
            <a:r>
              <a:rPr b="1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Hash</a:t>
            </a:r>
            <a:r>
              <a:t> (Student_Code &amp; Faculty_ID)</a:t>
            </a:r>
          </a:p>
        </p:txBody>
      </p:sp>
      <p:sp>
        <p:nvSpPr>
          <p:cNvPr id="314" name="HK_Stu_Fac : Hash (HK_StudentCode &amp; HK_Faculty_ID)"/>
          <p:cNvSpPr txBox="1"/>
          <p:nvPr/>
        </p:nvSpPr>
        <p:spPr>
          <a:xfrm>
            <a:off x="12122607" y="8247740"/>
            <a:ext cx="8573078" cy="51118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trike="sngStrike" sz="24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HK_Stu_Fac</a:t>
            </a:r>
            <a:r>
              <a:t> : </a:t>
            </a:r>
            <a:r>
              <a:rPr b="1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Hash</a:t>
            </a:r>
            <a:r>
              <a:t> (HK_StudentCode &amp; HK_Faculty_ID)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4"/>
      <p:bldP build="whole" bldLvl="1" animBg="1" rev="0" advAuto="0" spid="301" grpId="7"/>
      <p:bldP build="whole" bldLvl="1" animBg="1" rev="0" advAuto="0" spid="314" grpId="6"/>
      <p:bldP build="whole" bldLvl="1" animBg="1" rev="0" advAuto="0" spid="296" grpId="3"/>
      <p:bldP build="whole" bldLvl="1" animBg="1" rev="0" advAuto="0" spid="298" grpId="1"/>
      <p:bldP build="whole" bldLvl="1" animBg="1" rev="0" advAuto="0" spid="295" grpId="2"/>
      <p:bldP build="whole" bldLvl="1" animBg="1" rev="0" advAuto="0" spid="313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Bridge Tabl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Bridge Table</a:t>
            </a:r>
          </a:p>
        </p:txBody>
      </p:sp>
      <p:sp>
        <p:nvSpPr>
          <p:cNvPr id="191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91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91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1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920" name="Table"/>
          <p:cNvGraphicFramePr/>
          <p:nvPr/>
        </p:nvGraphicFramePr>
        <p:xfrm>
          <a:off x="935887" y="6377289"/>
          <a:ext cx="3575786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79339"/>
                <a:gridCol w="511461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21" name="Table"/>
          <p:cNvGraphicFramePr/>
          <p:nvPr/>
        </p:nvGraphicFramePr>
        <p:xfrm>
          <a:off x="6055143" y="10100953"/>
          <a:ext cx="3897505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23268"/>
                <a:gridCol w="567532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22" name="Table"/>
          <p:cNvGraphicFramePr/>
          <p:nvPr/>
        </p:nvGraphicFramePr>
        <p:xfrm>
          <a:off x="6055143" y="4733306"/>
          <a:ext cx="3628981" cy="28794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61157"/>
                <a:gridCol w="529643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LINK_Emp_Role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HK_L_Emp_Role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23" name="Table"/>
          <p:cNvGraphicFramePr/>
          <p:nvPr/>
        </p:nvGraphicFramePr>
        <p:xfrm>
          <a:off x="1113687" y="1568534"/>
          <a:ext cx="4370681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27313"/>
                <a:gridCol w="863488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 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24" name="Line"/>
          <p:cNvSpPr/>
          <p:nvPr/>
        </p:nvSpPr>
        <p:spPr>
          <a:xfrm>
            <a:off x="4345671" y="7114757"/>
            <a:ext cx="1172391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25" name="Line"/>
          <p:cNvSpPr/>
          <p:nvPr/>
        </p:nvSpPr>
        <p:spPr>
          <a:xfrm>
            <a:off x="5517994" y="5916626"/>
            <a:ext cx="1" cy="1230357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26" name="Line"/>
          <p:cNvSpPr/>
          <p:nvPr/>
        </p:nvSpPr>
        <p:spPr>
          <a:xfrm>
            <a:off x="5538473" y="5907501"/>
            <a:ext cx="5064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27" name="Line"/>
          <p:cNvSpPr/>
          <p:nvPr/>
        </p:nvSpPr>
        <p:spPr>
          <a:xfrm>
            <a:off x="9944993" y="6359616"/>
            <a:ext cx="1" cy="764526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28" name="Line"/>
          <p:cNvSpPr/>
          <p:nvPr/>
        </p:nvSpPr>
        <p:spPr>
          <a:xfrm>
            <a:off x="9419885" y="6378807"/>
            <a:ext cx="5064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29" name="Line"/>
          <p:cNvSpPr/>
          <p:nvPr/>
        </p:nvSpPr>
        <p:spPr>
          <a:xfrm>
            <a:off x="9943094" y="7102057"/>
            <a:ext cx="1201454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930" name="Table"/>
          <p:cNvGraphicFramePr/>
          <p:nvPr/>
        </p:nvGraphicFramePr>
        <p:xfrm>
          <a:off x="11168049" y="2979222"/>
          <a:ext cx="3928950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86843"/>
                <a:gridCol w="903957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PK, 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Role_Name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31" name="Table"/>
          <p:cNvGraphicFramePr/>
          <p:nvPr/>
        </p:nvGraphicFramePr>
        <p:xfrm>
          <a:off x="935887" y="10097603"/>
          <a:ext cx="3628981" cy="287944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62095"/>
                <a:gridCol w="528705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HK_L_Emp_Dep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32" name="Table"/>
          <p:cNvGraphicFramePr/>
          <p:nvPr/>
        </p:nvGraphicFramePr>
        <p:xfrm>
          <a:off x="11168049" y="10100953"/>
          <a:ext cx="3928950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3119"/>
                <a:gridCol w="957682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PK, 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Dep_Name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33" name="Table"/>
          <p:cNvGraphicFramePr/>
          <p:nvPr/>
        </p:nvGraphicFramePr>
        <p:xfrm>
          <a:off x="11174399" y="6370994"/>
          <a:ext cx="3897505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68136"/>
                <a:gridCol w="622665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34" name="Line"/>
          <p:cNvSpPr/>
          <p:nvPr/>
        </p:nvSpPr>
        <p:spPr>
          <a:xfrm>
            <a:off x="438999" y="7114757"/>
            <a:ext cx="5064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35" name="Line"/>
          <p:cNvSpPr/>
          <p:nvPr/>
        </p:nvSpPr>
        <p:spPr>
          <a:xfrm flipH="1">
            <a:off x="431147" y="7112305"/>
            <a:ext cx="1" cy="4185646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36" name="Line"/>
          <p:cNvSpPr/>
          <p:nvPr/>
        </p:nvSpPr>
        <p:spPr>
          <a:xfrm>
            <a:off x="438999" y="11289216"/>
            <a:ext cx="5064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37" name="Line"/>
          <p:cNvSpPr/>
          <p:nvPr/>
        </p:nvSpPr>
        <p:spPr>
          <a:xfrm>
            <a:off x="5183683" y="10812522"/>
            <a:ext cx="82102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38" name="Line"/>
          <p:cNvSpPr/>
          <p:nvPr/>
        </p:nvSpPr>
        <p:spPr>
          <a:xfrm>
            <a:off x="4307571" y="11746190"/>
            <a:ext cx="8210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39" name="Line"/>
          <p:cNvSpPr/>
          <p:nvPr/>
        </p:nvSpPr>
        <p:spPr>
          <a:xfrm>
            <a:off x="5152816" y="10802102"/>
            <a:ext cx="1" cy="963656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40" name="Line"/>
          <p:cNvSpPr/>
          <p:nvPr/>
        </p:nvSpPr>
        <p:spPr>
          <a:xfrm flipH="1">
            <a:off x="2818861" y="3967624"/>
            <a:ext cx="1" cy="237440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41" name="Line"/>
          <p:cNvSpPr/>
          <p:nvPr/>
        </p:nvSpPr>
        <p:spPr>
          <a:xfrm>
            <a:off x="12869800" y="5378368"/>
            <a:ext cx="1" cy="963656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42" name="Line"/>
          <p:cNvSpPr/>
          <p:nvPr/>
        </p:nvSpPr>
        <p:spPr>
          <a:xfrm>
            <a:off x="9320904" y="10354193"/>
            <a:ext cx="186500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943" name="Table"/>
          <p:cNvGraphicFramePr/>
          <p:nvPr/>
        </p:nvGraphicFramePr>
        <p:xfrm>
          <a:off x="17115780" y="1410614"/>
          <a:ext cx="3939867" cy="506685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920411"/>
                <a:gridCol w="1006754"/>
              </a:tblGrid>
              <a:tr h="459468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Bridge_EMP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  <a:tc hMerge="1">
                  <a:tcPr/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Bridge_Key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HK_L_Emp_Dep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9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HK_L_Emp_Role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44" name="Line"/>
          <p:cNvSpPr/>
          <p:nvPr/>
        </p:nvSpPr>
        <p:spPr>
          <a:xfrm flipH="1" flipV="1">
            <a:off x="4380349" y="1781868"/>
            <a:ext cx="12720644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45" name="Line"/>
          <p:cNvSpPr/>
          <p:nvPr/>
        </p:nvSpPr>
        <p:spPr>
          <a:xfrm flipH="1">
            <a:off x="14568348" y="10316093"/>
            <a:ext cx="2937695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46" name="Line"/>
          <p:cNvSpPr/>
          <p:nvPr/>
        </p:nvSpPr>
        <p:spPr>
          <a:xfrm flipV="1">
            <a:off x="17495867" y="6464039"/>
            <a:ext cx="1" cy="3846436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47" name="Line"/>
          <p:cNvSpPr/>
          <p:nvPr/>
        </p:nvSpPr>
        <p:spPr>
          <a:xfrm flipH="1" flipV="1">
            <a:off x="14570116" y="3200399"/>
            <a:ext cx="2534399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Line"/>
          <p:cNvSpPr/>
          <p:nvPr/>
        </p:nvSpPr>
        <p:spPr>
          <a:xfrm flipV="1">
            <a:off x="15927818" y="3920677"/>
            <a:ext cx="1" cy="2722250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50" name="Bridge Table"/>
          <p:cNvSpPr txBox="1"/>
          <p:nvPr/>
        </p:nvSpPr>
        <p:spPr>
          <a:xfrm>
            <a:off x="15522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Bridge Table</a:t>
            </a:r>
          </a:p>
        </p:txBody>
      </p:sp>
      <p:sp>
        <p:nvSpPr>
          <p:cNvPr id="195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95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95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5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955" name="Table"/>
          <p:cNvGraphicFramePr/>
          <p:nvPr/>
        </p:nvGraphicFramePr>
        <p:xfrm>
          <a:off x="542187" y="6377289"/>
          <a:ext cx="3575786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44264"/>
                <a:gridCol w="1746536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25400">
                      <a:solidFill>
                        <a:srgbClr val="DCDEE0"/>
                      </a:solidFill>
                      <a:miter lim="400000"/>
                    </a:lnB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56" name="Table"/>
          <p:cNvGraphicFramePr/>
          <p:nvPr/>
        </p:nvGraphicFramePr>
        <p:xfrm>
          <a:off x="5483643" y="10100953"/>
          <a:ext cx="3897505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97226"/>
                <a:gridCol w="1493574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25400">
                      <a:solidFill>
                        <a:srgbClr val="DCDEE0"/>
                      </a:solidFill>
                      <a:miter lim="400000"/>
                    </a:lnB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111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222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333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57" name="Table"/>
          <p:cNvGraphicFramePr/>
          <p:nvPr/>
        </p:nvGraphicFramePr>
        <p:xfrm>
          <a:off x="5026443" y="4733306"/>
          <a:ext cx="3810170" cy="287723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46706"/>
                <a:gridCol w="1346706"/>
                <a:gridCol w="1104057"/>
              </a:tblGrid>
              <a:tr h="501762">
                <a:tc gridSpan="3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LINK_Emp_Role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25400">
                      <a:solidFill>
                        <a:srgbClr val="DCDEE0"/>
                      </a:solidFill>
                      <a:miter lim="400000"/>
                    </a:lnB>
                    <a:solidFill>
                      <a:srgbClr val="CEA358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71660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HK_L_Emp_Role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50035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H11234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7290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7290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H3345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58" name="Table"/>
          <p:cNvGraphicFramePr/>
          <p:nvPr/>
        </p:nvGraphicFramePr>
        <p:xfrm>
          <a:off x="719987" y="1568534"/>
          <a:ext cx="4370681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02440"/>
                <a:gridCol w="1488360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25400">
                      <a:solidFill>
                        <a:srgbClr val="DCDEE0"/>
                      </a:solidFill>
                      <a:miter lim="400000"/>
                    </a:lnB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Emma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Jim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59" name="Line"/>
          <p:cNvSpPr/>
          <p:nvPr/>
        </p:nvSpPr>
        <p:spPr>
          <a:xfrm>
            <a:off x="3951971" y="7114757"/>
            <a:ext cx="5064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60" name="Line"/>
          <p:cNvSpPr/>
          <p:nvPr/>
        </p:nvSpPr>
        <p:spPr>
          <a:xfrm flipH="1">
            <a:off x="4463894" y="4971261"/>
            <a:ext cx="12701" cy="2175722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61" name="Line"/>
          <p:cNvSpPr/>
          <p:nvPr/>
        </p:nvSpPr>
        <p:spPr>
          <a:xfrm>
            <a:off x="4511432" y="4990598"/>
            <a:ext cx="5064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62" name="Line"/>
          <p:cNvSpPr/>
          <p:nvPr/>
        </p:nvSpPr>
        <p:spPr>
          <a:xfrm>
            <a:off x="9271893" y="4973820"/>
            <a:ext cx="1" cy="2150322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63" name="Line"/>
          <p:cNvSpPr/>
          <p:nvPr/>
        </p:nvSpPr>
        <p:spPr>
          <a:xfrm>
            <a:off x="8776814" y="4937388"/>
            <a:ext cx="5064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64" name="Line"/>
          <p:cNvSpPr/>
          <p:nvPr/>
        </p:nvSpPr>
        <p:spPr>
          <a:xfrm>
            <a:off x="9269994" y="7102057"/>
            <a:ext cx="5064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965" name="Table"/>
          <p:cNvGraphicFramePr/>
          <p:nvPr/>
        </p:nvGraphicFramePr>
        <p:xfrm>
          <a:off x="14232418" y="6377289"/>
          <a:ext cx="3928950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54873"/>
                <a:gridCol w="1635928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25400">
                      <a:solidFill>
                        <a:srgbClr val="DCDEE0"/>
                      </a:solidFill>
                      <a:miter lim="400000"/>
                    </a:lnB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Role_Name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Analyst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Manager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Architect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66" name="Table"/>
          <p:cNvGraphicFramePr/>
          <p:nvPr/>
        </p:nvGraphicFramePr>
        <p:xfrm>
          <a:off x="542187" y="10097603"/>
          <a:ext cx="3822871" cy="288993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24953"/>
                <a:gridCol w="1214725"/>
                <a:gridCol w="1170490"/>
              </a:tblGrid>
              <a:tr h="575446">
                <a:tc gridSpan="3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25400">
                      <a:solidFill>
                        <a:srgbClr val="DCDEE0"/>
                      </a:solidFill>
                      <a:miter lim="400000"/>
                    </a:lnB>
                    <a:solidFill>
                      <a:srgbClr val="CEA358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79787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HK_L_Emp_Dep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52742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H1111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1646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H2222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6002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H3333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67" name="Table"/>
          <p:cNvGraphicFramePr/>
          <p:nvPr/>
        </p:nvGraphicFramePr>
        <p:xfrm>
          <a:off x="9885349" y="10100953"/>
          <a:ext cx="3928950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04492"/>
                <a:gridCol w="1586308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25400">
                      <a:solidFill>
                        <a:srgbClr val="DCDEE0"/>
                      </a:solidFill>
                      <a:miter lim="400000"/>
                    </a:lnB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Dep_Name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Finance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68" name="Table"/>
          <p:cNvGraphicFramePr/>
          <p:nvPr/>
        </p:nvGraphicFramePr>
        <p:xfrm>
          <a:off x="9790099" y="6370994"/>
          <a:ext cx="3897505" cy="25617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29066"/>
                <a:gridCol w="1361734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25400">
                      <a:solidFill>
                        <a:srgbClr val="DCDEE0"/>
                      </a:solidFill>
                      <a:miter lim="400000"/>
                    </a:lnB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345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69" name="Line"/>
          <p:cNvSpPr/>
          <p:nvPr/>
        </p:nvSpPr>
        <p:spPr>
          <a:xfrm>
            <a:off x="248499" y="7114757"/>
            <a:ext cx="3032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70" name="Line"/>
          <p:cNvSpPr/>
          <p:nvPr/>
        </p:nvSpPr>
        <p:spPr>
          <a:xfrm flipH="1">
            <a:off x="266047" y="7112305"/>
            <a:ext cx="1" cy="4185646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71" name="Line"/>
          <p:cNvSpPr/>
          <p:nvPr/>
        </p:nvSpPr>
        <p:spPr>
          <a:xfrm>
            <a:off x="248499" y="11289216"/>
            <a:ext cx="2905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72" name="Line"/>
          <p:cNvSpPr/>
          <p:nvPr/>
        </p:nvSpPr>
        <p:spPr>
          <a:xfrm>
            <a:off x="4873382" y="10820479"/>
            <a:ext cx="5699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73" name="Line"/>
          <p:cNvSpPr/>
          <p:nvPr/>
        </p:nvSpPr>
        <p:spPr>
          <a:xfrm>
            <a:off x="4371071" y="11746190"/>
            <a:ext cx="50644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74" name="Line"/>
          <p:cNvSpPr/>
          <p:nvPr/>
        </p:nvSpPr>
        <p:spPr>
          <a:xfrm>
            <a:off x="4890212" y="10807388"/>
            <a:ext cx="1" cy="963657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75" name="Line"/>
          <p:cNvSpPr/>
          <p:nvPr/>
        </p:nvSpPr>
        <p:spPr>
          <a:xfrm flipH="1">
            <a:off x="2425161" y="3967624"/>
            <a:ext cx="1" cy="237440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76" name="Line"/>
          <p:cNvSpPr/>
          <p:nvPr/>
        </p:nvSpPr>
        <p:spPr>
          <a:xfrm>
            <a:off x="8892575" y="10316093"/>
            <a:ext cx="974645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1977" name="Table"/>
          <p:cNvGraphicFramePr/>
          <p:nvPr/>
        </p:nvGraphicFramePr>
        <p:xfrm>
          <a:off x="9504349" y="1196477"/>
          <a:ext cx="14682801" cy="272225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96798"/>
                <a:gridCol w="1502243"/>
                <a:gridCol w="1636239"/>
                <a:gridCol w="1313403"/>
                <a:gridCol w="1450997"/>
                <a:gridCol w="1115097"/>
                <a:gridCol w="1679704"/>
                <a:gridCol w="1105606"/>
                <a:gridCol w="1735005"/>
                <a:gridCol w="1735005"/>
              </a:tblGrid>
              <a:tr h="541909">
                <a:tc gridSpan="10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Bridge_EMP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25400">
                      <a:solidFill>
                        <a:srgbClr val="DCDEE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4190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Bridge_Key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Emp_ID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Dep_ID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Role_ID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HK_L_Emp_Dep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</a:rPr>
                        <a:t>HK_L_Emp_Role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254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54190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HK1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01-01-2021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111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H1111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H11234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190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HK2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01-01-2021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222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H2222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H2234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4190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HK3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01-01-2021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H</a:t>
                      </a:r>
                      <a:r>
                        <a:t>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333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345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H3333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H3345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78" name="Line"/>
          <p:cNvSpPr/>
          <p:nvPr/>
        </p:nvSpPr>
        <p:spPr>
          <a:xfrm flipH="1" flipV="1">
            <a:off x="3986649" y="1781868"/>
            <a:ext cx="5470390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79" name="Line"/>
          <p:cNvSpPr/>
          <p:nvPr/>
        </p:nvSpPr>
        <p:spPr>
          <a:xfrm flipH="1">
            <a:off x="13256344" y="10316093"/>
            <a:ext cx="4966624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80" name="Line"/>
          <p:cNvSpPr/>
          <p:nvPr/>
        </p:nvSpPr>
        <p:spPr>
          <a:xfrm flipV="1">
            <a:off x="18234793" y="3923929"/>
            <a:ext cx="1" cy="6381657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81" name="Line"/>
          <p:cNvSpPr/>
          <p:nvPr/>
        </p:nvSpPr>
        <p:spPr>
          <a:xfrm flipH="1">
            <a:off x="13183012" y="6602118"/>
            <a:ext cx="1038145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1982" name="SELECT…"/>
          <p:cNvSpPr txBox="1"/>
          <p:nvPr/>
        </p:nvSpPr>
        <p:spPr>
          <a:xfrm>
            <a:off x="18668386" y="7088995"/>
            <a:ext cx="6035959" cy="4796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spcBef>
                <a:spcPts val="1300"/>
              </a:spcBef>
              <a:defRPr sz="21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SELECT </a:t>
            </a:r>
          </a:p>
          <a:p>
            <a:pPr algn="l"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BE.Emp_ID, SE.Name, SD.Dep_Name, SR.Role_Name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FROM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Bridge_Emp</a:t>
            </a:r>
            <a:r>
              <a:t>  BE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SAT_Emp</a:t>
            </a:r>
            <a:r>
              <a:t> SE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BE.HK_Emp_ID = SE.HK_Emp_ID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SAT_Dep</a:t>
            </a:r>
            <a:r>
              <a:t> SD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BE.HK_Dep_ID = SD.HK_Dep_ID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SAT_Role</a:t>
            </a:r>
            <a:r>
              <a:t> SR</a:t>
            </a:r>
          </a:p>
          <a:p>
            <a:pPr algn="l" defTabSz="457200">
              <a:lnSpc>
                <a:spcPts val="4000"/>
              </a:lnSpc>
              <a:spcBef>
                <a:spcPts val="13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BE.HK_Role_ID = SR.HK_Role_ID </a:t>
            </a:r>
          </a:p>
        </p:txBody>
      </p:sp>
      <p:grpSp>
        <p:nvGrpSpPr>
          <p:cNvPr id="1986" name="Group"/>
          <p:cNvGrpSpPr/>
          <p:nvPr/>
        </p:nvGrpSpPr>
        <p:grpSpPr>
          <a:xfrm>
            <a:off x="651708" y="2477900"/>
            <a:ext cx="16965160" cy="9115612"/>
            <a:chOff x="0" y="0"/>
            <a:chExt cx="16965160" cy="9115610"/>
          </a:xfrm>
        </p:grpSpPr>
        <p:sp>
          <p:nvSpPr>
            <p:cNvPr id="1983" name="Rounded Rectangle"/>
            <p:cNvSpPr/>
            <p:nvPr/>
          </p:nvSpPr>
          <p:spPr>
            <a:xfrm>
              <a:off x="0" y="0"/>
              <a:ext cx="3485807" cy="557792"/>
            </a:xfrm>
            <a:prstGeom prst="roundRect">
              <a:avLst>
                <a:gd name="adj" fmla="val 41534"/>
              </a:avLst>
            </a:prstGeom>
            <a:noFill/>
            <a:ln w="25400" cap="flat">
              <a:solidFill>
                <a:srgbClr val="FFD47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84" name="Rounded Rectangle"/>
            <p:cNvSpPr/>
            <p:nvPr/>
          </p:nvSpPr>
          <p:spPr>
            <a:xfrm>
              <a:off x="13479353" y="4808755"/>
              <a:ext cx="3485808" cy="557792"/>
            </a:xfrm>
            <a:prstGeom prst="roundRect">
              <a:avLst>
                <a:gd name="adj" fmla="val 41534"/>
              </a:avLst>
            </a:prstGeom>
            <a:noFill/>
            <a:ln w="25400" cap="flat">
              <a:solidFill>
                <a:srgbClr val="FFD47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85" name="Rounded Rectangle"/>
            <p:cNvSpPr/>
            <p:nvPr/>
          </p:nvSpPr>
          <p:spPr>
            <a:xfrm>
              <a:off x="9148039" y="8557819"/>
              <a:ext cx="3485807" cy="557792"/>
            </a:xfrm>
            <a:prstGeom prst="roundRect">
              <a:avLst>
                <a:gd name="adj" fmla="val 41534"/>
              </a:avLst>
            </a:prstGeom>
            <a:noFill/>
            <a:ln w="25400" cap="flat">
              <a:solidFill>
                <a:srgbClr val="FFD47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1990" name="Group"/>
          <p:cNvGrpSpPr/>
          <p:nvPr/>
        </p:nvGrpSpPr>
        <p:grpSpPr>
          <a:xfrm>
            <a:off x="12306511" y="2272356"/>
            <a:ext cx="7176614" cy="557792"/>
            <a:chOff x="0" y="0"/>
            <a:chExt cx="7176613" cy="557791"/>
          </a:xfrm>
        </p:grpSpPr>
        <p:sp>
          <p:nvSpPr>
            <p:cNvPr id="1987" name="Rounded Rectangle"/>
            <p:cNvSpPr/>
            <p:nvPr/>
          </p:nvSpPr>
          <p:spPr>
            <a:xfrm>
              <a:off x="0" y="0"/>
              <a:ext cx="1624362" cy="557792"/>
            </a:xfrm>
            <a:prstGeom prst="roundRect">
              <a:avLst>
                <a:gd name="adj" fmla="val 41534"/>
              </a:avLst>
            </a:prstGeom>
            <a:noFill/>
            <a:ln w="25400" cap="flat">
              <a:solidFill>
                <a:srgbClr val="FFD47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88" name="Rounded Rectangle"/>
            <p:cNvSpPr/>
            <p:nvPr/>
          </p:nvSpPr>
          <p:spPr>
            <a:xfrm>
              <a:off x="2926643" y="0"/>
              <a:ext cx="1500329" cy="557792"/>
            </a:xfrm>
            <a:prstGeom prst="roundRect">
              <a:avLst>
                <a:gd name="adj" fmla="val 41534"/>
              </a:avLst>
            </a:prstGeom>
            <a:noFill/>
            <a:ln w="25400" cap="flat">
              <a:solidFill>
                <a:srgbClr val="FFD47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989" name="Rounded Rectangle"/>
            <p:cNvSpPr/>
            <p:nvPr/>
          </p:nvSpPr>
          <p:spPr>
            <a:xfrm>
              <a:off x="5552251" y="0"/>
              <a:ext cx="1624363" cy="557792"/>
            </a:xfrm>
            <a:prstGeom prst="roundRect">
              <a:avLst>
                <a:gd name="adj" fmla="val 41534"/>
              </a:avLst>
            </a:prstGeom>
            <a:noFill/>
            <a:ln w="25400" cap="flat">
              <a:solidFill>
                <a:srgbClr val="FFD47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0" grpId="2"/>
      <p:bldP build="whole" bldLvl="1" animBg="1" rev="0" advAuto="0" spid="1982" grpId="3"/>
      <p:bldP build="whole" bldLvl="1" animBg="1" rev="0" advAuto="0" spid="1986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Reference Tabl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Reference Table</a:t>
            </a:r>
          </a:p>
        </p:txBody>
      </p:sp>
      <p:sp>
        <p:nvSpPr>
          <p:cNvPr id="199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199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199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9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1997" name="Table"/>
          <p:cNvGraphicFramePr/>
          <p:nvPr/>
        </p:nvGraphicFramePr>
        <p:xfrm>
          <a:off x="15301267" y="1885805"/>
          <a:ext cx="3897505" cy="2561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68136"/>
                <a:gridCol w="622665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98" name="Table"/>
          <p:cNvGraphicFramePr/>
          <p:nvPr/>
        </p:nvGraphicFramePr>
        <p:xfrm>
          <a:off x="15301267" y="5116848"/>
          <a:ext cx="3403502" cy="261512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86843"/>
                <a:gridCol w="903957"/>
              </a:tblGrid>
              <a:tr h="52048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52048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HK_Product_ID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PK, 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20485">
                <a:tc>
                  <a:txBody>
                    <a:bodyPr/>
                    <a:lstStyle/>
                    <a:p>
                      <a:pPr algn="l" defTabSz="914400">
                        <a:defRPr sz="19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2048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2048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99" name="Table"/>
          <p:cNvGraphicFramePr/>
          <p:nvPr/>
        </p:nvGraphicFramePr>
        <p:xfrm>
          <a:off x="9462822" y="6236974"/>
          <a:ext cx="3939867" cy="35729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920411"/>
                <a:gridCol w="1006754"/>
              </a:tblGrid>
              <a:tr h="445034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Reference_Product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  <a:tc hMerge="1">
                  <a:tcPr/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Short Description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Long Description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00" name="Line"/>
          <p:cNvSpPr/>
          <p:nvPr/>
        </p:nvSpPr>
        <p:spPr>
          <a:xfrm>
            <a:off x="13405060" y="6914122"/>
            <a:ext cx="1874786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graphicFrame>
        <p:nvGraphicFramePr>
          <p:cNvPr id="2001" name="Table"/>
          <p:cNvGraphicFramePr/>
          <p:nvPr/>
        </p:nvGraphicFramePr>
        <p:xfrm>
          <a:off x="2213676" y="2055307"/>
          <a:ext cx="5029833" cy="248068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69283"/>
                <a:gridCol w="2347848"/>
              </a:tblGrid>
              <a:tr h="4988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B0C6B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0C6B5"/>
                    </a:solidFill>
                  </a:tcPr>
                </a:tc>
              </a:tr>
              <a:tr h="49884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PH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9009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MS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Mouse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009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NB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Notebook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9009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DCDEE0"/>
                          </a:solidFill>
                        </a:rPr>
                        <a:t>KB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Keyboard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02" name="Line"/>
          <p:cNvSpPr/>
          <p:nvPr/>
        </p:nvSpPr>
        <p:spPr>
          <a:xfrm>
            <a:off x="16996668" y="4241316"/>
            <a:ext cx="1" cy="95146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600"/>
            </a:pPr>
          </a:p>
        </p:txBody>
      </p:sp>
      <p:sp>
        <p:nvSpPr>
          <p:cNvPr id="2003" name="Sample Code Table"/>
          <p:cNvSpPr txBox="1"/>
          <p:nvPr/>
        </p:nvSpPr>
        <p:spPr>
          <a:xfrm>
            <a:off x="2181532" y="1300110"/>
            <a:ext cx="283172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Sample Code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Dimensional Model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Dimensional Model</a:t>
            </a:r>
          </a:p>
        </p:txBody>
      </p:sp>
      <p:sp>
        <p:nvSpPr>
          <p:cNvPr id="200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00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00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0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10" name="Rectangle"/>
          <p:cNvSpPr/>
          <p:nvPr/>
        </p:nvSpPr>
        <p:spPr>
          <a:xfrm>
            <a:off x="10191611" y="2974908"/>
            <a:ext cx="2436919" cy="3084499"/>
          </a:xfrm>
          <a:prstGeom prst="rect">
            <a:avLst/>
          </a:prstGeom>
          <a:solidFill>
            <a:srgbClr val="A5B98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011" name="Rectangle"/>
          <p:cNvSpPr/>
          <p:nvPr/>
        </p:nvSpPr>
        <p:spPr>
          <a:xfrm>
            <a:off x="1747483" y="2019596"/>
            <a:ext cx="7961577" cy="4708845"/>
          </a:xfrm>
          <a:prstGeom prst="rect">
            <a:avLst/>
          </a:prstGeom>
          <a:ln w="12700">
            <a:solidFill>
              <a:srgbClr val="E8C51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012" name="Rectangle"/>
          <p:cNvSpPr/>
          <p:nvPr/>
        </p:nvSpPr>
        <p:spPr>
          <a:xfrm>
            <a:off x="2386026" y="2776072"/>
            <a:ext cx="6684491" cy="3436917"/>
          </a:xfrm>
          <a:prstGeom prst="rect">
            <a:avLst/>
          </a:prstGeom>
          <a:solidFill>
            <a:srgbClr val="CEA35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013" name="Data Vault"/>
          <p:cNvSpPr txBox="1"/>
          <p:nvPr/>
        </p:nvSpPr>
        <p:spPr>
          <a:xfrm>
            <a:off x="4263101" y="2061082"/>
            <a:ext cx="2930340" cy="560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/>
            </a:lvl1pPr>
          </a:lstStyle>
          <a:p>
            <a:pPr/>
            <a:r>
              <a:t>Data Vault</a:t>
            </a:r>
          </a:p>
        </p:txBody>
      </p:sp>
      <p:sp>
        <p:nvSpPr>
          <p:cNvPr id="2014" name="RawVault"/>
          <p:cNvSpPr txBox="1"/>
          <p:nvPr/>
        </p:nvSpPr>
        <p:spPr>
          <a:xfrm>
            <a:off x="2943654" y="2940507"/>
            <a:ext cx="1658648" cy="53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RawVault</a:t>
            </a:r>
          </a:p>
        </p:txBody>
      </p:sp>
      <p:sp>
        <p:nvSpPr>
          <p:cNvPr id="2015" name="Rectangle"/>
          <p:cNvSpPr/>
          <p:nvPr/>
        </p:nvSpPr>
        <p:spPr>
          <a:xfrm>
            <a:off x="6172045" y="3025114"/>
            <a:ext cx="2750119" cy="2926409"/>
          </a:xfrm>
          <a:prstGeom prst="rect">
            <a:avLst/>
          </a:prstGeom>
          <a:solidFill>
            <a:srgbClr val="CE7848"/>
          </a:solidFill>
          <a:ln w="25400">
            <a:solidFill>
              <a:srgbClr val="53585F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016" name="Business Vault"/>
          <p:cNvSpPr txBox="1"/>
          <p:nvPr/>
        </p:nvSpPr>
        <p:spPr>
          <a:xfrm>
            <a:off x="6328645" y="2922150"/>
            <a:ext cx="2436919" cy="80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Business Vault</a:t>
            </a:r>
          </a:p>
        </p:txBody>
      </p:sp>
      <p:sp>
        <p:nvSpPr>
          <p:cNvPr id="2017" name="PIT"/>
          <p:cNvSpPr/>
          <p:nvPr/>
        </p:nvSpPr>
        <p:spPr>
          <a:xfrm>
            <a:off x="6518399" y="3778775"/>
            <a:ext cx="767944" cy="523082"/>
          </a:xfrm>
          <a:prstGeom prst="rect">
            <a:avLst/>
          </a:prstGeom>
          <a:solidFill>
            <a:srgbClr val="A6AAA8"/>
          </a:solidFill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PIT</a:t>
            </a:r>
          </a:p>
        </p:txBody>
      </p:sp>
      <p:sp>
        <p:nvSpPr>
          <p:cNvPr id="2018" name="BRIDGE"/>
          <p:cNvSpPr/>
          <p:nvPr/>
        </p:nvSpPr>
        <p:spPr>
          <a:xfrm>
            <a:off x="7576315" y="3778775"/>
            <a:ext cx="1071273" cy="523082"/>
          </a:xfrm>
          <a:prstGeom prst="rect">
            <a:avLst/>
          </a:prstGeom>
          <a:solidFill>
            <a:srgbClr val="A6AAA8"/>
          </a:solidFill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BRIDGE</a:t>
            </a:r>
          </a:p>
        </p:txBody>
      </p:sp>
      <p:sp>
        <p:nvSpPr>
          <p:cNvPr id="2019" name="REFERENCE"/>
          <p:cNvSpPr/>
          <p:nvPr/>
        </p:nvSpPr>
        <p:spPr>
          <a:xfrm>
            <a:off x="6724130" y="4823346"/>
            <a:ext cx="1645949" cy="523082"/>
          </a:xfrm>
          <a:prstGeom prst="rect">
            <a:avLst/>
          </a:prstGeom>
          <a:solidFill>
            <a:srgbClr val="A6AAA9"/>
          </a:solidFill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REFERENCE</a:t>
            </a:r>
          </a:p>
        </p:txBody>
      </p:sp>
      <p:grpSp>
        <p:nvGrpSpPr>
          <p:cNvPr id="2027" name="Group"/>
          <p:cNvGrpSpPr/>
          <p:nvPr/>
        </p:nvGrpSpPr>
        <p:grpSpPr>
          <a:xfrm>
            <a:off x="2727325" y="3651775"/>
            <a:ext cx="1839028" cy="2097101"/>
            <a:chOff x="0" y="0"/>
            <a:chExt cx="1839027" cy="2097099"/>
          </a:xfrm>
        </p:grpSpPr>
        <p:sp>
          <p:nvSpPr>
            <p:cNvPr id="2020" name="Line"/>
            <p:cNvSpPr/>
            <p:nvPr/>
          </p:nvSpPr>
          <p:spPr>
            <a:xfrm>
              <a:off x="741276" y="261540"/>
              <a:ext cx="330893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21" name="Line"/>
            <p:cNvSpPr/>
            <p:nvPr/>
          </p:nvSpPr>
          <p:spPr>
            <a:xfrm flipV="1">
              <a:off x="1455055" y="396450"/>
              <a:ext cx="1" cy="535782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22" name="Line"/>
            <p:cNvSpPr/>
            <p:nvPr/>
          </p:nvSpPr>
          <p:spPr>
            <a:xfrm flipV="1">
              <a:off x="1455055" y="1096359"/>
              <a:ext cx="1" cy="535782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23" name="LINK"/>
            <p:cNvSpPr/>
            <p:nvPr/>
          </p:nvSpPr>
          <p:spPr>
            <a:xfrm>
              <a:off x="1071083" y="743018"/>
              <a:ext cx="767945" cy="525596"/>
            </a:xfrm>
            <a:prstGeom prst="rect">
              <a:avLst/>
            </a:prstGeom>
            <a:solidFill>
              <a:srgbClr val="CEA358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</a:t>
              </a:r>
            </a:p>
          </p:txBody>
        </p:sp>
        <p:sp>
          <p:nvSpPr>
            <p:cNvPr id="2024" name="HUB"/>
            <p:cNvSpPr/>
            <p:nvPr/>
          </p:nvSpPr>
          <p:spPr>
            <a:xfrm>
              <a:off x="1071083" y="0"/>
              <a:ext cx="767945" cy="523082"/>
            </a:xfrm>
            <a:prstGeom prst="rect">
              <a:avLst/>
            </a:prstGeom>
            <a:solidFill>
              <a:srgbClr val="70ABD2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</a:t>
              </a:r>
            </a:p>
          </p:txBody>
        </p:sp>
        <p:sp>
          <p:nvSpPr>
            <p:cNvPr id="2025" name="HUB"/>
            <p:cNvSpPr/>
            <p:nvPr/>
          </p:nvSpPr>
          <p:spPr>
            <a:xfrm>
              <a:off x="1071083" y="1574018"/>
              <a:ext cx="767945" cy="523082"/>
            </a:xfrm>
            <a:prstGeom prst="rect">
              <a:avLst/>
            </a:prstGeom>
            <a:solidFill>
              <a:srgbClr val="70ABD2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</a:t>
              </a:r>
            </a:p>
          </p:txBody>
        </p:sp>
        <p:sp>
          <p:nvSpPr>
            <p:cNvPr id="2026" name="SAT"/>
            <p:cNvSpPr/>
            <p:nvPr/>
          </p:nvSpPr>
          <p:spPr>
            <a:xfrm>
              <a:off x="0" y="0"/>
              <a:ext cx="793344" cy="523082"/>
            </a:xfrm>
            <a:prstGeom prst="rect">
              <a:avLst/>
            </a:prstGeom>
            <a:solidFill>
              <a:srgbClr val="ABAA5A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</a:t>
              </a:r>
            </a:p>
          </p:txBody>
        </p:sp>
      </p:grpSp>
      <p:sp>
        <p:nvSpPr>
          <p:cNvPr id="2028" name="Enterprise Data Warehouse"/>
          <p:cNvSpPr txBox="1"/>
          <p:nvPr/>
        </p:nvSpPr>
        <p:spPr>
          <a:xfrm>
            <a:off x="3603044" y="1257618"/>
            <a:ext cx="463600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Enterprise Data Warehouse</a:t>
            </a:r>
          </a:p>
        </p:txBody>
      </p:sp>
      <p:grpSp>
        <p:nvGrpSpPr>
          <p:cNvPr id="2036" name="Group"/>
          <p:cNvGrpSpPr/>
          <p:nvPr/>
        </p:nvGrpSpPr>
        <p:grpSpPr>
          <a:xfrm>
            <a:off x="10527855" y="3472563"/>
            <a:ext cx="1819288" cy="2089190"/>
            <a:chOff x="0" y="0"/>
            <a:chExt cx="1819286" cy="2089188"/>
          </a:xfrm>
        </p:grpSpPr>
        <p:sp>
          <p:nvSpPr>
            <p:cNvPr id="2029" name="Line"/>
            <p:cNvSpPr/>
            <p:nvPr/>
          </p:nvSpPr>
          <p:spPr>
            <a:xfrm flipH="1">
              <a:off x="952730" y="357291"/>
              <a:ext cx="553743" cy="5537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30" name="Line"/>
            <p:cNvSpPr/>
            <p:nvPr/>
          </p:nvSpPr>
          <p:spPr>
            <a:xfrm>
              <a:off x="499399" y="449100"/>
              <a:ext cx="370125" cy="370125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31" name="Line"/>
            <p:cNvSpPr/>
            <p:nvPr/>
          </p:nvSpPr>
          <p:spPr>
            <a:xfrm flipH="1">
              <a:off x="894667" y="1109921"/>
              <a:ext cx="1" cy="535782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32" name="DIM"/>
            <p:cNvSpPr/>
            <p:nvPr/>
          </p:nvSpPr>
          <p:spPr>
            <a:xfrm>
              <a:off x="0" y="0"/>
              <a:ext cx="767944" cy="523082"/>
            </a:xfrm>
            <a:prstGeom prst="rect">
              <a:avLst/>
            </a:prstGeom>
            <a:solidFill>
              <a:srgbClr val="CEA358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DIM</a:t>
              </a:r>
            </a:p>
          </p:txBody>
        </p:sp>
        <p:sp>
          <p:nvSpPr>
            <p:cNvPr id="2033" name="FACT"/>
            <p:cNvSpPr/>
            <p:nvPr/>
          </p:nvSpPr>
          <p:spPr>
            <a:xfrm>
              <a:off x="439677" y="777263"/>
              <a:ext cx="909983" cy="523083"/>
            </a:xfrm>
            <a:prstGeom prst="rect">
              <a:avLst/>
            </a:prstGeom>
            <a:solidFill>
              <a:srgbClr val="98AACC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FACT</a:t>
              </a:r>
            </a:p>
          </p:txBody>
        </p:sp>
        <p:sp>
          <p:nvSpPr>
            <p:cNvPr id="2034" name="DIM"/>
            <p:cNvSpPr/>
            <p:nvPr/>
          </p:nvSpPr>
          <p:spPr>
            <a:xfrm>
              <a:off x="1051343" y="0"/>
              <a:ext cx="767944" cy="523082"/>
            </a:xfrm>
            <a:prstGeom prst="rect">
              <a:avLst/>
            </a:prstGeom>
            <a:solidFill>
              <a:srgbClr val="CEA358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DIM</a:t>
              </a:r>
            </a:p>
          </p:txBody>
        </p:sp>
        <p:sp>
          <p:nvSpPr>
            <p:cNvPr id="2035" name="DIM"/>
            <p:cNvSpPr/>
            <p:nvPr/>
          </p:nvSpPr>
          <p:spPr>
            <a:xfrm>
              <a:off x="510696" y="1566107"/>
              <a:ext cx="767945" cy="523082"/>
            </a:xfrm>
            <a:prstGeom prst="rect">
              <a:avLst/>
            </a:prstGeom>
            <a:solidFill>
              <a:srgbClr val="CEA358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DIM</a:t>
              </a:r>
            </a:p>
          </p:txBody>
        </p:sp>
      </p:grpSp>
      <p:sp>
        <p:nvSpPr>
          <p:cNvPr id="2037" name="Information Vault"/>
          <p:cNvSpPr txBox="1"/>
          <p:nvPr/>
        </p:nvSpPr>
        <p:spPr>
          <a:xfrm>
            <a:off x="9092067" y="1255506"/>
            <a:ext cx="4636007" cy="560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Information Vault</a:t>
            </a:r>
          </a:p>
        </p:txBody>
      </p:sp>
      <p:grpSp>
        <p:nvGrpSpPr>
          <p:cNvPr id="2047" name="Group"/>
          <p:cNvGrpSpPr/>
          <p:nvPr/>
        </p:nvGrpSpPr>
        <p:grpSpPr>
          <a:xfrm>
            <a:off x="17390411" y="6702020"/>
            <a:ext cx="5394262" cy="3836277"/>
            <a:chOff x="0" y="0"/>
            <a:chExt cx="5394261" cy="3836275"/>
          </a:xfrm>
        </p:grpSpPr>
        <p:sp>
          <p:nvSpPr>
            <p:cNvPr id="2038" name="Line"/>
            <p:cNvSpPr/>
            <p:nvPr/>
          </p:nvSpPr>
          <p:spPr>
            <a:xfrm flipV="1">
              <a:off x="-1" y="1894916"/>
              <a:ext cx="1300788" cy="1628584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2046" name="Group"/>
            <p:cNvGrpSpPr/>
            <p:nvPr/>
          </p:nvGrpSpPr>
          <p:grpSpPr>
            <a:xfrm>
              <a:off x="1290044" y="0"/>
              <a:ext cx="4104218" cy="3836276"/>
              <a:chOff x="0" y="0"/>
              <a:chExt cx="4104216" cy="3836275"/>
            </a:xfrm>
          </p:grpSpPr>
          <p:sp>
            <p:nvSpPr>
              <p:cNvPr id="2039" name="HUB"/>
              <p:cNvSpPr/>
              <p:nvPr/>
            </p:nvSpPr>
            <p:spPr>
              <a:xfrm>
                <a:off x="0" y="1574110"/>
                <a:ext cx="1518890" cy="631547"/>
              </a:xfrm>
              <a:prstGeom prst="rect">
                <a:avLst/>
              </a:prstGeom>
              <a:solidFill>
                <a:srgbClr val="70ABD2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HUB</a:t>
                </a:r>
              </a:p>
            </p:txBody>
          </p:sp>
          <p:sp>
            <p:nvSpPr>
              <p:cNvPr id="2040" name="Line"/>
              <p:cNvSpPr/>
              <p:nvPr/>
            </p:nvSpPr>
            <p:spPr>
              <a:xfrm flipV="1">
                <a:off x="668154" y="258860"/>
                <a:ext cx="1064277" cy="1372803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041" name="Line"/>
              <p:cNvSpPr/>
              <p:nvPr/>
            </p:nvSpPr>
            <p:spPr>
              <a:xfrm flipV="1">
                <a:off x="1513737" y="1826383"/>
                <a:ext cx="108397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042" name="Line"/>
              <p:cNvSpPr/>
              <p:nvPr/>
            </p:nvSpPr>
            <p:spPr>
              <a:xfrm>
                <a:off x="673401" y="2187109"/>
                <a:ext cx="1518741" cy="1518740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043" name="SAT"/>
              <p:cNvSpPr/>
              <p:nvPr/>
            </p:nvSpPr>
            <p:spPr>
              <a:xfrm>
                <a:off x="1670519" y="0"/>
                <a:ext cx="1524001" cy="635000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044" name="SAT"/>
              <p:cNvSpPr/>
              <p:nvPr/>
            </p:nvSpPr>
            <p:spPr>
              <a:xfrm>
                <a:off x="2580216" y="1508883"/>
                <a:ext cx="1524001" cy="635001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045" name="SAT"/>
              <p:cNvSpPr/>
              <p:nvPr/>
            </p:nvSpPr>
            <p:spPr>
              <a:xfrm>
                <a:off x="2135246" y="3201275"/>
                <a:ext cx="1524001" cy="635001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</p:grpSp>
      </p:grpSp>
      <p:grpSp>
        <p:nvGrpSpPr>
          <p:cNvPr id="2052" name="Group"/>
          <p:cNvGrpSpPr/>
          <p:nvPr/>
        </p:nvGrpSpPr>
        <p:grpSpPr>
          <a:xfrm>
            <a:off x="9983779" y="9905022"/>
            <a:ext cx="6052186" cy="1299474"/>
            <a:chOff x="0" y="0"/>
            <a:chExt cx="6052185" cy="1299472"/>
          </a:xfrm>
        </p:grpSpPr>
        <p:sp>
          <p:nvSpPr>
            <p:cNvPr id="2048" name="Line"/>
            <p:cNvSpPr/>
            <p:nvPr/>
          </p:nvSpPr>
          <p:spPr>
            <a:xfrm>
              <a:off x="4393537" y="315773"/>
              <a:ext cx="1658648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49" name="Line"/>
            <p:cNvSpPr/>
            <p:nvPr/>
          </p:nvSpPr>
          <p:spPr>
            <a:xfrm flipV="1">
              <a:off x="1517990" y="288468"/>
              <a:ext cx="1525822" cy="678625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50" name="HUB"/>
            <p:cNvSpPr/>
            <p:nvPr/>
          </p:nvSpPr>
          <p:spPr>
            <a:xfrm>
              <a:off x="2979310" y="0"/>
              <a:ext cx="1518891" cy="631547"/>
            </a:xfrm>
            <a:prstGeom prst="rect">
              <a:avLst/>
            </a:prstGeom>
            <a:solidFill>
              <a:srgbClr val="70ABD2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</a:t>
              </a:r>
            </a:p>
          </p:txBody>
        </p:sp>
        <p:sp>
          <p:nvSpPr>
            <p:cNvPr id="2051" name="SAT"/>
            <p:cNvSpPr/>
            <p:nvPr/>
          </p:nvSpPr>
          <p:spPr>
            <a:xfrm>
              <a:off x="0" y="664472"/>
              <a:ext cx="1524000" cy="635001"/>
            </a:xfrm>
            <a:prstGeom prst="rect">
              <a:avLst/>
            </a:prstGeom>
            <a:solidFill>
              <a:srgbClr val="ABAA5A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</a:t>
              </a:r>
            </a:p>
          </p:txBody>
        </p:sp>
      </p:grpSp>
      <p:grpSp>
        <p:nvGrpSpPr>
          <p:cNvPr id="2055" name="Group"/>
          <p:cNvGrpSpPr/>
          <p:nvPr/>
        </p:nvGrpSpPr>
        <p:grpSpPr>
          <a:xfrm>
            <a:off x="15333136" y="8334473"/>
            <a:ext cx="2737419" cy="4440572"/>
            <a:chOff x="0" y="0"/>
            <a:chExt cx="2737417" cy="4440571"/>
          </a:xfrm>
        </p:grpSpPr>
        <p:sp>
          <p:nvSpPr>
            <p:cNvPr id="2053" name="Oval"/>
            <p:cNvSpPr/>
            <p:nvPr/>
          </p:nvSpPr>
          <p:spPr>
            <a:xfrm>
              <a:off x="0" y="827114"/>
              <a:ext cx="2737418" cy="3613458"/>
            </a:xfrm>
            <a:prstGeom prst="ellipse">
              <a:avLst/>
            </a:prstGeom>
            <a:solidFill>
              <a:srgbClr val="212121">
                <a:alpha val="38607"/>
              </a:srgbClr>
            </a:solidFill>
            <a:ln w="38100" cap="flat">
              <a:solidFill>
                <a:schemeClr val="accent5">
                  <a:hueOff val="101205"/>
                  <a:satOff val="-13598"/>
                  <a:lumOff val="23877"/>
                  <a:alpha val="3860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54" name="Fact"/>
            <p:cNvSpPr txBox="1"/>
            <p:nvPr/>
          </p:nvSpPr>
          <p:spPr>
            <a:xfrm>
              <a:off x="822507" y="-1"/>
              <a:ext cx="946431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Fact</a:t>
              </a:r>
            </a:p>
          </p:txBody>
        </p:sp>
      </p:grpSp>
      <p:grpSp>
        <p:nvGrpSpPr>
          <p:cNvPr id="2062" name="Group"/>
          <p:cNvGrpSpPr/>
          <p:nvPr/>
        </p:nvGrpSpPr>
        <p:grpSpPr>
          <a:xfrm>
            <a:off x="9642718" y="5287962"/>
            <a:ext cx="13845282" cy="7023749"/>
            <a:chOff x="0" y="0"/>
            <a:chExt cx="13845280" cy="7023748"/>
          </a:xfrm>
        </p:grpSpPr>
        <p:grpSp>
          <p:nvGrpSpPr>
            <p:cNvPr id="2058" name="Group"/>
            <p:cNvGrpSpPr/>
            <p:nvPr/>
          </p:nvGrpSpPr>
          <p:grpSpPr>
            <a:xfrm>
              <a:off x="0" y="2690988"/>
              <a:ext cx="5215162" cy="4332761"/>
              <a:chOff x="0" y="0"/>
              <a:chExt cx="5215161" cy="4332759"/>
            </a:xfrm>
          </p:grpSpPr>
          <p:sp>
            <p:nvSpPr>
              <p:cNvPr id="2056" name="Oval"/>
              <p:cNvSpPr/>
              <p:nvPr/>
            </p:nvSpPr>
            <p:spPr>
              <a:xfrm>
                <a:off x="0" y="719303"/>
                <a:ext cx="5215162" cy="3613457"/>
              </a:xfrm>
              <a:prstGeom prst="ellipse">
                <a:avLst/>
              </a:prstGeom>
              <a:solidFill>
                <a:srgbClr val="212121">
                  <a:alpha val="35468"/>
                </a:srgbClr>
              </a:solidFill>
              <a:ln w="38100" cap="flat">
                <a:solidFill>
                  <a:schemeClr val="accent5">
                    <a:hueOff val="101205"/>
                    <a:satOff val="-13598"/>
                    <a:lumOff val="23877"/>
                    <a:alpha val="3546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057" name="Dimension"/>
              <p:cNvSpPr txBox="1"/>
              <p:nvPr/>
            </p:nvSpPr>
            <p:spPr>
              <a:xfrm>
                <a:off x="1573224" y="-1"/>
                <a:ext cx="2075003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Dimension</a:t>
                </a:r>
              </a:p>
            </p:txBody>
          </p:sp>
        </p:grpSp>
        <p:grpSp>
          <p:nvGrpSpPr>
            <p:cNvPr id="2061" name="Group"/>
            <p:cNvGrpSpPr/>
            <p:nvPr/>
          </p:nvGrpSpPr>
          <p:grpSpPr>
            <a:xfrm>
              <a:off x="8630118" y="0"/>
              <a:ext cx="5215163" cy="6014306"/>
              <a:chOff x="0" y="0"/>
              <a:chExt cx="5215161" cy="6014305"/>
            </a:xfrm>
          </p:grpSpPr>
          <p:sp>
            <p:nvSpPr>
              <p:cNvPr id="2059" name="Dimension"/>
              <p:cNvSpPr txBox="1"/>
              <p:nvPr/>
            </p:nvSpPr>
            <p:spPr>
              <a:xfrm>
                <a:off x="1460233" y="-1"/>
                <a:ext cx="2075003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Dimension</a:t>
                </a:r>
              </a:p>
            </p:txBody>
          </p:sp>
          <p:sp>
            <p:nvSpPr>
              <p:cNvPr id="2060" name="Oval"/>
              <p:cNvSpPr/>
              <p:nvPr/>
            </p:nvSpPr>
            <p:spPr>
              <a:xfrm>
                <a:off x="0" y="698343"/>
                <a:ext cx="5215162" cy="5315963"/>
              </a:xfrm>
              <a:prstGeom prst="ellipse">
                <a:avLst/>
              </a:prstGeom>
              <a:solidFill>
                <a:srgbClr val="212121">
                  <a:alpha val="34800"/>
                </a:srgbClr>
              </a:solidFill>
              <a:ln w="38100" cap="flat">
                <a:solidFill>
                  <a:schemeClr val="accent5">
                    <a:hueOff val="101205"/>
                    <a:satOff val="-13598"/>
                    <a:lumOff val="23877"/>
                    <a:alpha val="348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pSp>
        <p:nvGrpSpPr>
          <p:cNvPr id="2066" name="Group"/>
          <p:cNvGrpSpPr/>
          <p:nvPr/>
        </p:nvGrpSpPr>
        <p:grpSpPr>
          <a:xfrm>
            <a:off x="15939845" y="9903296"/>
            <a:ext cx="1524001" cy="2327393"/>
            <a:chOff x="0" y="0"/>
            <a:chExt cx="1524000" cy="2327392"/>
          </a:xfrm>
        </p:grpSpPr>
        <p:sp>
          <p:nvSpPr>
            <p:cNvPr id="2063" name="Line"/>
            <p:cNvSpPr/>
            <p:nvPr/>
          </p:nvSpPr>
          <p:spPr>
            <a:xfrm flipV="1">
              <a:off x="761999" y="616507"/>
              <a:ext cx="1" cy="1089984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64" name="LINK"/>
            <p:cNvSpPr/>
            <p:nvPr/>
          </p:nvSpPr>
          <p:spPr>
            <a:xfrm>
              <a:off x="0" y="0"/>
              <a:ext cx="1524000" cy="635000"/>
            </a:xfrm>
            <a:prstGeom prst="rect">
              <a:avLst/>
            </a:prstGeom>
            <a:solidFill>
              <a:srgbClr val="CEA358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</a:t>
              </a:r>
            </a:p>
          </p:txBody>
        </p:sp>
        <p:sp>
          <p:nvSpPr>
            <p:cNvPr id="2065" name="SAT"/>
            <p:cNvSpPr/>
            <p:nvPr/>
          </p:nvSpPr>
          <p:spPr>
            <a:xfrm>
              <a:off x="0" y="1692392"/>
              <a:ext cx="1524000" cy="635001"/>
            </a:xfrm>
            <a:prstGeom prst="rect">
              <a:avLst/>
            </a:prstGeom>
            <a:solidFill>
              <a:srgbClr val="ABAA5A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2" grpId="1"/>
      <p:bldP build="whole" bldLvl="1" animBg="1" rev="0" advAuto="0" spid="2055" grpId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lowly Changing Dimension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Slowly Changing Dimensions</a:t>
            </a:r>
          </a:p>
        </p:txBody>
      </p:sp>
      <p:sp>
        <p:nvSpPr>
          <p:cNvPr id="2069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072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070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71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3" name="Slowly changing dimensions are used to capture changing data within the dimension over time"/>
          <p:cNvSpPr txBox="1"/>
          <p:nvPr/>
        </p:nvSpPr>
        <p:spPr>
          <a:xfrm>
            <a:off x="1165940" y="1291443"/>
            <a:ext cx="19942572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4800"/>
              </a:lnSpc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Slowly changing dimensions are used to capture changing data within the dimension over time</a:t>
            </a:r>
          </a:p>
        </p:txBody>
      </p:sp>
      <p:graphicFrame>
        <p:nvGraphicFramePr>
          <p:cNvPr id="2074" name="Table"/>
          <p:cNvGraphicFramePr/>
          <p:nvPr/>
        </p:nvGraphicFramePr>
        <p:xfrm>
          <a:off x="1527183" y="2664598"/>
          <a:ext cx="7333889" cy="184980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93372"/>
                <a:gridCol w="2672096"/>
                <a:gridCol w="2555719"/>
              </a:tblGrid>
              <a:tr h="5044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First_Name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Cust_Type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</a:tr>
              <a:tr h="79518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Jim 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trike="sngStrike" sz="2000"/>
                      </a:pPr>
                      <a:r>
                        <a:t>Corporate,</a:t>
                      </a:r>
                    </a:p>
                    <a:p>
                      <a:pPr defTabSz="914400">
                        <a:defRPr b="1" sz="20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Retail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747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Amanda Holland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Retail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75" name="Source"/>
          <p:cNvSpPr txBox="1"/>
          <p:nvPr/>
        </p:nvSpPr>
        <p:spPr>
          <a:xfrm>
            <a:off x="1216856" y="2044323"/>
            <a:ext cx="1586535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4800"/>
              </a:lnSpc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Source</a:t>
            </a:r>
          </a:p>
        </p:txBody>
      </p:sp>
      <p:grpSp>
        <p:nvGrpSpPr>
          <p:cNvPr id="2079" name="Group"/>
          <p:cNvGrpSpPr/>
          <p:nvPr/>
        </p:nvGrpSpPr>
        <p:grpSpPr>
          <a:xfrm>
            <a:off x="1216856" y="5327587"/>
            <a:ext cx="7651356" cy="2793386"/>
            <a:chOff x="0" y="0"/>
            <a:chExt cx="7651355" cy="2793384"/>
          </a:xfrm>
        </p:grpSpPr>
        <p:sp>
          <p:nvSpPr>
            <p:cNvPr id="2076" name="Type-1 (Current)"/>
            <p:cNvSpPr txBox="1"/>
            <p:nvPr/>
          </p:nvSpPr>
          <p:spPr>
            <a:xfrm>
              <a:off x="267076" y="584674"/>
              <a:ext cx="2601783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Type-1 (Current)</a:t>
              </a:r>
            </a:p>
          </p:txBody>
        </p:sp>
        <p:graphicFrame>
          <p:nvGraphicFramePr>
            <p:cNvPr id="2077" name="Table"/>
            <p:cNvGraphicFramePr/>
            <p:nvPr/>
          </p:nvGraphicFramePr>
          <p:xfrm>
            <a:off x="310327" y="1175699"/>
            <a:ext cx="7341029" cy="16176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176070"/>
                  <a:gridCol w="2873958"/>
                  <a:gridCol w="2278298"/>
                </a:tblGrid>
                <a:tr h="49837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Cust_Type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3683E"/>
                      </a:solidFill>
                    </a:tcPr>
                  </a:tc>
                </a:tr>
                <a:tr h="534695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7191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Amanda Holland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078" name="Target"/>
            <p:cNvSpPr txBox="1"/>
            <p:nvPr/>
          </p:nvSpPr>
          <p:spPr>
            <a:xfrm>
              <a:off x="0" y="0"/>
              <a:ext cx="1586535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Target</a:t>
              </a:r>
            </a:p>
          </p:txBody>
        </p:sp>
      </p:grpSp>
      <p:grpSp>
        <p:nvGrpSpPr>
          <p:cNvPr id="2082" name="Group"/>
          <p:cNvGrpSpPr/>
          <p:nvPr/>
        </p:nvGrpSpPr>
        <p:grpSpPr>
          <a:xfrm>
            <a:off x="1497005" y="9231917"/>
            <a:ext cx="12267797" cy="2619288"/>
            <a:chOff x="0" y="0"/>
            <a:chExt cx="12267796" cy="2619286"/>
          </a:xfrm>
        </p:grpSpPr>
        <p:graphicFrame>
          <p:nvGraphicFramePr>
            <p:cNvPr id="2080" name="Table"/>
            <p:cNvGraphicFramePr/>
            <p:nvPr/>
          </p:nvGraphicFramePr>
          <p:xfrm>
            <a:off x="30178" y="586813"/>
            <a:ext cx="12237619" cy="203247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1" bandCol="0" bandRow="0" rtl="0">
                  <a:tableStyleId>{4C3C2611-4C71-4FC5-86AE-919BDF0F9419}</a:tableStyleId>
                </a:tblPr>
                <a:tblGrid>
                  <a:gridCol w="736768"/>
                  <a:gridCol w="1917805"/>
                  <a:gridCol w="2302763"/>
                  <a:gridCol w="1719761"/>
                  <a:gridCol w="1707205"/>
                  <a:gridCol w="1845198"/>
                  <a:gridCol w="1995414"/>
                </a:tblGrid>
                <a:tr h="48587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Cust_Type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Start_Date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End_Date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Current_Flag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3683E"/>
                      </a:solidFill>
                    </a:tcPr>
                  </a:tc>
                </a:tr>
                <a:tr h="48587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Corporate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24-05-2016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14-07-2018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48587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Amanda Holland 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10-03-2016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Y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6214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15-07-2018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Y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noFill/>
                    </a:tcPr>
                  </a:tc>
                </a:tr>
              </a:tbl>
            </a:graphicData>
          </a:graphic>
        </p:graphicFrame>
        <p:sp>
          <p:nvSpPr>
            <p:cNvPr id="2081" name="Type-2 (Historical)"/>
            <p:cNvSpPr txBox="1"/>
            <p:nvPr/>
          </p:nvSpPr>
          <p:spPr>
            <a:xfrm>
              <a:off x="0" y="0"/>
              <a:ext cx="2902075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Type-2 (Historical)</a:t>
              </a:r>
            </a:p>
          </p:txBody>
        </p:sp>
      </p:grpSp>
      <p:grpSp>
        <p:nvGrpSpPr>
          <p:cNvPr id="2085" name="Group"/>
          <p:cNvGrpSpPr/>
          <p:nvPr/>
        </p:nvGrpSpPr>
        <p:grpSpPr>
          <a:xfrm>
            <a:off x="14529279" y="1974845"/>
            <a:ext cx="7403387" cy="2539562"/>
            <a:chOff x="0" y="0"/>
            <a:chExt cx="7403386" cy="2539560"/>
          </a:xfrm>
        </p:grpSpPr>
        <p:graphicFrame>
          <p:nvGraphicFramePr>
            <p:cNvPr id="2083" name="Table"/>
            <p:cNvGraphicFramePr/>
            <p:nvPr/>
          </p:nvGraphicFramePr>
          <p:xfrm>
            <a:off x="69498" y="689752"/>
            <a:ext cx="7333889" cy="184980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93372"/>
                  <a:gridCol w="2672096"/>
                  <a:gridCol w="2555719"/>
                </a:tblGrid>
                <a:tr h="50444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Contact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chemeClr val="accent4">
                          <a:hueOff val="102361"/>
                          <a:satOff val="14118"/>
                          <a:lumOff val="10675"/>
                        </a:schemeClr>
                      </a:solidFill>
                    </a:tcPr>
                  </a:tc>
                </a:tr>
                <a:tr h="79518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trike="sngStrike" sz="2000"/>
                        </a:pPr>
                        <a:r>
                          <a:t>999-111</a:t>
                        </a:r>
                      </a:p>
                      <a:p>
                        <a:pPr defTabSz="914400">
                          <a:defRPr b="1" sz="20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999-888</a:t>
                        </a:r>
                      </a:p>
                    </a:txBody>
                    <a:tcPr marL="50800" marR="50800" marT="50800" marB="50800" anchor="t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3747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Amanda Holland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999-123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084" name="Source"/>
            <p:cNvSpPr txBox="1"/>
            <p:nvPr/>
          </p:nvSpPr>
          <p:spPr>
            <a:xfrm>
              <a:off x="0" y="0"/>
              <a:ext cx="1586535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 defTabSz="457200">
                <a:lnSpc>
                  <a:spcPts val="4800"/>
                </a:lnSpc>
                <a:defRPr sz="2500">
                  <a:ln w="0" cap="flat">
                    <a:solidFill>
                      <a:srgbClr val="222222"/>
                    </a:solidFill>
                    <a:prstDash val="solid"/>
                    <a:miter lim="400000"/>
                  </a:ln>
                  <a:solidFill>
                    <a:srgbClr val="DCDEE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Source</a:t>
              </a:r>
            </a:p>
          </p:txBody>
        </p:sp>
      </p:grpSp>
      <p:grpSp>
        <p:nvGrpSpPr>
          <p:cNvPr id="2088" name="Group"/>
          <p:cNvGrpSpPr/>
          <p:nvPr/>
        </p:nvGrpSpPr>
        <p:grpSpPr>
          <a:xfrm>
            <a:off x="14484680" y="5874295"/>
            <a:ext cx="7384280" cy="2208710"/>
            <a:chOff x="0" y="0"/>
            <a:chExt cx="7384279" cy="2208709"/>
          </a:xfrm>
        </p:grpSpPr>
        <p:sp>
          <p:nvSpPr>
            <p:cNvPr id="2086" name="Type-1 (Current)"/>
            <p:cNvSpPr txBox="1"/>
            <p:nvPr/>
          </p:nvSpPr>
          <p:spPr>
            <a:xfrm>
              <a:off x="0" y="0"/>
              <a:ext cx="2601783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5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Type-1 (Current)</a:t>
              </a:r>
            </a:p>
          </p:txBody>
        </p:sp>
        <p:graphicFrame>
          <p:nvGraphicFramePr>
            <p:cNvPr id="2087" name="Table"/>
            <p:cNvGraphicFramePr/>
            <p:nvPr/>
          </p:nvGraphicFramePr>
          <p:xfrm>
            <a:off x="43251" y="591024"/>
            <a:ext cx="7341029" cy="16176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176070"/>
                  <a:gridCol w="2873958"/>
                  <a:gridCol w="2278298"/>
                </a:tblGrid>
                <a:tr h="498371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Customer_ID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E3683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Cust_Type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E3683E"/>
                      </a:solidFill>
                    </a:tcPr>
                  </a:tc>
                </a:tr>
                <a:tr h="534695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999-888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</a:tcPr>
                  </a:tc>
                </a:tr>
                <a:tr h="571917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Amanda Holland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999-123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2091" name="Group"/>
          <p:cNvGrpSpPr/>
          <p:nvPr/>
        </p:nvGrpSpPr>
        <p:grpSpPr>
          <a:xfrm>
            <a:off x="1157647" y="5522622"/>
            <a:ext cx="21171973" cy="6740802"/>
            <a:chOff x="0" y="0"/>
            <a:chExt cx="21171971" cy="6740801"/>
          </a:xfrm>
        </p:grpSpPr>
        <p:sp>
          <p:nvSpPr>
            <p:cNvPr id="2089" name="Rectangle"/>
            <p:cNvSpPr/>
            <p:nvPr/>
          </p:nvSpPr>
          <p:spPr>
            <a:xfrm>
              <a:off x="0" y="3565066"/>
              <a:ext cx="12964394" cy="3175736"/>
            </a:xfrm>
            <a:prstGeom prst="rect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90" name="Rectangle"/>
            <p:cNvSpPr/>
            <p:nvPr/>
          </p:nvSpPr>
          <p:spPr>
            <a:xfrm>
              <a:off x="12981388" y="0"/>
              <a:ext cx="8190584" cy="2919971"/>
            </a:xfrm>
            <a:prstGeom prst="rect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8" grpId="4"/>
      <p:bldP build="whole" bldLvl="1" animBg="1" rev="0" advAuto="0" spid="2091" grpId="5"/>
      <p:bldP build="whole" bldLvl="1" animBg="1" rev="0" advAuto="0" spid="2082" grpId="2"/>
      <p:bldP build="whole" bldLvl="1" animBg="1" rev="0" advAuto="0" spid="2085" grpId="3"/>
      <p:bldP build="whole" bldLvl="1" animBg="1" rev="0" advAuto="0" spid="2079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History on Satellite Tabl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History on Satellite Table</a:t>
            </a:r>
          </a:p>
        </p:txBody>
      </p:sp>
      <p:sp>
        <p:nvSpPr>
          <p:cNvPr id="209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09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09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9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098" name="Table"/>
          <p:cNvGraphicFramePr/>
          <p:nvPr/>
        </p:nvGraphicFramePr>
        <p:xfrm>
          <a:off x="1918532" y="2039974"/>
          <a:ext cx="7333889" cy="184980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93372"/>
                <a:gridCol w="2672096"/>
                <a:gridCol w="2555719"/>
              </a:tblGrid>
              <a:tr h="5044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First_Name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Cust_Type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</a:tr>
              <a:tr h="79518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Jim 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trike="sngStrike" sz="2000"/>
                      </a:pPr>
                      <a:r>
                        <a:t>Corporate,</a:t>
                      </a:r>
                    </a:p>
                    <a:p>
                      <a:pPr defTabSz="914400">
                        <a:defRPr b="1" sz="20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Retail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747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Amanda Holland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Retail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99" name="Source"/>
          <p:cNvSpPr txBox="1"/>
          <p:nvPr/>
        </p:nvSpPr>
        <p:spPr>
          <a:xfrm>
            <a:off x="1638308" y="1286094"/>
            <a:ext cx="1586535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4800"/>
              </a:lnSpc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Source</a:t>
            </a:r>
          </a:p>
        </p:txBody>
      </p:sp>
      <p:graphicFrame>
        <p:nvGraphicFramePr>
          <p:cNvPr id="2100" name="Table"/>
          <p:cNvGraphicFramePr/>
          <p:nvPr/>
        </p:nvGraphicFramePr>
        <p:xfrm>
          <a:off x="14448259" y="1971429"/>
          <a:ext cx="7333889" cy="184981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93372"/>
                <a:gridCol w="2672096"/>
                <a:gridCol w="2555719"/>
              </a:tblGrid>
              <a:tr h="504449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First_Name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Contact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chemeClr val="accent4">
                        <a:hueOff val="102361"/>
                        <a:satOff val="14118"/>
                        <a:lumOff val="10675"/>
                      </a:schemeClr>
                    </a:solidFill>
                  </a:tcPr>
                </a:tc>
              </a:tr>
              <a:tr h="79518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Jim Black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trike="sngStrike" sz="2000"/>
                      </a:pPr>
                      <a:r>
                        <a:t>999-888</a:t>
                      </a:r>
                    </a:p>
                    <a:p>
                      <a:pPr defTabSz="914400">
                        <a:defRPr b="1" sz="20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999-111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53747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Amanda Holland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999-123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01" name="Source"/>
          <p:cNvSpPr txBox="1"/>
          <p:nvPr/>
        </p:nvSpPr>
        <p:spPr>
          <a:xfrm>
            <a:off x="14378761" y="1281677"/>
            <a:ext cx="1586535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4800"/>
              </a:lnSpc>
              <a:defRPr sz="25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DCDEE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Source</a:t>
            </a:r>
          </a:p>
        </p:txBody>
      </p:sp>
      <p:grpSp>
        <p:nvGrpSpPr>
          <p:cNvPr id="2104" name="Group"/>
          <p:cNvGrpSpPr/>
          <p:nvPr/>
        </p:nvGrpSpPr>
        <p:grpSpPr>
          <a:xfrm>
            <a:off x="13675500" y="5345112"/>
            <a:ext cx="9790316" cy="2563250"/>
            <a:chOff x="0" y="0"/>
            <a:chExt cx="9790315" cy="2563248"/>
          </a:xfrm>
        </p:grpSpPr>
        <p:sp>
          <p:nvSpPr>
            <p:cNvPr id="2102" name="Current View"/>
            <p:cNvSpPr txBox="1"/>
            <p:nvPr/>
          </p:nvSpPr>
          <p:spPr>
            <a:xfrm>
              <a:off x="0" y="-1"/>
              <a:ext cx="203021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Current View</a:t>
              </a:r>
            </a:p>
          </p:txBody>
        </p:sp>
        <p:graphicFrame>
          <p:nvGraphicFramePr>
            <p:cNvPr id="2103" name="Table"/>
            <p:cNvGraphicFramePr/>
            <p:nvPr/>
          </p:nvGraphicFramePr>
          <p:xfrm>
            <a:off x="115833" y="700740"/>
            <a:ext cx="9674483" cy="186250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591511"/>
                  <a:gridCol w="2371205"/>
                  <a:gridCol w="1963204"/>
                  <a:gridCol w="1867930"/>
                  <a:gridCol w="1867930"/>
                </a:tblGrid>
                <a:tr h="40548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A5A"/>
                      </a:solidFill>
                    </a:tcPr>
                  </a:tc>
                </a:tr>
                <a:tr h="46969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100H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999-888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02 -01-2018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8731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101H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Amanda Holland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999-123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05 -01-2018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731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100H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999-111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01-01-2020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2107" name="Group"/>
          <p:cNvGrpSpPr/>
          <p:nvPr/>
        </p:nvGrpSpPr>
        <p:grpSpPr>
          <a:xfrm>
            <a:off x="1014804" y="5345112"/>
            <a:ext cx="10174719" cy="2666472"/>
            <a:chOff x="0" y="0"/>
            <a:chExt cx="10174718" cy="2666470"/>
          </a:xfrm>
        </p:grpSpPr>
        <p:graphicFrame>
          <p:nvGraphicFramePr>
            <p:cNvPr id="2105" name="Table"/>
            <p:cNvGraphicFramePr/>
            <p:nvPr/>
          </p:nvGraphicFramePr>
          <p:xfrm>
            <a:off x="119202" y="700739"/>
            <a:ext cx="10055517" cy="196573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732173"/>
                  <a:gridCol w="2250150"/>
                  <a:gridCol w="1994447"/>
                  <a:gridCol w="2033022"/>
                  <a:gridCol w="2033022"/>
                </a:tblGrid>
                <a:tr h="428116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First_Name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A5A"/>
                      </a:solidFill>
                    </a:tcPr>
                  </a:tc>
                </a:tr>
                <a:tr h="49590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100H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Corporate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02 -01-2018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1450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101H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Amanda Holland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05 -01-2018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14503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100H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Retail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08-01-2019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106" name="Historical View"/>
            <p:cNvSpPr txBox="1"/>
            <p:nvPr/>
          </p:nvSpPr>
          <p:spPr>
            <a:xfrm>
              <a:off x="-1" y="-1"/>
              <a:ext cx="2318496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Historical View</a:t>
              </a:r>
            </a:p>
          </p:txBody>
        </p:sp>
      </p:grpSp>
      <p:sp>
        <p:nvSpPr>
          <p:cNvPr id="2108" name="Rounded Rectangle"/>
          <p:cNvSpPr/>
          <p:nvPr/>
        </p:nvSpPr>
        <p:spPr>
          <a:xfrm>
            <a:off x="1176526" y="6518402"/>
            <a:ext cx="9814452" cy="1386613"/>
          </a:xfrm>
          <a:prstGeom prst="roundRect">
            <a:avLst>
              <a:gd name="adj" fmla="val 16630"/>
            </a:avLst>
          </a:prstGeom>
          <a:ln w="254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chemeClr val="accent5">
                    <a:hueOff val="101205"/>
                    <a:satOff val="-13598"/>
                    <a:lumOff val="23877"/>
                  </a:schemeClr>
                </a:solidFill>
              </a:defRPr>
            </a:pPr>
          </a:p>
        </p:txBody>
      </p:sp>
      <p:sp>
        <p:nvSpPr>
          <p:cNvPr id="2109" name="Rounded Rectangle"/>
          <p:cNvSpPr/>
          <p:nvPr/>
        </p:nvSpPr>
        <p:spPr>
          <a:xfrm>
            <a:off x="13760902" y="7373811"/>
            <a:ext cx="9722643" cy="555206"/>
          </a:xfrm>
          <a:prstGeom prst="roundRect">
            <a:avLst>
              <a:gd name="adj" fmla="val 41534"/>
            </a:avLst>
          </a:prstGeom>
          <a:ln w="254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chemeClr val="accent5">
                    <a:hueOff val="101205"/>
                    <a:satOff val="-13598"/>
                    <a:lumOff val="2387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4" grpId="1"/>
      <p:bldP build="whole" bldLvl="1" animBg="1" rev="0" advAuto="0" spid="2108" grpId="4"/>
      <p:bldP build="whole" bldLvl="1" animBg="1" rev="0" advAuto="0" spid="2107" grpId="3"/>
      <p:bldP build="whole" bldLvl="1" animBg="1" rev="0" advAuto="0" spid="2109" grpId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Type -1 Dimension with Single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Type -1 Dimension with Single Satellite</a:t>
            </a:r>
          </a:p>
        </p:txBody>
      </p:sp>
      <p:sp>
        <p:nvSpPr>
          <p:cNvPr id="2112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115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113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14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119" name="Group"/>
          <p:cNvGrpSpPr/>
          <p:nvPr/>
        </p:nvGrpSpPr>
        <p:grpSpPr>
          <a:xfrm>
            <a:off x="1260918" y="6407814"/>
            <a:ext cx="3960869" cy="5641686"/>
            <a:chOff x="25400" y="25400"/>
            <a:chExt cx="3960867" cy="5641685"/>
          </a:xfrm>
        </p:grpSpPr>
        <p:graphicFrame>
          <p:nvGraphicFramePr>
            <p:cNvPr id="2116" name="Table"/>
            <p:cNvGraphicFramePr/>
            <p:nvPr/>
          </p:nvGraphicFramePr>
          <p:xfrm>
            <a:off x="25400" y="25400"/>
            <a:ext cx="3952567" cy="203096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892784"/>
                  <a:gridCol w="1047081"/>
                </a:tblGrid>
                <a:tr h="40794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0794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u="sng">
                            <a:solidFill>
                              <a:srgbClr val="DCDEE0"/>
                            </a:solidFill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0078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2117" name="Table"/>
            <p:cNvGraphicFramePr/>
            <p:nvPr/>
          </p:nvGraphicFramePr>
          <p:xfrm>
            <a:off x="46401" y="2983689"/>
            <a:ext cx="3939867" cy="268339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3300942"/>
                  <a:gridCol w="626223"/>
                </a:tblGrid>
                <a:tr h="381527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SAT_CONTACT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B55"/>
                      </a:solidFill>
                    </a:tcPr>
                  </a:tc>
                  <a:tc hMerge="1">
                    <a:tcPr/>
                  </a:tc>
                </a:tr>
                <a:tr h="38152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u="sng">
                            <a:solidFill>
                              <a:srgbClr val="DCDEE0"/>
                            </a:solidFill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38152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152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152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DCDEE0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152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38152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118" name="Line"/>
            <p:cNvSpPr/>
            <p:nvPr/>
          </p:nvSpPr>
          <p:spPr>
            <a:xfrm flipV="1">
              <a:off x="1319527" y="2035966"/>
              <a:ext cx="1" cy="978153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122" name="Group"/>
          <p:cNvGrpSpPr/>
          <p:nvPr/>
        </p:nvGrpSpPr>
        <p:grpSpPr>
          <a:xfrm>
            <a:off x="8551219" y="2685374"/>
            <a:ext cx="6101317" cy="6682391"/>
            <a:chOff x="0" y="0"/>
            <a:chExt cx="6101315" cy="6682390"/>
          </a:xfrm>
        </p:grpSpPr>
        <p:sp>
          <p:nvSpPr>
            <p:cNvPr id="2120" name="SELECT…"/>
            <p:cNvSpPr txBox="1"/>
            <p:nvPr/>
          </p:nvSpPr>
          <p:spPr>
            <a:xfrm>
              <a:off x="0" y="1224710"/>
              <a:ext cx="6101316" cy="545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spcBef>
                  <a:spcPts val="600"/>
                </a:spcBef>
                <a:defRPr sz="20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pPr>
              <a:r>
                <a:t>SELECT </a:t>
              </a:r>
            </a:p>
            <a:p>
              <a:pPr algn="l"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t>H.Cust_ID as Cust_Key, </a:t>
              </a:r>
            </a:p>
            <a:p>
              <a:pPr algn="l"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t>SC.Name, SC.Phone,</a:t>
              </a:r>
            </a:p>
            <a:p>
              <a:pPr algn="l"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t>SC.LOAD_DTS as Valid_From,</a:t>
              </a:r>
            </a:p>
            <a:p>
              <a:pPr algn="l"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t>SC.REC_SRC as Source</a:t>
              </a:r>
            </a:p>
            <a:p>
              <a:pPr algn="l" defTabSz="457200">
                <a:lnSpc>
                  <a:spcPts val="3900"/>
                </a:lnSpc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FROM</a:t>
              </a:r>
              <a:r>
                <a:t> HUB_CUSTOMER H</a:t>
              </a:r>
            </a:p>
            <a:p>
              <a:pPr algn="l" defTabSz="457200">
                <a:lnSpc>
                  <a:spcPts val="3900"/>
                </a:lnSpc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t>JOIN SAT_CONTACT SC</a:t>
              </a:r>
            </a:p>
            <a:p>
              <a:pPr algn="l" defTabSz="457200">
                <a:lnSpc>
                  <a:spcPts val="3900"/>
                </a:lnSpc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ON</a:t>
              </a:r>
              <a:r>
                <a:t>  H.HK_Cust_ID = SC.HK_Cust_ID</a:t>
              </a:r>
            </a:p>
            <a:p>
              <a:pPr algn="l" defTabSz="457200">
                <a:lnSpc>
                  <a:spcPts val="3900"/>
                </a:lnSpc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WHERE</a:t>
              </a:r>
              <a:r>
                <a:t> SA.LOAD_DTS =</a:t>
              </a:r>
            </a:p>
            <a:p>
              <a:pPr algn="l" defTabSz="457200">
                <a:lnSpc>
                  <a:spcPts val="3900"/>
                </a:lnSpc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t>    (</a:t>
              </a:r>
              <a:r>
                <a:rPr i="1">
                  <a:solidFill>
                    <a:schemeClr val="accent2">
                      <a:satOff val="-13916"/>
                      <a:lumOff val="1398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SELECT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(MAX(S2.LOAD_DTS)</a:t>
              </a: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algn="l" defTabSz="457200">
                <a:lnSpc>
                  <a:spcPts val="3900"/>
                </a:lnSpc>
                <a:spcBef>
                  <a:spcPts val="600"/>
                </a:spcBef>
                <a:defRPr i="1" sz="20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   </a:t>
              </a:r>
              <a:r>
                <a:rPr>
                  <a:solidFill>
                    <a:schemeClr val="accent2">
                      <a:satOff val="-13916"/>
                      <a:lumOff val="13989"/>
                    </a:schemeClr>
                  </a:solidFill>
                </a:rPr>
                <a:t>FROM</a:t>
              </a:r>
              <a:r>
                <a:t>  SAT_CONTACT S2</a:t>
              </a:r>
            </a:p>
            <a:p>
              <a:pPr algn="l" defTabSz="457200">
                <a:lnSpc>
                  <a:spcPts val="3900"/>
                </a:lnSpc>
                <a:spcBef>
                  <a:spcPts val="600"/>
                </a:spcBef>
                <a:defRPr sz="2000">
                  <a:solidFill>
                    <a:srgbClr val="DCDEE0"/>
                  </a:solidFill>
                </a:defRPr>
              </a:pPr>
              <a:r>
                <a:t>    </a:t>
              </a:r>
              <a:r>
                <a:rPr i="1">
                  <a:solidFill>
                    <a:schemeClr val="accent2">
                      <a:satOff val="-13916"/>
                      <a:lumOff val="1398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WHERE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H.HK_Cust_ID = S2.HK_Cust_ID</a:t>
              </a:r>
              <a:r>
                <a:t>)</a:t>
              </a:r>
            </a:p>
          </p:txBody>
        </p:sp>
        <p:sp>
          <p:nvSpPr>
            <p:cNvPr id="2138" name="Connection Line"/>
            <p:cNvSpPr/>
            <p:nvPr/>
          </p:nvSpPr>
          <p:spPr>
            <a:xfrm>
              <a:off x="2213323" y="0"/>
              <a:ext cx="1270001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3333" y="9520"/>
                    <a:pt x="10533" y="2320"/>
                    <a:pt x="21600" y="0"/>
                  </a:cubicBezTo>
                </a:path>
              </a:pathLst>
            </a:custGeom>
            <a:noFill/>
            <a:ln w="1270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2126" name="Group"/>
          <p:cNvGrpSpPr/>
          <p:nvPr/>
        </p:nvGrpSpPr>
        <p:grpSpPr>
          <a:xfrm>
            <a:off x="10991071" y="7440319"/>
            <a:ext cx="12272037" cy="5144652"/>
            <a:chOff x="0" y="25400"/>
            <a:chExt cx="12272035" cy="5144650"/>
          </a:xfrm>
        </p:grpSpPr>
        <p:graphicFrame>
          <p:nvGraphicFramePr>
            <p:cNvPr id="2123" name="Table"/>
            <p:cNvGraphicFramePr/>
            <p:nvPr/>
          </p:nvGraphicFramePr>
          <p:xfrm>
            <a:off x="5133768" y="25400"/>
            <a:ext cx="3939867" cy="321721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19181"/>
                  <a:gridCol w="1907984"/>
                </a:tblGrid>
                <a:tr h="53408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DIM_CUSTOMER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  <a:tc hMerge="1">
                    <a:tcPr/>
                  </a:tc>
                </a:tr>
                <a:tr h="53408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Cust_Key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CHAR (10)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408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VARCHAR (20)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408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VARCHAR (20)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4085"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  <a:r>
                          <a:t>Valid_From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34085"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  <a:r>
                          <a:t>Source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VARCHAR (10)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139" name="Connection Line"/>
            <p:cNvSpPr/>
            <p:nvPr/>
          </p:nvSpPr>
          <p:spPr>
            <a:xfrm>
              <a:off x="0" y="2400173"/>
              <a:ext cx="1677929" cy="97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533" y="20816"/>
                    <a:pt x="4333" y="13616"/>
                    <a:pt x="0" y="0"/>
                  </a:cubicBezTo>
                </a:path>
              </a:pathLst>
            </a:custGeom>
            <a:noFill/>
            <a:ln w="127000" cap="flat">
              <a:solidFill>
                <a:srgbClr val="A6AAA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graphicFrame>
          <p:nvGraphicFramePr>
            <p:cNvPr id="2125" name="Table"/>
            <p:cNvGraphicFramePr/>
            <p:nvPr/>
          </p:nvGraphicFramePr>
          <p:xfrm>
            <a:off x="2348706" y="4088503"/>
            <a:ext cx="9923330" cy="108154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826448"/>
                  <a:gridCol w="2068113"/>
                  <a:gridCol w="1728724"/>
                  <a:gridCol w="2143671"/>
                  <a:gridCol w="2143671"/>
                </a:tblGrid>
                <a:tr h="485445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Cust_Key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Valid_From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Source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</a:tr>
                <a:tr h="5834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999-111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05 -01-2018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2131" name="Group"/>
          <p:cNvGrpSpPr/>
          <p:nvPr/>
        </p:nvGrpSpPr>
        <p:grpSpPr>
          <a:xfrm>
            <a:off x="679905" y="1945158"/>
            <a:ext cx="5107330" cy="3420723"/>
            <a:chOff x="0" y="0"/>
            <a:chExt cx="5107328" cy="3420722"/>
          </a:xfrm>
        </p:grpSpPr>
        <p:sp>
          <p:nvSpPr>
            <p:cNvPr id="2127" name="Line"/>
            <p:cNvSpPr/>
            <p:nvPr/>
          </p:nvSpPr>
          <p:spPr>
            <a:xfrm flipV="1">
              <a:off x="1790754" y="1354156"/>
              <a:ext cx="1525821" cy="678624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128" name="HUB"/>
            <p:cNvSpPr/>
            <p:nvPr/>
          </p:nvSpPr>
          <p:spPr>
            <a:xfrm>
              <a:off x="3252073" y="1065687"/>
              <a:ext cx="1518891" cy="631548"/>
            </a:xfrm>
            <a:prstGeom prst="rect">
              <a:avLst/>
            </a:prstGeom>
            <a:solidFill>
              <a:srgbClr val="70ABD2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</a:t>
              </a:r>
            </a:p>
          </p:txBody>
        </p:sp>
        <p:sp>
          <p:nvSpPr>
            <p:cNvPr id="2129" name="SAT"/>
            <p:cNvSpPr/>
            <p:nvPr/>
          </p:nvSpPr>
          <p:spPr>
            <a:xfrm>
              <a:off x="272763" y="1730160"/>
              <a:ext cx="1524001" cy="635001"/>
            </a:xfrm>
            <a:prstGeom prst="rect">
              <a:avLst/>
            </a:prstGeom>
            <a:solidFill>
              <a:srgbClr val="ABAA5A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</a:t>
              </a:r>
            </a:p>
          </p:txBody>
        </p:sp>
        <p:sp>
          <p:nvSpPr>
            <p:cNvPr id="2130" name="Oval"/>
            <p:cNvSpPr/>
            <p:nvPr/>
          </p:nvSpPr>
          <p:spPr>
            <a:xfrm>
              <a:off x="0" y="0"/>
              <a:ext cx="5107329" cy="3420723"/>
            </a:xfrm>
            <a:prstGeom prst="ellipse">
              <a:avLst/>
            </a:prstGeom>
            <a:solidFill>
              <a:srgbClr val="212121">
                <a:alpha val="36546"/>
              </a:srgbClr>
            </a:solidFill>
            <a:ln w="38100" cap="flat">
              <a:solidFill>
                <a:schemeClr val="accent5">
                  <a:hueOff val="101205"/>
                  <a:satOff val="-13598"/>
                  <a:lumOff val="23877"/>
                  <a:alpha val="3654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132" name="Dimension"/>
          <p:cNvSpPr txBox="1"/>
          <p:nvPr/>
        </p:nvSpPr>
        <p:spPr>
          <a:xfrm>
            <a:off x="2196068" y="1268227"/>
            <a:ext cx="207500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/>
            </a:lvl1pPr>
          </a:lstStyle>
          <a:p>
            <a:pPr/>
            <a:r>
              <a:t>Dimension</a:t>
            </a:r>
          </a:p>
        </p:txBody>
      </p:sp>
      <p:grpSp>
        <p:nvGrpSpPr>
          <p:cNvPr id="2137" name="Group"/>
          <p:cNvGrpSpPr/>
          <p:nvPr/>
        </p:nvGrpSpPr>
        <p:grpSpPr>
          <a:xfrm>
            <a:off x="12532582" y="1301351"/>
            <a:ext cx="9799975" cy="2198146"/>
            <a:chOff x="0" y="0"/>
            <a:chExt cx="9799973" cy="2198145"/>
          </a:xfrm>
        </p:grpSpPr>
        <p:sp>
          <p:nvSpPr>
            <p:cNvPr id="2133" name="SAT_CONTACT"/>
            <p:cNvSpPr txBox="1"/>
            <p:nvPr/>
          </p:nvSpPr>
          <p:spPr>
            <a:xfrm>
              <a:off x="-1" y="-1"/>
              <a:ext cx="2075893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SAT_CONTACT</a:t>
              </a:r>
            </a:p>
          </p:txBody>
        </p:sp>
        <p:grpSp>
          <p:nvGrpSpPr>
            <p:cNvPr id="2136" name="Group"/>
            <p:cNvGrpSpPr/>
            <p:nvPr/>
          </p:nvGrpSpPr>
          <p:grpSpPr>
            <a:xfrm>
              <a:off x="18051" y="561150"/>
              <a:ext cx="9781923" cy="1636996"/>
              <a:chOff x="0" y="25400"/>
              <a:chExt cx="9781922" cy="1636995"/>
            </a:xfrm>
          </p:grpSpPr>
          <p:graphicFrame>
            <p:nvGraphicFramePr>
              <p:cNvPr id="2134" name="Table"/>
              <p:cNvGraphicFramePr/>
              <p:nvPr/>
            </p:nvGraphicFramePr>
            <p:xfrm>
              <a:off x="60069" y="25400"/>
              <a:ext cx="9674484" cy="1636996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80588"/>
                    <a:gridCol w="2016184"/>
                    <a:gridCol w="1685317"/>
                    <a:gridCol w="2089846"/>
                    <a:gridCol w="2089846"/>
                  </a:tblGrid>
                  <a:tr h="483402"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HK_Cust_ID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solidFill>
                          <a:srgbClr val="ABAA5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Name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ABAA5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Phone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ABAA5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r>
                            <a:t>LOAD_DTS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ABAA5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b="1" sz="2000">
                              <a:solidFill>
                                <a:srgbClr val="000000"/>
                              </a:solidFill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r>
                            <a:t>REC_SRC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ABAA5A"/>
                        </a:solidFill>
                      </a:tcPr>
                    </a:tc>
                  </a:tr>
                  <a:tr h="559947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DCDEE0"/>
                              </a:solidFill>
                            </a:rPr>
                            <a:t>1000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Jim Black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999-888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02 -01-2018</a:t>
                          </a:r>
                        </a:p>
                      </a:txBody>
                      <a:tcPr marL="50800" marR="50800" marT="50800" marB="50800" anchor="ctr" anchorCtr="0" horzOverflow="overflow"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SAP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8094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DCDEE0"/>
                              </a:solidFill>
                            </a:rPr>
                            <a:t>1000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Jim Black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999-111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05 -01-2018</a:t>
                          </a:r>
                        </a:p>
                      </a:txBody>
                      <a:tcPr marL="50800" marR="50800" marT="50800" marB="50800" anchor="ctr" anchorCtr="0" horzOverflow="overflow"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100">
                              <a:solidFill>
                                <a:srgbClr val="FFFFFF"/>
                              </a:solidFill>
                            </a:rPr>
                            <a:t>SAP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2135" name="Rounded Rectangle"/>
              <p:cNvSpPr/>
              <p:nvPr/>
            </p:nvSpPr>
            <p:spPr>
              <a:xfrm>
                <a:off x="0" y="1124497"/>
                <a:ext cx="9781923" cy="460376"/>
              </a:xfrm>
              <a:prstGeom prst="roundRect">
                <a:avLst>
                  <a:gd name="adj" fmla="val 50000"/>
                </a:avLst>
              </a:prstGeom>
              <a:noFill/>
              <a:ln w="254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>
                    <a:solidFill>
                      <a:srgbClr val="FFD479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" dur="125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5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2" grpId="2"/>
      <p:bldP build="whole" bldLvl="1" animBg="1" rev="0" advAuto="0" spid="2126" grpId="3"/>
      <p:bldP build="whole" bldLvl="1" animBg="1" rev="0" advAuto="0" spid="2137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Type -1 Dimension with Multiple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Type -1 Dimension with Multiple Satellite</a:t>
            </a:r>
          </a:p>
        </p:txBody>
      </p:sp>
      <p:sp>
        <p:nvSpPr>
          <p:cNvPr id="2142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145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143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44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146" name="Table"/>
          <p:cNvGraphicFramePr/>
          <p:nvPr/>
        </p:nvGraphicFramePr>
        <p:xfrm>
          <a:off x="1416636" y="4426051"/>
          <a:ext cx="3222307" cy="20436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97804"/>
                <a:gridCol w="511802"/>
              </a:tblGrid>
              <a:tr h="40619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SAT_ADDRESS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147" name="Table"/>
          <p:cNvGraphicFramePr/>
          <p:nvPr/>
        </p:nvGraphicFramePr>
        <p:xfrm>
          <a:off x="5612777" y="4426051"/>
          <a:ext cx="3209608" cy="20563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87129"/>
                <a:gridCol w="509776"/>
              </a:tblGrid>
              <a:tr h="40873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SAT_CONTACT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48" name="Line"/>
          <p:cNvSpPr/>
          <p:nvPr/>
        </p:nvSpPr>
        <p:spPr>
          <a:xfrm flipV="1">
            <a:off x="3088119" y="3478327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149" name="Line"/>
          <p:cNvSpPr/>
          <p:nvPr/>
        </p:nvSpPr>
        <p:spPr>
          <a:xfrm flipV="1">
            <a:off x="7139902" y="3478327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159" name="Group"/>
          <p:cNvGrpSpPr/>
          <p:nvPr/>
        </p:nvGrpSpPr>
        <p:grpSpPr>
          <a:xfrm>
            <a:off x="983185" y="7604004"/>
            <a:ext cx="5215162" cy="5315963"/>
            <a:chOff x="0" y="0"/>
            <a:chExt cx="5215161" cy="5315961"/>
          </a:xfrm>
        </p:grpSpPr>
        <p:grpSp>
          <p:nvGrpSpPr>
            <p:cNvPr id="2157" name="Group"/>
            <p:cNvGrpSpPr/>
            <p:nvPr/>
          </p:nvGrpSpPr>
          <p:grpSpPr>
            <a:xfrm>
              <a:off x="249352" y="739843"/>
              <a:ext cx="4104218" cy="3836277"/>
              <a:chOff x="0" y="0"/>
              <a:chExt cx="4104216" cy="3836275"/>
            </a:xfrm>
          </p:grpSpPr>
          <p:sp>
            <p:nvSpPr>
              <p:cNvPr id="2150" name="Line"/>
              <p:cNvSpPr/>
              <p:nvPr/>
            </p:nvSpPr>
            <p:spPr>
              <a:xfrm flipV="1">
                <a:off x="668154" y="258860"/>
                <a:ext cx="1064277" cy="1372803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51" name="Line"/>
              <p:cNvSpPr/>
              <p:nvPr/>
            </p:nvSpPr>
            <p:spPr>
              <a:xfrm flipV="1">
                <a:off x="1513737" y="1826383"/>
                <a:ext cx="108397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52" name="Line"/>
              <p:cNvSpPr/>
              <p:nvPr/>
            </p:nvSpPr>
            <p:spPr>
              <a:xfrm>
                <a:off x="673401" y="2187109"/>
                <a:ext cx="1518741" cy="1518740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53" name="SAT"/>
              <p:cNvSpPr/>
              <p:nvPr/>
            </p:nvSpPr>
            <p:spPr>
              <a:xfrm>
                <a:off x="1670519" y="0"/>
                <a:ext cx="1524001" cy="635000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154" name="SAT"/>
              <p:cNvSpPr/>
              <p:nvPr/>
            </p:nvSpPr>
            <p:spPr>
              <a:xfrm>
                <a:off x="2580216" y="1508883"/>
                <a:ext cx="1524001" cy="635001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155" name="SAT"/>
              <p:cNvSpPr/>
              <p:nvPr/>
            </p:nvSpPr>
            <p:spPr>
              <a:xfrm>
                <a:off x="2135246" y="3201275"/>
                <a:ext cx="1524001" cy="635001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156" name="HUB"/>
              <p:cNvSpPr/>
              <p:nvPr/>
            </p:nvSpPr>
            <p:spPr>
              <a:xfrm>
                <a:off x="0" y="1574110"/>
                <a:ext cx="1518890" cy="631547"/>
              </a:xfrm>
              <a:prstGeom prst="rect">
                <a:avLst/>
              </a:prstGeom>
              <a:solidFill>
                <a:srgbClr val="70ABD2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HUB</a:t>
                </a:r>
              </a:p>
            </p:txBody>
          </p:sp>
        </p:grpSp>
        <p:sp>
          <p:nvSpPr>
            <p:cNvPr id="2158" name="Oval"/>
            <p:cNvSpPr/>
            <p:nvPr/>
          </p:nvSpPr>
          <p:spPr>
            <a:xfrm>
              <a:off x="0" y="0"/>
              <a:ext cx="5215162" cy="5315962"/>
            </a:xfrm>
            <a:prstGeom prst="ellipse">
              <a:avLst/>
            </a:prstGeom>
            <a:solidFill>
              <a:srgbClr val="212121">
                <a:alpha val="34800"/>
              </a:srgbClr>
            </a:solidFill>
            <a:ln w="38100" cap="flat">
              <a:solidFill>
                <a:schemeClr val="accent5">
                  <a:hueOff val="101205"/>
                  <a:satOff val="-13598"/>
                  <a:lumOff val="23877"/>
                  <a:alpha val="34800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166" name="Group"/>
          <p:cNvGrpSpPr/>
          <p:nvPr/>
        </p:nvGrpSpPr>
        <p:grpSpPr>
          <a:xfrm>
            <a:off x="16413216" y="1243046"/>
            <a:ext cx="6424749" cy="4930837"/>
            <a:chOff x="0" y="0"/>
            <a:chExt cx="6424748" cy="4930835"/>
          </a:xfrm>
        </p:grpSpPr>
        <p:graphicFrame>
          <p:nvGraphicFramePr>
            <p:cNvPr id="2160" name="Table"/>
            <p:cNvGraphicFramePr/>
            <p:nvPr/>
          </p:nvGraphicFramePr>
          <p:xfrm>
            <a:off x="179304" y="3293840"/>
            <a:ext cx="6245445" cy="163699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619026"/>
                  <a:gridCol w="1833245"/>
                  <a:gridCol w="2780472"/>
                </a:tblGrid>
                <a:tr h="48340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BA9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9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95F"/>
                      </a:solidFill>
                    </a:tcPr>
                  </a:tc>
                </a:tr>
                <a:tr h="55994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999-888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02 -01-2018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809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999-111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05 -01-2018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2161" name="Table"/>
            <p:cNvGraphicFramePr/>
            <p:nvPr/>
          </p:nvGraphicFramePr>
          <p:xfrm>
            <a:off x="179304" y="548202"/>
            <a:ext cx="6245445" cy="154804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619026"/>
                  <a:gridCol w="1833245"/>
                  <a:gridCol w="2780472"/>
                </a:tblGrid>
                <a:tr h="487512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A5A"/>
                      </a:solidFill>
                    </a:tcPr>
                  </a:tc>
                </a:tr>
                <a:tr h="49599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LA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01-01-2018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518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NW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03 -01-2018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162" name="SAT_ADDRESS"/>
            <p:cNvSpPr txBox="1"/>
            <p:nvPr/>
          </p:nvSpPr>
          <p:spPr>
            <a:xfrm>
              <a:off x="-1" y="-1"/>
              <a:ext cx="2070305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SAT_ADDRESS</a:t>
              </a:r>
            </a:p>
          </p:txBody>
        </p:sp>
        <p:sp>
          <p:nvSpPr>
            <p:cNvPr id="2163" name="SAT_CONTACT"/>
            <p:cNvSpPr txBox="1"/>
            <p:nvPr/>
          </p:nvSpPr>
          <p:spPr>
            <a:xfrm>
              <a:off x="101182" y="2732689"/>
              <a:ext cx="2075892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SAT_CONTACT</a:t>
              </a:r>
            </a:p>
          </p:txBody>
        </p:sp>
        <p:sp>
          <p:nvSpPr>
            <p:cNvPr id="2164" name="Rounded Rectangle"/>
            <p:cNvSpPr/>
            <p:nvPr/>
          </p:nvSpPr>
          <p:spPr>
            <a:xfrm>
              <a:off x="155978" y="1576176"/>
              <a:ext cx="6220045" cy="460376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D479"/>
                  </a:solidFill>
                </a:defRPr>
              </a:pPr>
            </a:p>
          </p:txBody>
        </p:sp>
        <p:sp>
          <p:nvSpPr>
            <p:cNvPr id="2165" name="Rounded Rectangle"/>
            <p:cNvSpPr/>
            <p:nvPr/>
          </p:nvSpPr>
          <p:spPr>
            <a:xfrm>
              <a:off x="155978" y="4392457"/>
              <a:ext cx="6220045" cy="460376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D479"/>
                  </a:solidFill>
                </a:defRPr>
              </a:pPr>
            </a:p>
          </p:txBody>
        </p:sp>
      </p:grpSp>
      <p:graphicFrame>
        <p:nvGraphicFramePr>
          <p:cNvPr id="2167" name="Table"/>
          <p:cNvGraphicFramePr/>
          <p:nvPr/>
        </p:nvGraphicFramePr>
        <p:xfrm>
          <a:off x="1427586" y="1490494"/>
          <a:ext cx="7435603" cy="20309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450148"/>
                <a:gridCol w="1972753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68" name="JOIN SAT_CONTACT SC…"/>
          <p:cNvSpPr txBox="1"/>
          <p:nvPr/>
        </p:nvSpPr>
        <p:spPr>
          <a:xfrm>
            <a:off x="10357442" y="9932945"/>
            <a:ext cx="6101316" cy="254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JOIN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SAT_CONTACT</a:t>
            </a:r>
            <a:r>
              <a:t> SC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ON</a:t>
            </a:r>
            <a:r>
              <a:t>  H.HK_Cust_ID = SC.HK_Cust_ID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WHERE</a:t>
            </a:r>
            <a:r>
              <a:t> SC.LOAD_DTS =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    (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SELECT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(MAX(S3.LOAD_DTS)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i="1" sz="21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FROM</a:t>
            </a:r>
            <a:r>
              <a:t>  SAT_CONTACT S3</a:t>
            </a:r>
          </a:p>
          <a:p>
            <a:pPr algn="l" defTabSz="457200">
              <a:lnSpc>
                <a:spcPts val="4000"/>
              </a:lnSpc>
              <a:spcBef>
                <a:spcPts val="600"/>
              </a:spcBef>
              <a:defRPr sz="2100">
                <a:solidFill>
                  <a:srgbClr val="DCDEE0"/>
                </a:solidFill>
              </a:defRPr>
            </a:pPr>
            <a:r>
              <a:t>    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WHERE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H.HK_Cust_ID = S3.HK_Cust_ID</a:t>
            </a:r>
            <a:r>
              <a:t>)</a:t>
            </a:r>
          </a:p>
        </p:txBody>
      </p:sp>
      <p:grpSp>
        <p:nvGrpSpPr>
          <p:cNvPr id="2171" name="Group"/>
          <p:cNvGrpSpPr/>
          <p:nvPr/>
        </p:nvGrpSpPr>
        <p:grpSpPr>
          <a:xfrm>
            <a:off x="9973312" y="4242804"/>
            <a:ext cx="6124202" cy="5600050"/>
            <a:chOff x="0" y="0"/>
            <a:chExt cx="6124200" cy="5600049"/>
          </a:xfrm>
        </p:grpSpPr>
        <p:sp>
          <p:nvSpPr>
            <p:cNvPr id="2169" name="SELECT…"/>
            <p:cNvSpPr txBox="1"/>
            <p:nvPr/>
          </p:nvSpPr>
          <p:spPr>
            <a:xfrm>
              <a:off x="22885" y="750373"/>
              <a:ext cx="6101316" cy="4849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spcBef>
                  <a:spcPts val="600"/>
                </a:spcBef>
                <a:defRPr sz="21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pPr>
              <a:r>
                <a:t>SELECT </a:t>
              </a:r>
            </a:p>
            <a:p>
              <a:pPr algn="l"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H.Cust_ID as Cust_Key,</a:t>
              </a:r>
            </a:p>
            <a:p>
              <a:pPr algn="l"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SA.City, SC.Phone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FROM</a:t>
              </a:r>
              <a:r>
                <a:t> HUB_CUSTOMER H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JOIN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SAT_ADRESS</a:t>
              </a:r>
              <a:r>
                <a:t> SA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ON</a:t>
              </a:r>
              <a:r>
                <a:t>  H.HK_Cust_ID = SA.HK_Cust_ID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WHERE</a:t>
              </a:r>
              <a:r>
                <a:t> SA.LOAD_DTS =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    (</a:t>
              </a:r>
              <a:r>
                <a:rPr i="1">
                  <a:solidFill>
                    <a:schemeClr val="accent2">
                      <a:satOff val="-13916"/>
                      <a:lumOff val="1398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SELECT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(MAX(S2.LOAD_DTS)</a:t>
              </a: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i="1" sz="21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   </a:t>
              </a:r>
              <a:r>
                <a:rPr>
                  <a:solidFill>
                    <a:schemeClr val="accent2">
                      <a:satOff val="-13916"/>
                      <a:lumOff val="13989"/>
                    </a:schemeClr>
                  </a:solidFill>
                </a:rPr>
                <a:t>FROM</a:t>
              </a:r>
              <a:r>
                <a:t>  SAT_ADRESS  S2</a:t>
              </a:r>
            </a:p>
            <a:p>
              <a:pPr algn="l" defTabSz="457200">
                <a:lnSpc>
                  <a:spcPts val="4000"/>
                </a:lnSpc>
                <a:spcBef>
                  <a:spcPts val="600"/>
                </a:spcBef>
                <a:defRPr sz="2100">
                  <a:solidFill>
                    <a:srgbClr val="DCDEE0"/>
                  </a:solidFill>
                </a:defRPr>
              </a:pPr>
              <a:r>
                <a:t>    </a:t>
              </a:r>
              <a:r>
                <a:rPr i="1">
                  <a:solidFill>
                    <a:schemeClr val="accent2">
                      <a:satOff val="-13916"/>
                      <a:lumOff val="1398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WHERE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H.HK_Cust_ID = S2.HK_Cust_ID</a:t>
              </a:r>
              <a:r>
                <a:t>)</a:t>
              </a:r>
            </a:p>
          </p:txBody>
        </p:sp>
        <p:sp>
          <p:nvSpPr>
            <p:cNvPr id="2170" name="Current View"/>
            <p:cNvSpPr txBox="1"/>
            <p:nvPr/>
          </p:nvSpPr>
          <p:spPr>
            <a:xfrm>
              <a:off x="0" y="0"/>
              <a:ext cx="24988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Current View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6" grpId="1"/>
      <p:bldP build="whole" bldLvl="1" animBg="1" rev="0" advAuto="0" spid="2171" grpId="2"/>
      <p:bldP build="whole" bldLvl="1" animBg="1" rev="0" advAuto="0" spid="2168" grpId="3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Type -1 Dimension with Multiple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Type -1 Dimension with Multiple Satellite</a:t>
            </a:r>
          </a:p>
        </p:txBody>
      </p:sp>
      <p:sp>
        <p:nvSpPr>
          <p:cNvPr id="217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17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17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7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178" name="Table"/>
          <p:cNvGraphicFramePr/>
          <p:nvPr/>
        </p:nvGraphicFramePr>
        <p:xfrm>
          <a:off x="1416636" y="4426051"/>
          <a:ext cx="3222307" cy="20436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97804"/>
                <a:gridCol w="511802"/>
              </a:tblGrid>
              <a:tr h="40619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SAT_ADDRESS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179" name="Table"/>
          <p:cNvGraphicFramePr/>
          <p:nvPr/>
        </p:nvGraphicFramePr>
        <p:xfrm>
          <a:off x="5612777" y="4426051"/>
          <a:ext cx="3209608" cy="20563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87129"/>
                <a:gridCol w="509776"/>
              </a:tblGrid>
              <a:tr h="40873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SAT_CONTACT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80" name="Line"/>
          <p:cNvSpPr/>
          <p:nvPr/>
        </p:nvSpPr>
        <p:spPr>
          <a:xfrm flipV="1">
            <a:off x="3088119" y="3478327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181" name="Line"/>
          <p:cNvSpPr/>
          <p:nvPr/>
        </p:nvSpPr>
        <p:spPr>
          <a:xfrm flipV="1">
            <a:off x="7139902" y="3478327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191" name="Group"/>
          <p:cNvGrpSpPr/>
          <p:nvPr/>
        </p:nvGrpSpPr>
        <p:grpSpPr>
          <a:xfrm>
            <a:off x="983185" y="7604004"/>
            <a:ext cx="5215162" cy="5315963"/>
            <a:chOff x="0" y="0"/>
            <a:chExt cx="5215161" cy="5315961"/>
          </a:xfrm>
        </p:grpSpPr>
        <p:grpSp>
          <p:nvGrpSpPr>
            <p:cNvPr id="2189" name="Group"/>
            <p:cNvGrpSpPr/>
            <p:nvPr/>
          </p:nvGrpSpPr>
          <p:grpSpPr>
            <a:xfrm>
              <a:off x="249352" y="739843"/>
              <a:ext cx="4104218" cy="3836277"/>
              <a:chOff x="0" y="0"/>
              <a:chExt cx="4104216" cy="3836275"/>
            </a:xfrm>
          </p:grpSpPr>
          <p:sp>
            <p:nvSpPr>
              <p:cNvPr id="2182" name="Line"/>
              <p:cNvSpPr/>
              <p:nvPr/>
            </p:nvSpPr>
            <p:spPr>
              <a:xfrm flipV="1">
                <a:off x="668154" y="258860"/>
                <a:ext cx="1064277" cy="1372803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83" name="Line"/>
              <p:cNvSpPr/>
              <p:nvPr/>
            </p:nvSpPr>
            <p:spPr>
              <a:xfrm flipV="1">
                <a:off x="1513737" y="1826383"/>
                <a:ext cx="108397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84" name="Line"/>
              <p:cNvSpPr/>
              <p:nvPr/>
            </p:nvSpPr>
            <p:spPr>
              <a:xfrm>
                <a:off x="673401" y="2187109"/>
                <a:ext cx="1518741" cy="1518740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185" name="SAT"/>
              <p:cNvSpPr/>
              <p:nvPr/>
            </p:nvSpPr>
            <p:spPr>
              <a:xfrm>
                <a:off x="1670519" y="0"/>
                <a:ext cx="1524001" cy="635000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186" name="SAT"/>
              <p:cNvSpPr/>
              <p:nvPr/>
            </p:nvSpPr>
            <p:spPr>
              <a:xfrm>
                <a:off x="2580216" y="1508883"/>
                <a:ext cx="1524001" cy="635001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187" name="SAT"/>
              <p:cNvSpPr/>
              <p:nvPr/>
            </p:nvSpPr>
            <p:spPr>
              <a:xfrm>
                <a:off x="2135246" y="3201275"/>
                <a:ext cx="1524001" cy="635001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188" name="HUB"/>
              <p:cNvSpPr/>
              <p:nvPr/>
            </p:nvSpPr>
            <p:spPr>
              <a:xfrm>
                <a:off x="0" y="1574110"/>
                <a:ext cx="1518890" cy="631547"/>
              </a:xfrm>
              <a:prstGeom prst="rect">
                <a:avLst/>
              </a:prstGeom>
              <a:solidFill>
                <a:srgbClr val="70ABD2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HUB</a:t>
                </a:r>
              </a:p>
            </p:txBody>
          </p:sp>
        </p:grpSp>
        <p:sp>
          <p:nvSpPr>
            <p:cNvPr id="2190" name="Oval"/>
            <p:cNvSpPr/>
            <p:nvPr/>
          </p:nvSpPr>
          <p:spPr>
            <a:xfrm>
              <a:off x="0" y="0"/>
              <a:ext cx="5215162" cy="5315962"/>
            </a:xfrm>
            <a:prstGeom prst="ellipse">
              <a:avLst/>
            </a:prstGeom>
            <a:solidFill>
              <a:srgbClr val="212121">
                <a:alpha val="34800"/>
              </a:srgbClr>
            </a:solidFill>
            <a:ln w="38100" cap="flat">
              <a:solidFill>
                <a:schemeClr val="accent5">
                  <a:hueOff val="101205"/>
                  <a:satOff val="-13598"/>
                  <a:lumOff val="23877"/>
                  <a:alpha val="34800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aphicFrame>
        <p:nvGraphicFramePr>
          <p:cNvPr id="2192" name="Table"/>
          <p:cNvGraphicFramePr/>
          <p:nvPr/>
        </p:nvGraphicFramePr>
        <p:xfrm>
          <a:off x="16712938" y="6523731"/>
          <a:ext cx="6245444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34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9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9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95F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999-888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999-111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193" name="Table"/>
          <p:cNvGraphicFramePr/>
          <p:nvPr/>
        </p:nvGraphicFramePr>
        <p:xfrm>
          <a:off x="16712938" y="3778093"/>
          <a:ext cx="6245444" cy="15480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751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A5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A5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A5A"/>
                    </a:solidFill>
                  </a:tcPr>
                </a:tc>
              </a:tr>
              <a:tr h="4959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18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94" name="SAT_ADDRESS"/>
          <p:cNvSpPr txBox="1"/>
          <p:nvPr/>
        </p:nvSpPr>
        <p:spPr>
          <a:xfrm>
            <a:off x="16533633" y="3229891"/>
            <a:ext cx="2070304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SAT_ADDRESS</a:t>
            </a:r>
          </a:p>
        </p:txBody>
      </p:sp>
      <p:sp>
        <p:nvSpPr>
          <p:cNvPr id="2195" name="SAT_CONTACT"/>
          <p:cNvSpPr txBox="1"/>
          <p:nvPr/>
        </p:nvSpPr>
        <p:spPr>
          <a:xfrm>
            <a:off x="16634815" y="5962581"/>
            <a:ext cx="2075893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SAT_CONTACT</a:t>
            </a:r>
          </a:p>
        </p:txBody>
      </p:sp>
      <p:graphicFrame>
        <p:nvGraphicFramePr>
          <p:cNvPr id="2196" name="Table"/>
          <p:cNvGraphicFramePr/>
          <p:nvPr/>
        </p:nvGraphicFramePr>
        <p:xfrm>
          <a:off x="13099326" y="9517066"/>
          <a:ext cx="9854983" cy="26831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99335"/>
                <a:gridCol w="2526762"/>
                <a:gridCol w="2705010"/>
                <a:gridCol w="2811174"/>
              </a:tblGrid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City_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Phone_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Null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97" name="Line"/>
          <p:cNvSpPr/>
          <p:nvPr/>
        </p:nvSpPr>
        <p:spPr>
          <a:xfrm flipV="1">
            <a:off x="23545938" y="5018375"/>
            <a:ext cx="1" cy="695726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198" name="Line"/>
          <p:cNvSpPr/>
          <p:nvPr/>
        </p:nvSpPr>
        <p:spPr>
          <a:xfrm>
            <a:off x="22975850" y="11955677"/>
            <a:ext cx="583636" cy="11857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199" name="Line"/>
          <p:cNvSpPr/>
          <p:nvPr/>
        </p:nvSpPr>
        <p:spPr>
          <a:xfrm>
            <a:off x="22972602" y="7780401"/>
            <a:ext cx="59013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200" name="Line"/>
          <p:cNvSpPr/>
          <p:nvPr/>
        </p:nvSpPr>
        <p:spPr>
          <a:xfrm>
            <a:off x="22947202" y="5010855"/>
            <a:ext cx="59013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201" name="PIT_CUSTOMER"/>
          <p:cNvSpPr txBox="1"/>
          <p:nvPr/>
        </p:nvSpPr>
        <p:spPr>
          <a:xfrm>
            <a:off x="13012548" y="8907099"/>
            <a:ext cx="2235709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PIT_CUSTOMER</a:t>
            </a:r>
          </a:p>
        </p:txBody>
      </p:sp>
      <p:sp>
        <p:nvSpPr>
          <p:cNvPr id="2202" name="Line"/>
          <p:cNvSpPr/>
          <p:nvPr/>
        </p:nvSpPr>
        <p:spPr>
          <a:xfrm>
            <a:off x="8790281" y="1744873"/>
            <a:ext cx="124727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2203" name="Table"/>
          <p:cNvGraphicFramePr/>
          <p:nvPr/>
        </p:nvGraphicFramePr>
        <p:xfrm>
          <a:off x="1427586" y="1490494"/>
          <a:ext cx="7435603" cy="20309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450148"/>
                <a:gridCol w="1972753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204" name="Table"/>
          <p:cNvGraphicFramePr/>
          <p:nvPr/>
        </p:nvGraphicFramePr>
        <p:xfrm>
          <a:off x="10017690" y="1450223"/>
          <a:ext cx="3939867" cy="25369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920411"/>
                <a:gridCol w="1006754"/>
              </a:tblGrid>
              <a:tr h="50485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PIT_CUSTOMER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  <a:tc hMerge="1">
                  <a:tcPr/>
                </a:tc>
              </a:tr>
              <a:tr h="50485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0485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PIT_LOAD_DTS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485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City_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485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Phone_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Type -1 Dimension with Multiple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Type -1 Dimension with Multiple Satellite</a:t>
            </a:r>
          </a:p>
        </p:txBody>
      </p:sp>
      <p:sp>
        <p:nvSpPr>
          <p:cNvPr id="220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21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20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0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211" name="Table"/>
          <p:cNvGraphicFramePr/>
          <p:nvPr/>
        </p:nvGraphicFramePr>
        <p:xfrm>
          <a:off x="17104286" y="5094275"/>
          <a:ext cx="6245444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34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9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9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95F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999-888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999-111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212" name="Table"/>
          <p:cNvGraphicFramePr/>
          <p:nvPr/>
        </p:nvGraphicFramePr>
        <p:xfrm>
          <a:off x="17104286" y="2348638"/>
          <a:ext cx="6245444" cy="15480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751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A5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A5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A5A"/>
                    </a:solidFill>
                  </a:tcPr>
                </a:tc>
              </a:tr>
              <a:tr h="4959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18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13" name="SAT_ADDRESS"/>
          <p:cNvSpPr txBox="1"/>
          <p:nvPr/>
        </p:nvSpPr>
        <p:spPr>
          <a:xfrm>
            <a:off x="16924981" y="1800435"/>
            <a:ext cx="2070304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SAT_ADDRESS</a:t>
            </a:r>
          </a:p>
        </p:txBody>
      </p:sp>
      <p:sp>
        <p:nvSpPr>
          <p:cNvPr id="2214" name="SAT_CONTACT"/>
          <p:cNvSpPr txBox="1"/>
          <p:nvPr/>
        </p:nvSpPr>
        <p:spPr>
          <a:xfrm>
            <a:off x="17026164" y="4533125"/>
            <a:ext cx="2075892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SAT_CONTACT</a:t>
            </a:r>
          </a:p>
        </p:txBody>
      </p:sp>
      <p:graphicFrame>
        <p:nvGraphicFramePr>
          <p:cNvPr id="2215" name="Table"/>
          <p:cNvGraphicFramePr/>
          <p:nvPr/>
        </p:nvGraphicFramePr>
        <p:xfrm>
          <a:off x="13490674" y="8087610"/>
          <a:ext cx="9854983" cy="26831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99335"/>
                <a:gridCol w="2526762"/>
                <a:gridCol w="2705010"/>
                <a:gridCol w="2811174"/>
              </a:tblGrid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City_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Phone_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Null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220" name="Group"/>
          <p:cNvGrpSpPr/>
          <p:nvPr/>
        </p:nvGrpSpPr>
        <p:grpSpPr>
          <a:xfrm>
            <a:off x="23338550" y="3581399"/>
            <a:ext cx="615533" cy="6964782"/>
            <a:chOff x="0" y="0"/>
            <a:chExt cx="615531" cy="6964779"/>
          </a:xfrm>
        </p:grpSpPr>
        <p:sp>
          <p:nvSpPr>
            <p:cNvPr id="2216" name="Line"/>
            <p:cNvSpPr/>
            <p:nvPr/>
          </p:nvSpPr>
          <p:spPr>
            <a:xfrm flipV="1">
              <a:off x="598735" y="7520"/>
              <a:ext cx="1" cy="695726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17" name="Line"/>
            <p:cNvSpPr/>
            <p:nvPr/>
          </p:nvSpPr>
          <p:spPr>
            <a:xfrm>
              <a:off x="28647" y="6944822"/>
              <a:ext cx="583637" cy="1185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18" name="Line"/>
            <p:cNvSpPr/>
            <p:nvPr/>
          </p:nvSpPr>
          <p:spPr>
            <a:xfrm>
              <a:off x="25400" y="2769546"/>
              <a:ext cx="59013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19" name="Line"/>
            <p:cNvSpPr/>
            <p:nvPr/>
          </p:nvSpPr>
          <p:spPr>
            <a:xfrm>
              <a:off x="0" y="0"/>
              <a:ext cx="590132" cy="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221" name="PIT_CUSTOMER"/>
          <p:cNvSpPr txBox="1"/>
          <p:nvPr/>
        </p:nvSpPr>
        <p:spPr>
          <a:xfrm>
            <a:off x="13403896" y="7477644"/>
            <a:ext cx="2235709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PIT_CUSTOMER</a:t>
            </a:r>
          </a:p>
        </p:txBody>
      </p:sp>
      <p:graphicFrame>
        <p:nvGraphicFramePr>
          <p:cNvPr id="2222" name="Table"/>
          <p:cNvGraphicFramePr/>
          <p:nvPr/>
        </p:nvGraphicFramePr>
        <p:xfrm>
          <a:off x="13713249" y="2107181"/>
          <a:ext cx="2756829" cy="20309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14832"/>
                <a:gridCol w="729295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226" name="Group"/>
          <p:cNvGrpSpPr/>
          <p:nvPr/>
        </p:nvGrpSpPr>
        <p:grpSpPr>
          <a:xfrm>
            <a:off x="1418398" y="5677253"/>
            <a:ext cx="7929508" cy="6157715"/>
            <a:chOff x="0" y="25400"/>
            <a:chExt cx="7929506" cy="6157714"/>
          </a:xfrm>
        </p:grpSpPr>
        <p:graphicFrame>
          <p:nvGraphicFramePr>
            <p:cNvPr id="2223" name="Table"/>
            <p:cNvGraphicFramePr/>
            <p:nvPr/>
          </p:nvGraphicFramePr>
          <p:xfrm>
            <a:off x="226560" y="25400"/>
            <a:ext cx="3939867" cy="279329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19181"/>
                  <a:gridCol w="1907984"/>
                </a:tblGrid>
                <a:tr h="556118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100">
                            <a:solidFill>
                              <a:srgbClr val="FFFFFF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DIM_CUSTOMER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  <a:tc hMerge="1">
                    <a:tcPr/>
                  </a:tc>
                </a:tr>
                <a:tr h="55611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Cust_Key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CHAR (10)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5611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VARCHAR (20)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5611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VARCHAR (20)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56118">
                  <a:tc>
                    <a:txBody>
                      <a:bodyPr/>
                      <a:lstStyle/>
                      <a:p>
                        <a:pPr algn="l" defTabSz="914400">
                          <a:defRPr sz="2100"/>
                        </a:pPr>
                        <a:r>
                          <a:t>Valid_From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>
                            <a:solidFill>
                              <a:srgbClr val="FFFFFF"/>
                            </a:solidFill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2224" name="Table"/>
            <p:cNvGraphicFramePr/>
            <p:nvPr/>
          </p:nvGraphicFramePr>
          <p:xfrm>
            <a:off x="67225" y="5101567"/>
            <a:ext cx="7862282" cy="108154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768596"/>
                  <a:gridCol w="2331245"/>
                  <a:gridCol w="1673967"/>
                  <a:gridCol w="2075772"/>
                </a:tblGrid>
                <a:tr h="485445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Cust_Key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Valid_From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</a:tr>
                <a:tr h="583400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NW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999-111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05 -01-2018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225" name="DIM_CUSTOMER"/>
            <p:cNvSpPr txBox="1"/>
            <p:nvPr/>
          </p:nvSpPr>
          <p:spPr>
            <a:xfrm>
              <a:off x="0" y="4508679"/>
              <a:ext cx="2344116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DIM_CUSTOMER</a:t>
              </a:r>
            </a:p>
          </p:txBody>
        </p:sp>
      </p:grpSp>
      <p:sp>
        <p:nvSpPr>
          <p:cNvPr id="2227" name="SELECT…"/>
          <p:cNvSpPr txBox="1"/>
          <p:nvPr/>
        </p:nvSpPr>
        <p:spPr>
          <a:xfrm>
            <a:off x="6801801" y="1552049"/>
            <a:ext cx="6101317" cy="695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spcBef>
                <a:spcPts val="600"/>
              </a:spcBef>
              <a:defRPr sz="19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SELECT </a:t>
            </a:r>
          </a:p>
          <a:p>
            <a:pPr algn="l"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H.Cust_ID as Cust_Key, </a:t>
            </a:r>
          </a:p>
          <a:p>
            <a:pPr algn="l"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SA.City, SC.Phone,</a:t>
            </a:r>
          </a:p>
          <a:p>
            <a:pPr algn="l"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P.LOAD_DTS as Valid_From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FROM</a:t>
            </a:r>
            <a:r>
              <a:t> HUB_CUSTOMER H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PIT_CUSTOMER P,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SAT_CONTACT SC , 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SAT_ADDRESS SA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WHERE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H.HK_Cust_ID = P.HK_Cust_ID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H.HK_Cust_ID = SC.HK_Cust_ID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H.HK_Cust_ID = SA.HK_Cust_ID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P.Phone_</a:t>
            </a:r>
            <a:r>
              <a:t>LOAD_DTS</a:t>
            </a:r>
            <a:r>
              <a:t>= SA.LOAD_DTS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P.City_</a:t>
            </a:r>
            <a:r>
              <a:t>LOAD_DTS</a:t>
            </a:r>
            <a:r>
              <a:t> = SC.LOAD_DTS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SA.LOAD_DTS =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    (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SELECT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(MAX(P2.LOAD_DTS)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i="1" sz="19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FROM</a:t>
            </a:r>
            <a:r>
              <a:t>  PIT_CUSTOMER P2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    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WHERE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H.HK_Cust_ID = P2.HK_Cust_ID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6" grpId="2"/>
      <p:bldP build="whole" bldLvl="1" animBg="1" rev="0" advAuto="0" spid="22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K (M-M Relations)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pPr>
            <a:r>
              <a:t>LINK (</a:t>
            </a:r>
            <a:r>
              <a:rPr sz="3600"/>
              <a:t>M-M Relations</a:t>
            </a:r>
            <a:r>
              <a:t>)</a:t>
            </a:r>
          </a:p>
        </p:txBody>
      </p:sp>
      <p:sp>
        <p:nvSpPr>
          <p:cNvPr id="317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320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318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9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1" name="Many-to-Many relationships provide the following benefits:…"/>
          <p:cNvSpPr txBox="1"/>
          <p:nvPr/>
        </p:nvSpPr>
        <p:spPr>
          <a:xfrm>
            <a:off x="1724295" y="1272431"/>
            <a:ext cx="9222845" cy="3039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lnSpc>
                <a:spcPct val="90000"/>
              </a:lnSpc>
              <a:spcBef>
                <a:spcPts val="1300"/>
              </a:spcBef>
              <a:buFont typeface="Arial"/>
              <a:defRPr sz="26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</a:t>
            </a:r>
            <a:r>
              <a:t>any-to-Many relationships provide the following benefits: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26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Flexibility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26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Granularity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26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Scalability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26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Dynamic adaptability</a:t>
            </a:r>
          </a:p>
        </p:txBody>
      </p:sp>
      <p:grpSp>
        <p:nvGrpSpPr>
          <p:cNvPr id="334" name="Group"/>
          <p:cNvGrpSpPr/>
          <p:nvPr/>
        </p:nvGrpSpPr>
        <p:grpSpPr>
          <a:xfrm>
            <a:off x="11430060" y="1448989"/>
            <a:ext cx="11544392" cy="2719772"/>
            <a:chOff x="0" y="0"/>
            <a:chExt cx="11544390" cy="2719771"/>
          </a:xfrm>
        </p:grpSpPr>
        <p:sp>
          <p:nvSpPr>
            <p:cNvPr id="322" name="Student"/>
            <p:cNvSpPr/>
            <p:nvPr/>
          </p:nvSpPr>
          <p:spPr>
            <a:xfrm>
              <a:off x="9228878" y="314029"/>
              <a:ext cx="2315513" cy="685384"/>
            </a:xfrm>
            <a:prstGeom prst="rect">
              <a:avLst/>
            </a:prstGeom>
            <a:solidFill>
              <a:srgbClr val="A6AAA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Student</a:t>
              </a:r>
            </a:p>
          </p:txBody>
        </p:sp>
        <p:sp>
          <p:nvSpPr>
            <p:cNvPr id="323" name="Line"/>
            <p:cNvSpPr/>
            <p:nvPr/>
          </p:nvSpPr>
          <p:spPr>
            <a:xfrm>
              <a:off x="6887840" y="656720"/>
              <a:ext cx="231551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324" name="2 years ago…"/>
            <p:cNvSpPr txBox="1"/>
            <p:nvPr/>
          </p:nvSpPr>
          <p:spPr>
            <a:xfrm>
              <a:off x="0" y="0"/>
              <a:ext cx="4239238" cy="1154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 u="sng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 years ago</a:t>
              </a:r>
            </a:p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Student can register to only one faculty</a:t>
              </a:r>
            </a:p>
          </p:txBody>
        </p:sp>
        <p:sp>
          <p:nvSpPr>
            <p:cNvPr id="325" name="n"/>
            <p:cNvSpPr txBox="1"/>
            <p:nvPr/>
          </p:nvSpPr>
          <p:spPr>
            <a:xfrm>
              <a:off x="8671923" y="173667"/>
              <a:ext cx="541019" cy="441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326" name="1"/>
            <p:cNvSpPr txBox="1"/>
            <p:nvPr/>
          </p:nvSpPr>
          <p:spPr>
            <a:xfrm>
              <a:off x="6856353" y="217023"/>
              <a:ext cx="541019" cy="441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27" name="Faculty"/>
            <p:cNvSpPr/>
            <p:nvPr/>
          </p:nvSpPr>
          <p:spPr>
            <a:xfrm>
              <a:off x="4573522" y="314029"/>
              <a:ext cx="2315513" cy="685384"/>
            </a:xfrm>
            <a:prstGeom prst="rect">
              <a:avLst/>
            </a:prstGeom>
            <a:solidFill>
              <a:srgbClr val="A6AAA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</a:t>
              </a:r>
            </a:p>
          </p:txBody>
        </p:sp>
        <p:sp>
          <p:nvSpPr>
            <p:cNvPr id="328" name="Student"/>
            <p:cNvSpPr/>
            <p:nvPr/>
          </p:nvSpPr>
          <p:spPr>
            <a:xfrm>
              <a:off x="9228878" y="2013479"/>
              <a:ext cx="2315513" cy="685384"/>
            </a:xfrm>
            <a:prstGeom prst="rect">
              <a:avLst/>
            </a:prstGeom>
            <a:solidFill>
              <a:srgbClr val="A6AAA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Student</a:t>
              </a:r>
            </a:p>
          </p:txBody>
        </p:sp>
        <p:sp>
          <p:nvSpPr>
            <p:cNvPr id="329" name="Line"/>
            <p:cNvSpPr/>
            <p:nvPr/>
          </p:nvSpPr>
          <p:spPr>
            <a:xfrm>
              <a:off x="6887840" y="2356170"/>
              <a:ext cx="231551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330" name="n"/>
            <p:cNvSpPr txBox="1"/>
            <p:nvPr/>
          </p:nvSpPr>
          <p:spPr>
            <a:xfrm>
              <a:off x="6856353" y="1869439"/>
              <a:ext cx="541019" cy="441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331" name="m"/>
            <p:cNvSpPr txBox="1"/>
            <p:nvPr/>
          </p:nvSpPr>
          <p:spPr>
            <a:xfrm>
              <a:off x="8621123" y="1909090"/>
              <a:ext cx="541019" cy="441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332" name="Faculty"/>
            <p:cNvSpPr/>
            <p:nvPr/>
          </p:nvSpPr>
          <p:spPr>
            <a:xfrm>
              <a:off x="4573522" y="2013479"/>
              <a:ext cx="2315513" cy="685384"/>
            </a:xfrm>
            <a:prstGeom prst="rect">
              <a:avLst/>
            </a:prstGeom>
            <a:solidFill>
              <a:srgbClr val="A6AAA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Faculty</a:t>
              </a:r>
            </a:p>
          </p:txBody>
        </p:sp>
        <p:sp>
          <p:nvSpPr>
            <p:cNvPr id="333" name="Today…"/>
            <p:cNvSpPr txBox="1"/>
            <p:nvPr/>
          </p:nvSpPr>
          <p:spPr>
            <a:xfrm>
              <a:off x="360" y="1565089"/>
              <a:ext cx="4412314" cy="11546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 u="sng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Today</a:t>
              </a:r>
            </a:p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2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Student can register more than one faculty</a:t>
              </a:r>
            </a:p>
          </p:txBody>
        </p:sp>
      </p:grpSp>
      <p:grpSp>
        <p:nvGrpSpPr>
          <p:cNvPr id="348" name="Group"/>
          <p:cNvGrpSpPr/>
          <p:nvPr/>
        </p:nvGrpSpPr>
        <p:grpSpPr>
          <a:xfrm>
            <a:off x="12585387" y="4813785"/>
            <a:ext cx="10520671" cy="8165508"/>
            <a:chOff x="0" y="0"/>
            <a:chExt cx="10520670" cy="8165506"/>
          </a:xfrm>
        </p:grpSpPr>
        <p:sp>
          <p:nvSpPr>
            <p:cNvPr id="335" name="DV"/>
            <p:cNvSpPr txBox="1"/>
            <p:nvPr/>
          </p:nvSpPr>
          <p:spPr>
            <a:xfrm>
              <a:off x="0" y="0"/>
              <a:ext cx="10520671" cy="569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9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DV</a:t>
              </a:r>
            </a:p>
          </p:txBody>
        </p:sp>
        <p:grpSp>
          <p:nvGrpSpPr>
            <p:cNvPr id="347" name="Group"/>
            <p:cNvGrpSpPr/>
            <p:nvPr/>
          </p:nvGrpSpPr>
          <p:grpSpPr>
            <a:xfrm>
              <a:off x="1164373" y="1235126"/>
              <a:ext cx="8993402" cy="6930381"/>
              <a:chOff x="182892" y="25400"/>
              <a:chExt cx="8993401" cy="6930379"/>
            </a:xfrm>
          </p:grpSpPr>
          <p:graphicFrame>
            <p:nvGraphicFramePr>
              <p:cNvPr id="336" name="Table"/>
              <p:cNvGraphicFramePr/>
              <p:nvPr/>
            </p:nvGraphicFramePr>
            <p:xfrm>
              <a:off x="812361" y="25400"/>
              <a:ext cx="3290861" cy="269728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539948"/>
                    <a:gridCol w="738211"/>
                  </a:tblGrid>
                  <a:tr h="542628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HUB_Student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EAAD4"/>
                        </a:solidFill>
                      </a:tcPr>
                    </a:tc>
                    <a:tc hMerge="1">
                      <a:tcPr/>
                    </a:tc>
                  </a:tr>
                  <a:tr h="542628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 u="sng">
                              <a:solidFill>
                                <a:srgbClr val="DCDEE0"/>
                              </a:solidFill>
                            </a:rPr>
                            <a:t>HK_StudentCode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33108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Sudent_Code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33108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LOAD_DTS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33108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REC_SRC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337" name="Table"/>
              <p:cNvGraphicFramePr/>
              <p:nvPr/>
            </p:nvGraphicFramePr>
            <p:xfrm>
              <a:off x="5557274" y="25400"/>
              <a:ext cx="3111746" cy="269728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275424"/>
                    <a:gridCol w="823620"/>
                  </a:tblGrid>
                  <a:tr h="542628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HUB_Faculty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EAAD4"/>
                        </a:solidFill>
                      </a:tcPr>
                    </a:tc>
                    <a:tc hMerge="1">
                      <a:tcPr/>
                    </a:tc>
                  </a:tr>
                  <a:tr h="542628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 u="sng">
                              <a:solidFill>
                                <a:srgbClr val="DCDEE0"/>
                              </a:solidFill>
                            </a:rPr>
                            <a:t>HK_FacultyID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33108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Faculty_ID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33108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LOAD_DTS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33108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REC_SRC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338" name="Table"/>
              <p:cNvGraphicFramePr/>
              <p:nvPr/>
            </p:nvGraphicFramePr>
            <p:xfrm>
              <a:off x="2274482" y="3924964"/>
              <a:ext cx="5096854" cy="3030816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4273436"/>
                    <a:gridCol w="810716"/>
                  </a:tblGrid>
                  <a:tr h="503019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LINK_STU_FAC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CEA358"/>
                        </a:solidFill>
                      </a:tcPr>
                    </a:tc>
                    <a:tc hMerge="1">
                      <a:tcPr/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 u="sng">
                              <a:solidFill>
                                <a:srgbClr val="DCDEE0"/>
                              </a:solidFill>
                            </a:rPr>
                            <a:t>HK_Stu_Fac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HK_StudentCode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HK_FacultyID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Load Date (</a:t>
                          </a:r>
                          <a:r>
                            <a:t>LOAD_DTS</a:t>
                          </a:r>
                          <a:r>
                            <a:t>)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03019"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  <a:r>
                            <a:t>Record Source (</a:t>
                          </a:r>
                          <a:r>
                            <a:t>REC_SRC)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>
                              <a:solidFill>
                                <a:srgbClr val="DCDEE0"/>
                              </a:solidFill>
                            </a:defRPr>
                          </a:pPr>
                        </a:p>
                      </a:txBody>
                      <a:tcPr marL="50800" marR="50800" marT="50800" marB="50800" anchor="ctr" anchorCtr="0" horzOverflow="overflow">
                        <a:lnL w="12700"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pSp>
            <p:nvGrpSpPr>
              <p:cNvPr id="342" name="Group"/>
              <p:cNvGrpSpPr/>
              <p:nvPr/>
            </p:nvGrpSpPr>
            <p:grpSpPr>
              <a:xfrm>
                <a:off x="7362651" y="803049"/>
                <a:ext cx="1813644" cy="4861982"/>
                <a:chOff x="0" y="0"/>
                <a:chExt cx="1813643" cy="4861981"/>
              </a:xfrm>
            </p:grpSpPr>
            <p:sp>
              <p:nvSpPr>
                <p:cNvPr id="339" name="Line"/>
                <p:cNvSpPr/>
                <p:nvPr/>
              </p:nvSpPr>
              <p:spPr>
                <a:xfrm>
                  <a:off x="1272625" y="26091"/>
                  <a:ext cx="541019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600"/>
                  </a:pPr>
                </a:p>
              </p:txBody>
            </p:sp>
            <p:sp>
              <p:nvSpPr>
                <p:cNvPr id="340" name="Line"/>
                <p:cNvSpPr/>
                <p:nvPr/>
              </p:nvSpPr>
              <p:spPr>
                <a:xfrm>
                  <a:off x="-1" y="4861981"/>
                  <a:ext cx="1795716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600"/>
                  </a:pPr>
                </a:p>
              </p:txBody>
            </p:sp>
            <p:sp>
              <p:nvSpPr>
                <p:cNvPr id="341" name="Line"/>
                <p:cNvSpPr/>
                <p:nvPr/>
              </p:nvSpPr>
              <p:spPr>
                <a:xfrm>
                  <a:off x="1802664" y="0"/>
                  <a:ext cx="1" cy="4861474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600"/>
                  </a:pPr>
                </a:p>
              </p:txBody>
            </p:sp>
          </p:grpSp>
          <p:grpSp>
            <p:nvGrpSpPr>
              <p:cNvPr id="346" name="Group"/>
              <p:cNvGrpSpPr/>
              <p:nvPr/>
            </p:nvGrpSpPr>
            <p:grpSpPr>
              <a:xfrm>
                <a:off x="182892" y="828449"/>
                <a:ext cx="2073580" cy="4391574"/>
                <a:chOff x="182892" y="24418"/>
                <a:chExt cx="2073578" cy="4391573"/>
              </a:xfrm>
            </p:grpSpPr>
            <p:sp>
              <p:nvSpPr>
                <p:cNvPr id="343" name="Line"/>
                <p:cNvSpPr/>
                <p:nvPr/>
              </p:nvSpPr>
              <p:spPr>
                <a:xfrm flipH="1">
                  <a:off x="182892" y="25109"/>
                  <a:ext cx="590133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600"/>
                  </a:pPr>
                </a:p>
              </p:txBody>
            </p:sp>
            <p:sp>
              <p:nvSpPr>
                <p:cNvPr id="344" name="Line"/>
                <p:cNvSpPr/>
                <p:nvPr/>
              </p:nvSpPr>
              <p:spPr>
                <a:xfrm>
                  <a:off x="207797" y="24418"/>
                  <a:ext cx="1" cy="4391575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600"/>
                  </a:pPr>
                </a:p>
              </p:txBody>
            </p:sp>
            <p:sp>
              <p:nvSpPr>
                <p:cNvPr id="345" name="Line"/>
                <p:cNvSpPr/>
                <p:nvPr/>
              </p:nvSpPr>
              <p:spPr>
                <a:xfrm>
                  <a:off x="206757" y="4394238"/>
                  <a:ext cx="2049715" cy="1"/>
                </a:xfrm>
                <a:prstGeom prst="line">
                  <a:avLst/>
                </a:prstGeom>
                <a:noFill/>
                <a:ln w="254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600"/>
                  </a:pPr>
                </a:p>
              </p:txBody>
            </p:sp>
          </p:grpSp>
        </p:grpSp>
      </p:grpSp>
      <p:grpSp>
        <p:nvGrpSpPr>
          <p:cNvPr id="364" name="Group"/>
          <p:cNvGrpSpPr/>
          <p:nvPr/>
        </p:nvGrpSpPr>
        <p:grpSpPr>
          <a:xfrm>
            <a:off x="1009507" y="8623988"/>
            <a:ext cx="10098566" cy="4276232"/>
            <a:chOff x="25400" y="0"/>
            <a:chExt cx="10098564" cy="4276230"/>
          </a:xfrm>
        </p:grpSpPr>
        <p:grpSp>
          <p:nvGrpSpPr>
            <p:cNvPr id="362" name="Group"/>
            <p:cNvGrpSpPr/>
            <p:nvPr/>
          </p:nvGrpSpPr>
          <p:grpSpPr>
            <a:xfrm>
              <a:off x="25400" y="628463"/>
              <a:ext cx="10098565" cy="3647768"/>
              <a:chOff x="25400" y="25400"/>
              <a:chExt cx="10098564" cy="3647766"/>
            </a:xfrm>
          </p:grpSpPr>
          <p:graphicFrame>
            <p:nvGraphicFramePr>
              <p:cNvPr id="349" name="Table"/>
              <p:cNvGraphicFramePr/>
              <p:nvPr/>
            </p:nvGraphicFramePr>
            <p:xfrm>
              <a:off x="25400" y="1524186"/>
              <a:ext cx="2731342" cy="214898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081842"/>
                    <a:gridCol w="636798"/>
                  </a:tblGrid>
                  <a:tr h="538796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49CA6"/>
                        </a:solidFill>
                      </a:tcPr>
                    </a:tc>
                    <a:tc hMerge="1">
                      <a:tcPr/>
                    </a:tc>
                  </a:tr>
                  <a:tr h="53879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Student Code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2934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First 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2934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Last 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350" name="Table"/>
              <p:cNvGraphicFramePr/>
              <p:nvPr/>
            </p:nvGraphicFramePr>
            <p:xfrm>
              <a:off x="7766178" y="1682180"/>
              <a:ext cx="2357787" cy="163867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22920"/>
                    <a:gridCol w="622165"/>
                  </a:tblGrid>
                  <a:tr h="477367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Faculty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49CA6"/>
                        </a:solidFill>
                      </a:tcPr>
                    </a:tc>
                    <a:tc hMerge="1">
                      <a:tcPr/>
                    </a:tc>
                  </a:tr>
                  <a:tr h="612989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Faculty 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35613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Description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351" name="Table"/>
              <p:cNvGraphicFramePr/>
              <p:nvPr/>
            </p:nvGraphicFramePr>
            <p:xfrm>
              <a:off x="3694508" y="25400"/>
              <a:ext cx="2744042" cy="1624170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989008"/>
                    <a:gridCol w="1171239"/>
                  </a:tblGrid>
                  <a:tr h="540316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Stu_Fac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49CA6"/>
                        </a:solidFill>
                      </a:tcPr>
                    </a:tc>
                    <a:tc hMerge="1">
                      <a:tcPr/>
                    </a:tc>
                  </a:tr>
                  <a:tr h="54031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Faculty 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PK,FK1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3083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Student Code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</a:rPr>
                            <a:t>PK,FK2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352" name="Line"/>
              <p:cNvSpPr/>
              <p:nvPr/>
            </p:nvSpPr>
            <p:spPr>
              <a:xfrm flipV="1">
                <a:off x="3192537" y="1357517"/>
                <a:ext cx="1" cy="948199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353" name="Line"/>
              <p:cNvSpPr/>
              <p:nvPr/>
            </p:nvSpPr>
            <p:spPr>
              <a:xfrm>
                <a:off x="7353491" y="806888"/>
                <a:ext cx="1" cy="1638672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354" name="n"/>
              <p:cNvSpPr txBox="1"/>
              <p:nvPr/>
            </p:nvSpPr>
            <p:spPr>
              <a:xfrm>
                <a:off x="3244419" y="798814"/>
                <a:ext cx="369987" cy="496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200"/>
                </a:lvl1pPr>
              </a:lstStyle>
              <a:p>
                <a:pPr/>
                <a:r>
                  <a:t>n</a:t>
                </a:r>
              </a:p>
            </p:txBody>
          </p:sp>
          <p:sp>
            <p:nvSpPr>
              <p:cNvPr id="355" name="m"/>
              <p:cNvSpPr txBox="1"/>
              <p:nvPr/>
            </p:nvSpPr>
            <p:spPr>
              <a:xfrm>
                <a:off x="6934858" y="264493"/>
                <a:ext cx="461615" cy="49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200"/>
                </a:lvl1pPr>
              </a:lstStyle>
              <a:p>
                <a:pPr/>
                <a:r>
                  <a:t>m</a:t>
                </a:r>
              </a:p>
            </p:txBody>
          </p:sp>
          <p:sp>
            <p:nvSpPr>
              <p:cNvPr id="356" name="Line"/>
              <p:cNvSpPr/>
              <p:nvPr/>
            </p:nvSpPr>
            <p:spPr>
              <a:xfrm>
                <a:off x="6877764" y="827476"/>
                <a:ext cx="461615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357" name="Line"/>
              <p:cNvSpPr/>
              <p:nvPr/>
            </p:nvSpPr>
            <p:spPr>
              <a:xfrm flipV="1">
                <a:off x="7358966" y="2443128"/>
                <a:ext cx="369987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358" name="Line"/>
              <p:cNvSpPr/>
              <p:nvPr/>
            </p:nvSpPr>
            <p:spPr>
              <a:xfrm>
                <a:off x="3198605" y="1370218"/>
                <a:ext cx="461615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359" name="Line"/>
              <p:cNvSpPr/>
              <p:nvPr/>
            </p:nvSpPr>
            <p:spPr>
              <a:xfrm>
                <a:off x="2727957" y="2296523"/>
                <a:ext cx="461615" cy="1"/>
              </a:xfrm>
              <a:prstGeom prst="line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360" name="1"/>
              <p:cNvSpPr txBox="1"/>
              <p:nvPr/>
            </p:nvSpPr>
            <p:spPr>
              <a:xfrm>
                <a:off x="2773771" y="1786597"/>
                <a:ext cx="369987" cy="49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200"/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361" name="1"/>
              <p:cNvSpPr txBox="1"/>
              <p:nvPr/>
            </p:nvSpPr>
            <p:spPr>
              <a:xfrm>
                <a:off x="7358967" y="1940000"/>
                <a:ext cx="369986" cy="49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200"/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363" name="Bridge Table"/>
            <p:cNvSpPr txBox="1"/>
            <p:nvPr/>
          </p:nvSpPr>
          <p:spPr>
            <a:xfrm>
              <a:off x="3681087" y="0"/>
              <a:ext cx="3173489" cy="569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Bridge Table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792516" y="4859752"/>
            <a:ext cx="9819702" cy="3719738"/>
            <a:chOff x="0" y="0"/>
            <a:chExt cx="9819700" cy="3719736"/>
          </a:xfrm>
        </p:grpSpPr>
        <p:sp>
          <p:nvSpPr>
            <p:cNvPr id="365" name="3NF"/>
            <p:cNvSpPr txBox="1"/>
            <p:nvPr/>
          </p:nvSpPr>
          <p:spPr>
            <a:xfrm>
              <a:off x="0" y="0"/>
              <a:ext cx="9819701" cy="569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9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3NF</a:t>
              </a:r>
            </a:p>
          </p:txBody>
        </p:sp>
        <p:grpSp>
          <p:nvGrpSpPr>
            <p:cNvPr id="373" name="Group"/>
            <p:cNvGrpSpPr/>
            <p:nvPr/>
          </p:nvGrpSpPr>
          <p:grpSpPr>
            <a:xfrm>
              <a:off x="628387" y="1051459"/>
              <a:ext cx="7914875" cy="2668278"/>
              <a:chOff x="25400" y="25400"/>
              <a:chExt cx="7914873" cy="2668277"/>
            </a:xfrm>
          </p:grpSpPr>
          <p:graphicFrame>
            <p:nvGraphicFramePr>
              <p:cNvPr id="366" name="Table"/>
              <p:cNvGraphicFramePr/>
              <p:nvPr/>
            </p:nvGraphicFramePr>
            <p:xfrm>
              <a:off x="25400" y="25400"/>
              <a:ext cx="2894590" cy="2668278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2206852"/>
                    <a:gridCol w="675037"/>
                  </a:tblGrid>
                  <a:tr h="536765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Student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49CA6"/>
                        </a:solidFill>
                      </a:tcPr>
                    </a:tc>
                    <a:tc hMerge="1">
                      <a:tcPr/>
                    </a:tc>
                  </a:tr>
                  <a:tr h="536765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Student Code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27348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First 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27348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Last Name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miter lim="400000"/>
                        </a:lnB>
                      </a:tcPr>
                    </a:tc>
                  </a:tr>
                  <a:tr h="527348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Faculty 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FK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367" name="Table"/>
              <p:cNvGraphicFramePr/>
              <p:nvPr/>
            </p:nvGraphicFramePr>
            <p:xfrm>
              <a:off x="5595187" y="167030"/>
              <a:ext cx="2345087" cy="1624170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{4C3C2611-4C71-4FC5-86AE-919BDF0F9419}</a:tableStyleId>
                  </a:tblPr>
                  <a:tblGrid>
                    <a:gridCol w="1713590"/>
                    <a:gridCol w="618796"/>
                  </a:tblGrid>
                  <a:tr h="540316">
                    <a:tc gridSpan="2">
                      <a:txBody>
                        <a:bodyPr/>
                        <a:lstStyle/>
                        <a:p>
                          <a:pPr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22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Faculty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solidFill>
                          <a:srgbClr val="649CA6"/>
                        </a:solidFill>
                      </a:tcPr>
                    </a:tc>
                    <a:tc hMerge="1">
                      <a:tcPr/>
                    </a:tc>
                  </a:tr>
                  <a:tr h="54031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Faculty ID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B w="12700"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FFFFFF"/>
                              </a:solidFill>
                            </a:rPr>
                            <a:t>PK</a:t>
                          </a: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B w="12700">
                          <a:miter lim="400000"/>
                        </a:lnB>
                      </a:tcPr>
                    </a:tc>
                  </a:tr>
                  <a:tr h="530836">
                    <a:tc>
                      <a:txBody>
                        <a:bodyPr/>
                        <a:lstStyle/>
                        <a:p>
                          <a:pPr algn="l" defTabSz="9144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200">
                              <a:solidFill>
                                <a:srgbClr val="DCDEE0"/>
                              </a:solidFill>
                            </a:rPr>
                            <a:t>Description</a:t>
                          </a:r>
                        </a:p>
                      </a:txBody>
                      <a:tcPr marL="50800" marR="50800" marT="50800" marB="50800" anchor="ctr" anchorCtr="0" horzOverflow="overflow">
                        <a:lnL w="12700">
                          <a:solidFill>
                            <a:srgbClr val="D6D6D6"/>
                          </a:solidFill>
                          <a:miter lim="400000"/>
                        </a:lnL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defTabSz="914400">
                            <a:defRPr sz="2200"/>
                          </a:pPr>
                        </a:p>
                      </a:txBody>
                      <a:tcPr marL="50800" marR="50800" marT="50800" marB="50800" anchor="ctr" anchorCtr="0" horzOverflow="overflow">
                        <a:lnR w="12700">
                          <a:solidFill>
                            <a:srgbClr val="D6D6D6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D6D6D6"/>
                          </a:solidFill>
                          <a:miter lim="400000"/>
                        </a:lnB>
                      </a:tcPr>
                    </a:tc>
                  </a:tr>
                </a:tbl>
              </a:graphicData>
            </a:graphic>
          </p:graphicFrame>
          <p:sp>
            <p:nvSpPr>
              <p:cNvPr id="368" name="Line"/>
              <p:cNvSpPr/>
              <p:nvPr/>
            </p:nvSpPr>
            <p:spPr>
              <a:xfrm>
                <a:off x="2913449" y="2419810"/>
                <a:ext cx="590133" cy="1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369" name="m"/>
              <p:cNvSpPr txBox="1"/>
              <p:nvPr/>
            </p:nvSpPr>
            <p:spPr>
              <a:xfrm>
                <a:off x="5156486" y="430417"/>
                <a:ext cx="369987" cy="496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200"/>
                </a:lvl1pPr>
              </a:lstStyle>
              <a:p>
                <a:pPr/>
                <a:r>
                  <a:t>m</a:t>
                </a:r>
              </a:p>
            </p:txBody>
          </p:sp>
          <p:sp>
            <p:nvSpPr>
              <p:cNvPr id="370" name="n"/>
              <p:cNvSpPr txBox="1"/>
              <p:nvPr/>
            </p:nvSpPr>
            <p:spPr>
              <a:xfrm>
                <a:off x="2935633" y="1895964"/>
                <a:ext cx="369987" cy="496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200"/>
                </a:lvl1pPr>
              </a:lstStyle>
              <a:p>
                <a:pPr/>
                <a:r>
                  <a:t>n</a:t>
                </a:r>
              </a:p>
            </p:txBody>
          </p:sp>
          <p:sp>
            <p:nvSpPr>
              <p:cNvPr id="371" name="Line"/>
              <p:cNvSpPr/>
              <p:nvPr/>
            </p:nvSpPr>
            <p:spPr>
              <a:xfrm flipV="1">
                <a:off x="3497258" y="928100"/>
                <a:ext cx="1" cy="1497058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  <p:sp>
            <p:nvSpPr>
              <p:cNvPr id="372" name="Line"/>
              <p:cNvSpPr/>
              <p:nvPr/>
            </p:nvSpPr>
            <p:spPr>
              <a:xfrm>
                <a:off x="3497415" y="942018"/>
                <a:ext cx="2064980" cy="1"/>
              </a:xfrm>
              <a:prstGeom prst="line">
                <a:avLst/>
              </a:prstGeom>
              <a:noFill/>
              <a:ln w="25400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600"/>
                </a:pPr>
              </a:p>
            </p:txBody>
          </p:sp>
        </p:grpSp>
        <p:sp>
          <p:nvSpPr>
            <p:cNvPr id="374" name="X"/>
            <p:cNvSpPr txBox="1"/>
            <p:nvPr/>
          </p:nvSpPr>
          <p:spPr>
            <a:xfrm>
              <a:off x="4309900" y="1545810"/>
              <a:ext cx="543561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pPr/>
              <a:r>
                <a:t>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3"/>
      <p:bldP build="whole" bldLvl="1" animBg="1" rev="0" advAuto="0" spid="364" grpId="4"/>
      <p:bldP build="whole" bldLvl="1" animBg="1" rev="0" advAuto="0" spid="334" grpId="2"/>
      <p:bldP build="whole" bldLvl="1" animBg="1" rev="0" advAuto="0" spid="348" grpId="5"/>
      <p:bldP build="whole" bldLvl="1" animBg="1" rev="0" advAuto="0" spid="321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Type -2 Dimension with Single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Type -2 Dimension with Single Satellite</a:t>
            </a:r>
          </a:p>
        </p:txBody>
      </p:sp>
      <p:sp>
        <p:nvSpPr>
          <p:cNvPr id="223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23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23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3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234" name="Table"/>
          <p:cNvGraphicFramePr/>
          <p:nvPr/>
        </p:nvGraphicFramePr>
        <p:xfrm>
          <a:off x="1240850" y="6051017"/>
          <a:ext cx="3952567" cy="20309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92784"/>
                <a:gridCol w="1047081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235" name="Table"/>
          <p:cNvGraphicFramePr/>
          <p:nvPr/>
        </p:nvGraphicFramePr>
        <p:xfrm>
          <a:off x="1261851" y="9009307"/>
          <a:ext cx="3939867" cy="26330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00942"/>
                <a:gridCol w="626223"/>
              </a:tblGrid>
              <a:tr h="43672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SAT_CONTACT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4367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367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367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367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367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36" name="Line"/>
          <p:cNvSpPr/>
          <p:nvPr/>
        </p:nvSpPr>
        <p:spPr>
          <a:xfrm flipV="1">
            <a:off x="2534977" y="8061583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239" name="Group"/>
          <p:cNvGrpSpPr/>
          <p:nvPr/>
        </p:nvGrpSpPr>
        <p:grpSpPr>
          <a:xfrm>
            <a:off x="7760331" y="1130194"/>
            <a:ext cx="11347408" cy="2209576"/>
            <a:chOff x="0" y="0"/>
            <a:chExt cx="11347406" cy="2209575"/>
          </a:xfrm>
        </p:grpSpPr>
        <p:graphicFrame>
          <p:nvGraphicFramePr>
            <p:cNvPr id="2237" name="Table"/>
            <p:cNvGraphicFramePr/>
            <p:nvPr/>
          </p:nvGraphicFramePr>
          <p:xfrm>
            <a:off x="98221" y="572580"/>
            <a:ext cx="11249186" cy="163699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038215"/>
                  <a:gridCol w="2205840"/>
                  <a:gridCol w="2060908"/>
                  <a:gridCol w="2839872"/>
                  <a:gridCol w="2091647"/>
                </a:tblGrid>
                <a:tr h="48340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HK_Cust_ID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BAA5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b="1" sz="20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BAA5A"/>
                      </a:solidFill>
                    </a:tcPr>
                  </a:tc>
                </a:tr>
                <a:tr h="55994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999-888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02 -01-2018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809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DCDEE0"/>
                            </a:solidFill>
                          </a:rPr>
                          <a:t>1000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999-111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05 -01-2018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238" name="SAT_CONTACT"/>
            <p:cNvSpPr txBox="1"/>
            <p:nvPr/>
          </p:nvSpPr>
          <p:spPr>
            <a:xfrm>
              <a:off x="-1" y="-1"/>
              <a:ext cx="2075893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SAT_CONTACT</a:t>
              </a:r>
            </a:p>
          </p:txBody>
        </p:sp>
      </p:grpSp>
      <p:sp>
        <p:nvSpPr>
          <p:cNvPr id="2240" name="SELECT…"/>
          <p:cNvSpPr txBox="1"/>
          <p:nvPr/>
        </p:nvSpPr>
        <p:spPr>
          <a:xfrm>
            <a:off x="15348819" y="4522572"/>
            <a:ext cx="8239855" cy="5832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spcBef>
                <a:spcPts val="600"/>
              </a:spcBef>
              <a:defRPr sz="18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SELECT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dbms_obfuscation_toolkit.md5(upper(trim(H.Cust_ID))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|| '^'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|| TO_CHAR(SC.LOAD_DTS, 'YYYY-MM-DD')) AS Cust_Key,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SC.Name,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SC.Phone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SC.LOAD_DTS AS Valid_From,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LEAD(S SC.LOAD_DTS) 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     OVER (PARTITION BY SC.HK_Cust_ID 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     ORDER BY  SC.LOAD_DTS) AS Valid_To,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SC.REC_SRC AS Source</a:t>
            </a:r>
          </a:p>
          <a:p>
            <a:pPr algn="l">
              <a:spcBef>
                <a:spcPts val="600"/>
              </a:spcBef>
              <a:defRPr sz="18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FROM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HUB_CUSTOMER H, SAT_CONTACT SC</a:t>
            </a:r>
          </a:p>
          <a:p>
            <a:pPr algn="l">
              <a:spcBef>
                <a:spcPts val="600"/>
              </a:spcBef>
              <a:defRPr sz="18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WHERE</a:t>
            </a:r>
          </a:p>
          <a:p>
            <a:pPr algn="l">
              <a:spcBef>
                <a:spcPts val="600"/>
              </a:spcBef>
              <a:defRPr sz="1800">
                <a:solidFill>
                  <a:srgbClr val="DCDEE0"/>
                </a:solidFill>
              </a:defRPr>
            </a:pPr>
            <a:r>
              <a:t>  HC.HK_Cust_ID = SC.HK_Cust_ID</a:t>
            </a:r>
          </a:p>
        </p:txBody>
      </p:sp>
      <p:graphicFrame>
        <p:nvGraphicFramePr>
          <p:cNvPr id="2241" name="Table"/>
          <p:cNvGraphicFramePr/>
          <p:nvPr/>
        </p:nvGraphicFramePr>
        <p:xfrm>
          <a:off x="7858553" y="3845675"/>
          <a:ext cx="11249186" cy="5484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02874"/>
                <a:gridCol w="2213267"/>
                <a:gridCol w="2069401"/>
                <a:gridCol w="2877882"/>
                <a:gridCol w="2073058"/>
              </a:tblGrid>
              <a:tr h="53578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Jim Black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999-222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01 -08-2019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246" name="Group"/>
          <p:cNvGrpSpPr/>
          <p:nvPr/>
        </p:nvGrpSpPr>
        <p:grpSpPr>
          <a:xfrm>
            <a:off x="900666" y="1893818"/>
            <a:ext cx="5107329" cy="3420723"/>
            <a:chOff x="0" y="0"/>
            <a:chExt cx="5107328" cy="3420722"/>
          </a:xfrm>
        </p:grpSpPr>
        <p:sp>
          <p:nvSpPr>
            <p:cNvPr id="2242" name="Line"/>
            <p:cNvSpPr/>
            <p:nvPr/>
          </p:nvSpPr>
          <p:spPr>
            <a:xfrm flipV="1">
              <a:off x="1790754" y="1354156"/>
              <a:ext cx="1525821" cy="678624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43" name="HUB"/>
            <p:cNvSpPr/>
            <p:nvPr/>
          </p:nvSpPr>
          <p:spPr>
            <a:xfrm>
              <a:off x="3252073" y="1065687"/>
              <a:ext cx="1518891" cy="631548"/>
            </a:xfrm>
            <a:prstGeom prst="rect">
              <a:avLst/>
            </a:prstGeom>
            <a:solidFill>
              <a:srgbClr val="70ABD2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</a:t>
              </a:r>
            </a:p>
          </p:txBody>
        </p:sp>
        <p:sp>
          <p:nvSpPr>
            <p:cNvPr id="2244" name="SAT"/>
            <p:cNvSpPr/>
            <p:nvPr/>
          </p:nvSpPr>
          <p:spPr>
            <a:xfrm>
              <a:off x="272763" y="1730160"/>
              <a:ext cx="1524001" cy="635001"/>
            </a:xfrm>
            <a:prstGeom prst="rect">
              <a:avLst/>
            </a:prstGeom>
            <a:solidFill>
              <a:srgbClr val="ABAA5A"/>
            </a:solidFill>
            <a:ln w="12700" cap="flat">
              <a:solidFill>
                <a:srgbClr val="53585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1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</a:t>
              </a:r>
            </a:p>
          </p:txBody>
        </p:sp>
        <p:sp>
          <p:nvSpPr>
            <p:cNvPr id="2245" name="Oval"/>
            <p:cNvSpPr/>
            <p:nvPr/>
          </p:nvSpPr>
          <p:spPr>
            <a:xfrm>
              <a:off x="0" y="0"/>
              <a:ext cx="5107329" cy="3420723"/>
            </a:xfrm>
            <a:prstGeom prst="ellipse">
              <a:avLst/>
            </a:prstGeom>
            <a:solidFill>
              <a:srgbClr val="212121">
                <a:alpha val="36546"/>
              </a:srgbClr>
            </a:solidFill>
            <a:ln w="38100" cap="flat">
              <a:solidFill>
                <a:schemeClr val="accent5">
                  <a:hueOff val="101205"/>
                  <a:satOff val="-13598"/>
                  <a:lumOff val="23877"/>
                  <a:alpha val="3654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251" name="Group"/>
          <p:cNvGrpSpPr/>
          <p:nvPr/>
        </p:nvGrpSpPr>
        <p:grpSpPr>
          <a:xfrm>
            <a:off x="7820453" y="11741894"/>
            <a:ext cx="13711457" cy="1389654"/>
            <a:chOff x="25400" y="0"/>
            <a:chExt cx="13711456" cy="1389652"/>
          </a:xfrm>
        </p:grpSpPr>
        <p:graphicFrame>
          <p:nvGraphicFramePr>
            <p:cNvPr id="2247" name="Table"/>
            <p:cNvGraphicFramePr/>
            <p:nvPr/>
          </p:nvGraphicFramePr>
          <p:xfrm>
            <a:off x="25400" y="841171"/>
            <a:ext cx="13711457" cy="548482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1765158"/>
                  <a:gridCol w="1770701"/>
                  <a:gridCol w="1631139"/>
                  <a:gridCol w="2483938"/>
                  <a:gridCol w="3763921"/>
                  <a:gridCol w="2283898"/>
                </a:tblGrid>
                <a:tr h="535781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10003K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999-222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01 -08-2019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solidFill>
                          <a:srgbClr val="D6D6D6"/>
                        </a:solidFill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248" name="Line"/>
            <p:cNvSpPr/>
            <p:nvPr/>
          </p:nvSpPr>
          <p:spPr>
            <a:xfrm>
              <a:off x="7779011" y="230124"/>
              <a:ext cx="1510713" cy="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101205"/>
                  <a:satOff val="-13598"/>
                  <a:lumOff val="2387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49" name="01 -08-2019"/>
            <p:cNvSpPr txBox="1"/>
            <p:nvPr/>
          </p:nvSpPr>
          <p:spPr>
            <a:xfrm>
              <a:off x="9849949" y="12636"/>
              <a:ext cx="1593623" cy="460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1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defRPr>
              </a:lvl1pPr>
            </a:lstStyle>
            <a:p>
              <a:pPr defTabSz="914400"/>
              <a:r>
                <a:t>01 -08-2019</a:t>
              </a:r>
            </a:p>
          </p:txBody>
        </p:sp>
        <p:sp>
          <p:nvSpPr>
            <p:cNvPr id="2257" name="Connection Line"/>
            <p:cNvSpPr/>
            <p:nvPr/>
          </p:nvSpPr>
          <p:spPr>
            <a:xfrm>
              <a:off x="6983687" y="0"/>
              <a:ext cx="2866263" cy="815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241" fill="norm" stroke="1" extrusionOk="0">
                  <a:moveTo>
                    <a:pt x="0" y="18241"/>
                  </a:moveTo>
                  <a:cubicBezTo>
                    <a:pt x="2713" y="2056"/>
                    <a:pt x="9913" y="-3359"/>
                    <a:pt x="21600" y="1997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graphicFrame>
        <p:nvGraphicFramePr>
          <p:cNvPr id="2252" name="Table"/>
          <p:cNvGraphicFramePr/>
          <p:nvPr/>
        </p:nvGraphicFramePr>
        <p:xfrm>
          <a:off x="7863438" y="6257478"/>
          <a:ext cx="3939867" cy="34078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920411"/>
                <a:gridCol w="1006754"/>
              </a:tblGrid>
              <a:tr h="48502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DIM_CUSTOMER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  <a:tc hMerge="1">
                  <a:tcPr/>
                </a:tc>
              </a:tr>
              <a:tr h="4850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Cust_Key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850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502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5025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Valid_From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5025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Valid_To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85025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Source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255" name="Group"/>
          <p:cNvGrpSpPr/>
          <p:nvPr/>
        </p:nvGrpSpPr>
        <p:grpSpPr>
          <a:xfrm>
            <a:off x="7772034" y="10037121"/>
            <a:ext cx="13759876" cy="2253797"/>
            <a:chOff x="0" y="0"/>
            <a:chExt cx="13759874" cy="2253796"/>
          </a:xfrm>
        </p:grpSpPr>
        <p:graphicFrame>
          <p:nvGraphicFramePr>
            <p:cNvPr id="2253" name="Table"/>
            <p:cNvGraphicFramePr/>
            <p:nvPr/>
          </p:nvGraphicFramePr>
          <p:xfrm>
            <a:off x="48418" y="616801"/>
            <a:ext cx="13711457" cy="163699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800848"/>
                  <a:gridCol w="1719822"/>
                  <a:gridCol w="1632961"/>
                  <a:gridCol w="2484687"/>
                  <a:gridCol w="3777075"/>
                  <a:gridCol w="2283360"/>
                </a:tblGrid>
                <a:tr h="48340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Cust_Key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Phone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Valid_From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Valid_To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53585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100">
                            <a:solidFill>
                              <a:srgbClr val="DCDEE0"/>
                            </a:solidFill>
                          </a:defRPr>
                        </a:pPr>
                        <a:r>
                          <a:t>Source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53585F"/>
                      </a:solidFill>
                    </a:tcPr>
                  </a:tc>
                </a:tr>
                <a:tr h="559947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10001K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999-888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02 -01-2018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05 -01-2018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809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10002K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Jim Black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999-111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05 -01-2018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31-12-9999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1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254" name="DIM_CUSTOMER"/>
            <p:cNvSpPr txBox="1"/>
            <p:nvPr/>
          </p:nvSpPr>
          <p:spPr>
            <a:xfrm>
              <a:off x="0" y="-1"/>
              <a:ext cx="2344116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DIM_CUSTOMER</a:t>
              </a:r>
            </a:p>
          </p:txBody>
        </p:sp>
      </p:grpSp>
      <p:sp>
        <p:nvSpPr>
          <p:cNvPr id="2256" name="Dimension"/>
          <p:cNvSpPr txBox="1"/>
          <p:nvPr/>
        </p:nvSpPr>
        <p:spPr>
          <a:xfrm>
            <a:off x="2429529" y="1190790"/>
            <a:ext cx="207500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/>
            </a:lvl1pPr>
          </a:lstStyle>
          <a:p>
            <a:pPr/>
            <a:r>
              <a:t>Dimension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1" grpId="5"/>
      <p:bldP build="whole" bldLvl="1" animBg="1" rev="0" advAuto="0" spid="2241" grpId="2"/>
      <p:bldP build="whole" bldLvl="1" animBg="1" rev="0" advAuto="0" spid="2255" grpId="4"/>
      <p:bldP build="whole" bldLvl="1" animBg="1" rev="0" advAuto="0" spid="2239" grpId="1"/>
      <p:bldP build="whole" bldLvl="1" animBg="1" rev="0" advAuto="0" spid="2240" grpId="6"/>
      <p:bldP build="whole" bldLvl="1" animBg="1" rev="0" advAuto="0" spid="2252" grpId="3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Type -2 Dimension with Multiple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Type -2 Dimension with Multiple Satellite</a:t>
            </a:r>
          </a:p>
        </p:txBody>
      </p:sp>
      <p:sp>
        <p:nvSpPr>
          <p:cNvPr id="226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26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26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6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264" name="Table"/>
          <p:cNvGraphicFramePr/>
          <p:nvPr/>
        </p:nvGraphicFramePr>
        <p:xfrm>
          <a:off x="1416636" y="4426051"/>
          <a:ext cx="3222307" cy="20436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97804"/>
                <a:gridCol w="511802"/>
              </a:tblGrid>
              <a:tr h="40619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SAT_ADRESS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61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265" name="Table"/>
          <p:cNvGraphicFramePr/>
          <p:nvPr/>
        </p:nvGraphicFramePr>
        <p:xfrm>
          <a:off x="5612777" y="4426051"/>
          <a:ext cx="3209608" cy="20563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87129"/>
                <a:gridCol w="509776"/>
              </a:tblGrid>
              <a:tr h="40873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SAT_CONTACT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B55"/>
                    </a:solidFill>
                  </a:tcPr>
                </a:tc>
                <a:tc hMerge="1">
                  <a:tcPr/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66" name="Line"/>
          <p:cNvSpPr/>
          <p:nvPr/>
        </p:nvSpPr>
        <p:spPr>
          <a:xfrm flipV="1">
            <a:off x="3088119" y="3478327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267" name="Line"/>
          <p:cNvSpPr/>
          <p:nvPr/>
        </p:nvSpPr>
        <p:spPr>
          <a:xfrm flipV="1">
            <a:off x="7139902" y="3478327"/>
            <a:ext cx="1" cy="978153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2268" name="Table"/>
          <p:cNvGraphicFramePr/>
          <p:nvPr/>
        </p:nvGraphicFramePr>
        <p:xfrm>
          <a:off x="16545486" y="4802175"/>
          <a:ext cx="6245444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34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A5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A5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A5A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999-888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999-111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269" name="Table"/>
          <p:cNvGraphicFramePr/>
          <p:nvPr/>
        </p:nvGraphicFramePr>
        <p:xfrm>
          <a:off x="16545486" y="2056538"/>
          <a:ext cx="6245444" cy="15480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19026"/>
                <a:gridCol w="1833245"/>
                <a:gridCol w="2780472"/>
              </a:tblGrid>
              <a:tr h="48751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BAA5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BAA5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BAA5A"/>
                    </a:solidFill>
                  </a:tcPr>
                </a:tc>
              </a:tr>
              <a:tr h="49599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5183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03 -01-2018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70" name="SAT_ADRESS"/>
          <p:cNvSpPr txBox="1"/>
          <p:nvPr/>
        </p:nvSpPr>
        <p:spPr>
          <a:xfrm>
            <a:off x="16467044" y="1508335"/>
            <a:ext cx="1868578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SAT_ADRESS</a:t>
            </a:r>
          </a:p>
        </p:txBody>
      </p:sp>
      <p:sp>
        <p:nvSpPr>
          <p:cNvPr id="2271" name="SAT_CONTACT"/>
          <p:cNvSpPr txBox="1"/>
          <p:nvPr/>
        </p:nvSpPr>
        <p:spPr>
          <a:xfrm>
            <a:off x="16467364" y="4241025"/>
            <a:ext cx="2075892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SAT_CONTACT</a:t>
            </a:r>
          </a:p>
        </p:txBody>
      </p:sp>
      <p:grpSp>
        <p:nvGrpSpPr>
          <p:cNvPr id="2281" name="Group"/>
          <p:cNvGrpSpPr/>
          <p:nvPr/>
        </p:nvGrpSpPr>
        <p:grpSpPr>
          <a:xfrm>
            <a:off x="1422511" y="7367958"/>
            <a:ext cx="5215162" cy="5315962"/>
            <a:chOff x="0" y="0"/>
            <a:chExt cx="5215161" cy="5315961"/>
          </a:xfrm>
        </p:grpSpPr>
        <p:grpSp>
          <p:nvGrpSpPr>
            <p:cNvPr id="2279" name="Group"/>
            <p:cNvGrpSpPr/>
            <p:nvPr/>
          </p:nvGrpSpPr>
          <p:grpSpPr>
            <a:xfrm>
              <a:off x="249352" y="739843"/>
              <a:ext cx="4104218" cy="3836277"/>
              <a:chOff x="0" y="0"/>
              <a:chExt cx="4104216" cy="3836275"/>
            </a:xfrm>
          </p:grpSpPr>
          <p:sp>
            <p:nvSpPr>
              <p:cNvPr id="2272" name="Line"/>
              <p:cNvSpPr/>
              <p:nvPr/>
            </p:nvSpPr>
            <p:spPr>
              <a:xfrm flipV="1">
                <a:off x="668154" y="258860"/>
                <a:ext cx="1064277" cy="1372803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273" name="Line"/>
              <p:cNvSpPr/>
              <p:nvPr/>
            </p:nvSpPr>
            <p:spPr>
              <a:xfrm flipV="1">
                <a:off x="1513737" y="1826383"/>
                <a:ext cx="108397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274" name="Line"/>
              <p:cNvSpPr/>
              <p:nvPr/>
            </p:nvSpPr>
            <p:spPr>
              <a:xfrm>
                <a:off x="673401" y="2187109"/>
                <a:ext cx="1518741" cy="1518740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2275" name="SAT"/>
              <p:cNvSpPr/>
              <p:nvPr/>
            </p:nvSpPr>
            <p:spPr>
              <a:xfrm>
                <a:off x="1670519" y="0"/>
                <a:ext cx="1524001" cy="635000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276" name="SAT"/>
              <p:cNvSpPr/>
              <p:nvPr/>
            </p:nvSpPr>
            <p:spPr>
              <a:xfrm>
                <a:off x="2580216" y="1508883"/>
                <a:ext cx="1524001" cy="635001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277" name="SAT"/>
              <p:cNvSpPr/>
              <p:nvPr/>
            </p:nvSpPr>
            <p:spPr>
              <a:xfrm>
                <a:off x="2135246" y="3201275"/>
                <a:ext cx="1524001" cy="635001"/>
              </a:xfrm>
              <a:prstGeom prst="rect">
                <a:avLst/>
              </a:prstGeom>
              <a:solidFill>
                <a:srgbClr val="ABAA5A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SAT</a:t>
                </a:r>
              </a:p>
            </p:txBody>
          </p:sp>
          <p:sp>
            <p:nvSpPr>
              <p:cNvPr id="2278" name="HUB"/>
              <p:cNvSpPr/>
              <p:nvPr/>
            </p:nvSpPr>
            <p:spPr>
              <a:xfrm>
                <a:off x="0" y="1574110"/>
                <a:ext cx="1518890" cy="631547"/>
              </a:xfrm>
              <a:prstGeom prst="rect">
                <a:avLst/>
              </a:prstGeom>
              <a:solidFill>
                <a:srgbClr val="70ABD2"/>
              </a:solidFill>
              <a:ln w="12700" cap="flat">
                <a:solidFill>
                  <a:srgbClr val="53585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18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HUB</a:t>
                </a:r>
              </a:p>
            </p:txBody>
          </p:sp>
        </p:grpSp>
        <p:sp>
          <p:nvSpPr>
            <p:cNvPr id="2280" name="Oval"/>
            <p:cNvSpPr/>
            <p:nvPr/>
          </p:nvSpPr>
          <p:spPr>
            <a:xfrm>
              <a:off x="0" y="0"/>
              <a:ext cx="5215162" cy="5315962"/>
            </a:xfrm>
            <a:prstGeom prst="ellipse">
              <a:avLst/>
            </a:prstGeom>
            <a:solidFill>
              <a:srgbClr val="212121">
                <a:alpha val="34800"/>
              </a:srgbClr>
            </a:solidFill>
            <a:ln w="38100" cap="flat">
              <a:solidFill>
                <a:schemeClr val="accent5">
                  <a:hueOff val="101205"/>
                  <a:satOff val="-13598"/>
                  <a:lumOff val="23877"/>
                  <a:alpha val="34800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282" name="PIT_CUSTOMER"/>
          <p:cNvSpPr txBox="1"/>
          <p:nvPr/>
        </p:nvSpPr>
        <p:spPr>
          <a:xfrm>
            <a:off x="12850263" y="7175666"/>
            <a:ext cx="2235709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/>
            </a:lvl1pPr>
          </a:lstStyle>
          <a:p>
            <a:pPr/>
            <a:r>
              <a:t>PIT_CUSTOMER</a:t>
            </a:r>
          </a:p>
        </p:txBody>
      </p:sp>
      <p:sp>
        <p:nvSpPr>
          <p:cNvPr id="2283" name="Line"/>
          <p:cNvSpPr/>
          <p:nvPr/>
        </p:nvSpPr>
        <p:spPr>
          <a:xfrm>
            <a:off x="8790281" y="1744873"/>
            <a:ext cx="1247272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2284" name="Table"/>
          <p:cNvGraphicFramePr/>
          <p:nvPr/>
        </p:nvGraphicFramePr>
        <p:xfrm>
          <a:off x="1427586" y="1490494"/>
          <a:ext cx="7435603" cy="20309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450148"/>
                <a:gridCol w="1972753"/>
              </a:tblGrid>
              <a:tr h="407946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HUB_Customer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EAAD4"/>
                    </a:solidFill>
                  </a:tcPr>
                </a:tc>
                <a:tc hMerge="1">
                  <a:tcPr/>
                </a:tc>
              </a:tr>
              <a:tr h="40794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007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285" name="Table"/>
          <p:cNvGraphicFramePr/>
          <p:nvPr/>
        </p:nvGraphicFramePr>
        <p:xfrm>
          <a:off x="10017690" y="1450223"/>
          <a:ext cx="3939867" cy="25369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920411"/>
                <a:gridCol w="1006754"/>
              </a:tblGrid>
              <a:tr h="50485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PIT_CUSTOMER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  <a:tc hMerge="1">
                  <a:tcPr/>
                </a:tc>
              </a:tr>
              <a:tr h="50485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solidFill>
                            <a:srgbClr val="DCDEE0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0485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DCDEE0"/>
                          </a:solidFill>
                        </a:rPr>
                        <a:t>PIT_LOAD_DTS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485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City_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485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DCDEE0"/>
                          </a:solidFill>
                        </a:defRPr>
                      </a:pPr>
                      <a:r>
                        <a:t>Phone_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286" name="Table"/>
          <p:cNvGraphicFramePr/>
          <p:nvPr/>
        </p:nvGraphicFramePr>
        <p:xfrm>
          <a:off x="12931874" y="7795510"/>
          <a:ext cx="9854984" cy="26831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99335"/>
                <a:gridCol w="2526762"/>
                <a:gridCol w="2705010"/>
                <a:gridCol w="2811174"/>
              </a:tblGrid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HK_Cust_ID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City_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/>
                      </a:pPr>
                      <a:r>
                        <a:t>Phone_</a:t>
                      </a: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Null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34093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87" name="SELECT…"/>
          <p:cNvSpPr txBox="1"/>
          <p:nvPr/>
        </p:nvSpPr>
        <p:spPr>
          <a:xfrm>
            <a:off x="8427401" y="6547308"/>
            <a:ext cx="6101317" cy="695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spcBef>
                <a:spcPts val="600"/>
              </a:spcBef>
              <a:defRPr sz="19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SELECT </a:t>
            </a:r>
          </a:p>
          <a:p>
            <a:pPr algn="l"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H.Cust_ID as Cust_Key, </a:t>
            </a:r>
          </a:p>
          <a:p>
            <a:pPr algn="l"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SA.City, SC.Phone,</a:t>
            </a:r>
          </a:p>
          <a:p>
            <a:pPr algn="l"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P.LOAD_DTS as Valid_From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FROM</a:t>
            </a:r>
            <a:r>
              <a:t> HUB_CUSTOMER H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PIT_CUSTOMER P,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SAT_CONTACT SC , 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SAT_ADDRESS SA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pPr>
            <a:r>
              <a:t>WHERE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H.HK_Cust_ID = P.HK_Cust_ID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H.HK_Cust_ID = SC.HK_Cust_ID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H.HK_Cust_ID = SA.HK_Cust_ID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P.Phone_</a:t>
            </a:r>
            <a:r>
              <a:t>LOAD_DTS</a:t>
            </a:r>
            <a:r>
              <a:t>= SA.LOAD_DTS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P.City_</a:t>
            </a:r>
            <a:r>
              <a:t>LOAD_DTS</a:t>
            </a:r>
            <a:r>
              <a:t> = SC.LOAD_DTS and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SA.LOAD_DTS =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    (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SELECT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(MAX(P2.LOAD_DTS)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i="1" sz="19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FROM</a:t>
            </a:r>
            <a:r>
              <a:t>  PIT_CUSTOMER P2</a:t>
            </a:r>
          </a:p>
          <a:p>
            <a:pPr algn="l" defTabSz="457200">
              <a:lnSpc>
                <a:spcPts val="3700"/>
              </a:lnSpc>
              <a:spcBef>
                <a:spcPts val="600"/>
              </a:spcBef>
              <a:defRPr sz="1900">
                <a:solidFill>
                  <a:srgbClr val="DCDEE0"/>
                </a:solidFill>
              </a:defRPr>
            </a:pPr>
            <a:r>
              <a:t>    </a:t>
            </a:r>
            <a:r>
              <a:rPr i="1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WHERE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 P2.LOAD_DTS &lt; ’04-01-2018 ‘)</a:t>
            </a:r>
          </a:p>
        </p:txBody>
      </p:sp>
      <p:grpSp>
        <p:nvGrpSpPr>
          <p:cNvPr id="2292" name="Group"/>
          <p:cNvGrpSpPr/>
          <p:nvPr/>
        </p:nvGrpSpPr>
        <p:grpSpPr>
          <a:xfrm>
            <a:off x="22766580" y="2131933"/>
            <a:ext cx="615533" cy="6964781"/>
            <a:chOff x="0" y="0"/>
            <a:chExt cx="615531" cy="6964779"/>
          </a:xfrm>
        </p:grpSpPr>
        <p:sp>
          <p:nvSpPr>
            <p:cNvPr id="2288" name="Line"/>
            <p:cNvSpPr/>
            <p:nvPr/>
          </p:nvSpPr>
          <p:spPr>
            <a:xfrm flipV="1">
              <a:off x="598735" y="7520"/>
              <a:ext cx="1" cy="695726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89" name="Line"/>
            <p:cNvSpPr/>
            <p:nvPr/>
          </p:nvSpPr>
          <p:spPr>
            <a:xfrm>
              <a:off x="28647" y="6944822"/>
              <a:ext cx="583637" cy="11856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90" name="Line"/>
            <p:cNvSpPr/>
            <p:nvPr/>
          </p:nvSpPr>
          <p:spPr>
            <a:xfrm>
              <a:off x="25400" y="2769546"/>
              <a:ext cx="590132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291" name="Line"/>
            <p:cNvSpPr/>
            <p:nvPr/>
          </p:nvSpPr>
          <p:spPr>
            <a:xfrm>
              <a:off x="0" y="0"/>
              <a:ext cx="590132" cy="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Type -2 Dimension with Multiple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Type -2 Dimension with Multiple Satellite</a:t>
            </a:r>
          </a:p>
        </p:txBody>
      </p:sp>
      <p:sp>
        <p:nvSpPr>
          <p:cNvPr id="229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29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29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9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299" name="Table"/>
          <p:cNvGraphicFramePr/>
          <p:nvPr/>
        </p:nvGraphicFramePr>
        <p:xfrm>
          <a:off x="1417594" y="6236348"/>
          <a:ext cx="8938081" cy="26707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8889"/>
                <a:gridCol w="1548644"/>
                <a:gridCol w="1663126"/>
                <a:gridCol w="1954721"/>
                <a:gridCol w="1989998"/>
              </a:tblGrid>
              <a:tr h="591738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Cust_Key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Valid_From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Valid_To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5799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10001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Null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01-01-2018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1138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10002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LA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999-888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735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10003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999-888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03-01-2018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2333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chemeClr val="accent4">
                              <a:hueOff val="102361"/>
                              <a:satOff val="14118"/>
                              <a:lumOff val="10675"/>
                            </a:schemeClr>
                          </a:solidFill>
                        </a:rPr>
                        <a:t>10004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NW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999-111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00" name="Table"/>
          <p:cNvGraphicFramePr/>
          <p:nvPr/>
        </p:nvGraphicFramePr>
        <p:xfrm>
          <a:off x="1524544" y="1900532"/>
          <a:ext cx="3939866" cy="27902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19181"/>
                <a:gridCol w="1907984"/>
              </a:tblGrid>
              <a:tr h="462922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DIM_CUSTOMER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  <a:tc hMerge="1">
                  <a:tcPr/>
                </a:tc>
              </a:tr>
              <a:tr h="46292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Cust_Key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CHAR (10)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6292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(20)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6292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Phone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(20)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62922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Valid_From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6292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Valid_To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Fact Table Type-1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Fact Table Type-1</a:t>
            </a:r>
          </a:p>
        </p:txBody>
      </p:sp>
      <p:sp>
        <p:nvSpPr>
          <p:cNvPr id="230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30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30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0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314" name="Group"/>
          <p:cNvGrpSpPr/>
          <p:nvPr/>
        </p:nvGrpSpPr>
        <p:grpSpPr>
          <a:xfrm>
            <a:off x="2689581" y="8545900"/>
            <a:ext cx="2737418" cy="4414721"/>
            <a:chOff x="0" y="0"/>
            <a:chExt cx="2737417" cy="4414719"/>
          </a:xfrm>
        </p:grpSpPr>
        <p:grpSp>
          <p:nvGrpSpPr>
            <p:cNvPr id="2312" name="Group"/>
            <p:cNvGrpSpPr/>
            <p:nvPr/>
          </p:nvGrpSpPr>
          <p:grpSpPr>
            <a:xfrm>
              <a:off x="0" y="801263"/>
              <a:ext cx="2737418" cy="3613457"/>
              <a:chOff x="0" y="0"/>
              <a:chExt cx="2737417" cy="3613456"/>
            </a:xfrm>
          </p:grpSpPr>
          <p:grpSp>
            <p:nvGrpSpPr>
              <p:cNvPr id="2310" name="Group"/>
              <p:cNvGrpSpPr/>
              <p:nvPr/>
            </p:nvGrpSpPr>
            <p:grpSpPr>
              <a:xfrm>
                <a:off x="606708" y="643032"/>
                <a:ext cx="1524001" cy="2327393"/>
                <a:chOff x="0" y="0"/>
                <a:chExt cx="1524000" cy="2327392"/>
              </a:xfrm>
            </p:grpSpPr>
            <p:sp>
              <p:nvSpPr>
                <p:cNvPr id="2307" name="Line"/>
                <p:cNvSpPr/>
                <p:nvPr/>
              </p:nvSpPr>
              <p:spPr>
                <a:xfrm flipV="1">
                  <a:off x="761999" y="616507"/>
                  <a:ext cx="1" cy="1089984"/>
                </a:xfrm>
                <a:prstGeom prst="line">
                  <a:avLst/>
                </a:prstGeom>
                <a:noFill/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308" name="LINK"/>
                <p:cNvSpPr/>
                <p:nvPr/>
              </p:nvSpPr>
              <p:spPr>
                <a:xfrm>
                  <a:off x="0" y="0"/>
                  <a:ext cx="1524000" cy="635000"/>
                </a:xfrm>
                <a:prstGeom prst="rect">
                  <a:avLst/>
                </a:prstGeom>
                <a:solidFill>
                  <a:srgbClr val="CEA358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LINK</a:t>
                  </a:r>
                </a:p>
              </p:txBody>
            </p:sp>
            <p:sp>
              <p:nvSpPr>
                <p:cNvPr id="2309" name="SAT"/>
                <p:cNvSpPr/>
                <p:nvPr/>
              </p:nvSpPr>
              <p:spPr>
                <a:xfrm>
                  <a:off x="0" y="1692392"/>
                  <a:ext cx="1524000" cy="635001"/>
                </a:xfrm>
                <a:prstGeom prst="rect">
                  <a:avLst/>
                </a:prstGeom>
                <a:solidFill>
                  <a:srgbClr val="ABAA5A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SAT</a:t>
                  </a:r>
                </a:p>
              </p:txBody>
            </p:sp>
          </p:grpSp>
          <p:sp>
            <p:nvSpPr>
              <p:cNvPr id="2311" name="Oval"/>
              <p:cNvSpPr/>
              <p:nvPr/>
            </p:nvSpPr>
            <p:spPr>
              <a:xfrm>
                <a:off x="0" y="0"/>
                <a:ext cx="2737418" cy="3613457"/>
              </a:xfrm>
              <a:prstGeom prst="ellipse">
                <a:avLst/>
              </a:prstGeom>
              <a:solidFill>
                <a:srgbClr val="212121">
                  <a:alpha val="38607"/>
                </a:srgbClr>
              </a:solidFill>
              <a:ln w="38100" cap="flat">
                <a:solidFill>
                  <a:schemeClr val="accent5">
                    <a:hueOff val="101205"/>
                    <a:satOff val="-13598"/>
                    <a:lumOff val="23877"/>
                    <a:alpha val="3860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2313" name="Fact"/>
            <p:cNvSpPr txBox="1"/>
            <p:nvPr/>
          </p:nvSpPr>
          <p:spPr>
            <a:xfrm>
              <a:off x="895494" y="-1"/>
              <a:ext cx="946430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Fact</a:t>
              </a:r>
            </a:p>
          </p:txBody>
        </p:sp>
      </p:grpSp>
      <p:graphicFrame>
        <p:nvGraphicFramePr>
          <p:cNvPr id="2315" name="Table"/>
          <p:cNvGraphicFramePr/>
          <p:nvPr/>
        </p:nvGraphicFramePr>
        <p:xfrm>
          <a:off x="2595354" y="1441933"/>
          <a:ext cx="3628981" cy="287944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62095"/>
                <a:gridCol w="528705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LINK_Registration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HK_L_Mem_Club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HK_Member_ID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HK_Club_ID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16" name="Table"/>
          <p:cNvGraphicFramePr/>
          <p:nvPr/>
        </p:nvGraphicFramePr>
        <p:xfrm>
          <a:off x="2595354" y="5234744"/>
          <a:ext cx="3403502" cy="2758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3119"/>
                <a:gridCol w="957682"/>
              </a:tblGrid>
              <a:tr h="457671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HK_L_Emp_Dep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PK, 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9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Reg_Type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Reg_Date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17" name="HUB_Member"/>
          <p:cNvSpPr/>
          <p:nvPr/>
        </p:nvSpPr>
        <p:spPr>
          <a:xfrm>
            <a:off x="156964" y="1538400"/>
            <a:ext cx="1946099" cy="695354"/>
          </a:xfrm>
          <a:prstGeom prst="rect">
            <a:avLst/>
          </a:prstGeom>
          <a:solidFill>
            <a:srgbClr val="6CA9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HUB_Member</a:t>
            </a:r>
          </a:p>
        </p:txBody>
      </p:sp>
      <p:sp>
        <p:nvSpPr>
          <p:cNvPr id="2318" name="HUB_Club"/>
          <p:cNvSpPr/>
          <p:nvPr/>
        </p:nvSpPr>
        <p:spPr>
          <a:xfrm>
            <a:off x="6478447" y="1538400"/>
            <a:ext cx="1808633" cy="695354"/>
          </a:xfrm>
          <a:prstGeom prst="rect">
            <a:avLst/>
          </a:prstGeom>
          <a:solidFill>
            <a:srgbClr val="6CA9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HUB_Club</a:t>
            </a:r>
          </a:p>
        </p:txBody>
      </p:sp>
      <p:sp>
        <p:nvSpPr>
          <p:cNvPr id="2319" name="Line"/>
          <p:cNvSpPr/>
          <p:nvPr/>
        </p:nvSpPr>
        <p:spPr>
          <a:xfrm>
            <a:off x="1005651" y="2230496"/>
            <a:ext cx="1579505" cy="874477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320" name="Line"/>
          <p:cNvSpPr/>
          <p:nvPr/>
        </p:nvSpPr>
        <p:spPr>
          <a:xfrm flipH="1">
            <a:off x="5986593" y="2264597"/>
            <a:ext cx="1250267" cy="80627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321" name="Line"/>
          <p:cNvSpPr/>
          <p:nvPr/>
        </p:nvSpPr>
        <p:spPr>
          <a:xfrm flipV="1">
            <a:off x="4290755" y="4294283"/>
            <a:ext cx="1" cy="91817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2322" name="Table"/>
          <p:cNvGraphicFramePr/>
          <p:nvPr/>
        </p:nvGraphicFramePr>
        <p:xfrm>
          <a:off x="9939761" y="1371633"/>
          <a:ext cx="12445925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44951"/>
                <a:gridCol w="2479476"/>
                <a:gridCol w="2254289"/>
                <a:gridCol w="2583949"/>
                <a:gridCol w="2370557"/>
              </a:tblGrid>
              <a:tr h="48340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HK_L_Mem_Club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HK_Member_ID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HK_Club_ID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DA25E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23" name="Table"/>
          <p:cNvGraphicFramePr/>
          <p:nvPr/>
        </p:nvGraphicFramePr>
        <p:xfrm>
          <a:off x="9939761" y="3696204"/>
          <a:ext cx="12445925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44951"/>
                <a:gridCol w="2479476"/>
                <a:gridCol w="2254289"/>
                <a:gridCol w="2583949"/>
                <a:gridCol w="2370557"/>
              </a:tblGrid>
              <a:tr h="48340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HK_L_Mem_Club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Reg_Type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Reg_Date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C4F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Premium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Standard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24" name="Table"/>
          <p:cNvGraphicFramePr/>
          <p:nvPr/>
        </p:nvGraphicFramePr>
        <p:xfrm>
          <a:off x="9939761" y="5443778"/>
          <a:ext cx="12445925" cy="7142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744951"/>
                <a:gridCol w="2479476"/>
                <a:gridCol w="2254289"/>
                <a:gridCol w="2583949"/>
                <a:gridCol w="2370557"/>
              </a:tblGrid>
              <a:tr h="7015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Gold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06 -01-2018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07 -01-2018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25" name="Table"/>
          <p:cNvGraphicFramePr/>
          <p:nvPr/>
        </p:nvGraphicFramePr>
        <p:xfrm>
          <a:off x="10046475" y="11536621"/>
          <a:ext cx="10968141" cy="16496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24398"/>
                <a:gridCol w="1839328"/>
                <a:gridCol w="1758055"/>
                <a:gridCol w="1920600"/>
                <a:gridCol w="1906528"/>
                <a:gridCol w="1906528"/>
              </a:tblGrid>
              <a:tr h="48096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Cust_Key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Member_Key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Club_Key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Reg_Type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Valid_From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Source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7801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Gold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07 -01-2018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7801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Standard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26" name="Table"/>
          <p:cNvGraphicFramePr/>
          <p:nvPr/>
        </p:nvGraphicFramePr>
        <p:xfrm>
          <a:off x="10017690" y="7502709"/>
          <a:ext cx="3939867" cy="35729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19181"/>
                <a:gridCol w="1907984"/>
              </a:tblGrid>
              <a:tr h="508611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FACT_REGISTRATION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  <a:tc hMerge="1">
                  <a:tcPr/>
                </a:tc>
              </a:tr>
              <a:tr h="5086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Cust_Key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CHAR (10)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086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Member_Key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(20)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86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Club_Key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(20)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86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Reg_Type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(20)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8611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Valid_From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8611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Source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(10)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2" grpId="1"/>
      <p:bldP build="whole" bldLvl="1" animBg="1" rev="0" advAuto="0" spid="2325" grpId="5"/>
      <p:bldP build="whole" bldLvl="1" animBg="1" rev="0" advAuto="0" spid="2323" grpId="2"/>
      <p:bldP build="whole" bldLvl="1" animBg="1" rev="0" advAuto="0" spid="2324" grpId="3"/>
      <p:bldP build="whole" bldLvl="1" animBg="1" rev="0" advAuto="0" spid="2326" grpId="4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Fact Table Type-2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Fact Table Type-2</a:t>
            </a:r>
          </a:p>
        </p:txBody>
      </p:sp>
      <p:sp>
        <p:nvSpPr>
          <p:cNvPr id="2329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332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330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31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340" name="Group"/>
          <p:cNvGrpSpPr/>
          <p:nvPr/>
        </p:nvGrpSpPr>
        <p:grpSpPr>
          <a:xfrm>
            <a:off x="2689581" y="8545900"/>
            <a:ext cx="2737418" cy="4414721"/>
            <a:chOff x="0" y="0"/>
            <a:chExt cx="2737417" cy="4414719"/>
          </a:xfrm>
        </p:grpSpPr>
        <p:grpSp>
          <p:nvGrpSpPr>
            <p:cNvPr id="2338" name="Group"/>
            <p:cNvGrpSpPr/>
            <p:nvPr/>
          </p:nvGrpSpPr>
          <p:grpSpPr>
            <a:xfrm>
              <a:off x="0" y="801263"/>
              <a:ext cx="2737418" cy="3613457"/>
              <a:chOff x="0" y="0"/>
              <a:chExt cx="2737417" cy="3613456"/>
            </a:xfrm>
          </p:grpSpPr>
          <p:grpSp>
            <p:nvGrpSpPr>
              <p:cNvPr id="2336" name="Group"/>
              <p:cNvGrpSpPr/>
              <p:nvPr/>
            </p:nvGrpSpPr>
            <p:grpSpPr>
              <a:xfrm>
                <a:off x="606708" y="643032"/>
                <a:ext cx="1524001" cy="2327393"/>
                <a:chOff x="0" y="0"/>
                <a:chExt cx="1524000" cy="2327392"/>
              </a:xfrm>
            </p:grpSpPr>
            <p:sp>
              <p:nvSpPr>
                <p:cNvPr id="2333" name="Line"/>
                <p:cNvSpPr/>
                <p:nvPr/>
              </p:nvSpPr>
              <p:spPr>
                <a:xfrm flipV="1">
                  <a:off x="761999" y="616507"/>
                  <a:ext cx="1" cy="1089984"/>
                </a:xfrm>
                <a:prstGeom prst="line">
                  <a:avLst/>
                </a:prstGeom>
                <a:noFill/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2334" name="LINK"/>
                <p:cNvSpPr/>
                <p:nvPr/>
              </p:nvSpPr>
              <p:spPr>
                <a:xfrm>
                  <a:off x="0" y="0"/>
                  <a:ext cx="1524000" cy="635000"/>
                </a:xfrm>
                <a:prstGeom prst="rect">
                  <a:avLst/>
                </a:prstGeom>
                <a:solidFill>
                  <a:srgbClr val="CEA358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LINK</a:t>
                  </a:r>
                </a:p>
              </p:txBody>
            </p:sp>
            <p:sp>
              <p:nvSpPr>
                <p:cNvPr id="2335" name="SAT"/>
                <p:cNvSpPr/>
                <p:nvPr/>
              </p:nvSpPr>
              <p:spPr>
                <a:xfrm>
                  <a:off x="0" y="1692392"/>
                  <a:ext cx="1524000" cy="635001"/>
                </a:xfrm>
                <a:prstGeom prst="rect">
                  <a:avLst/>
                </a:prstGeom>
                <a:solidFill>
                  <a:srgbClr val="ABAA5A"/>
                </a:solidFill>
                <a:ln w="12700" cap="flat">
                  <a:solidFill>
                    <a:srgbClr val="53585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sz="18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SAT</a:t>
                  </a:r>
                </a:p>
              </p:txBody>
            </p:sp>
          </p:grpSp>
          <p:sp>
            <p:nvSpPr>
              <p:cNvPr id="2337" name="Oval"/>
              <p:cNvSpPr/>
              <p:nvPr/>
            </p:nvSpPr>
            <p:spPr>
              <a:xfrm>
                <a:off x="0" y="0"/>
                <a:ext cx="2737418" cy="3613457"/>
              </a:xfrm>
              <a:prstGeom prst="ellipse">
                <a:avLst/>
              </a:prstGeom>
              <a:solidFill>
                <a:srgbClr val="212121">
                  <a:alpha val="38607"/>
                </a:srgbClr>
              </a:solidFill>
              <a:ln w="38100" cap="flat">
                <a:solidFill>
                  <a:schemeClr val="accent5">
                    <a:hueOff val="101205"/>
                    <a:satOff val="-13598"/>
                    <a:lumOff val="23877"/>
                    <a:alpha val="3860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2339" name="Fact"/>
            <p:cNvSpPr txBox="1"/>
            <p:nvPr/>
          </p:nvSpPr>
          <p:spPr>
            <a:xfrm>
              <a:off x="895494" y="-1"/>
              <a:ext cx="946430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Fact</a:t>
              </a:r>
            </a:p>
          </p:txBody>
        </p:sp>
      </p:grpSp>
      <p:graphicFrame>
        <p:nvGraphicFramePr>
          <p:cNvPr id="2341" name="Table"/>
          <p:cNvGraphicFramePr/>
          <p:nvPr/>
        </p:nvGraphicFramePr>
        <p:xfrm>
          <a:off x="2595354" y="1441933"/>
          <a:ext cx="3628981" cy="287944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62095"/>
                <a:gridCol w="528705"/>
              </a:tblGrid>
              <a:tr h="475305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LINK_Registration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EA358"/>
                    </a:solidFill>
                  </a:tcPr>
                </a:tc>
                <a:tc hMerge="1">
                  <a:tcPr/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HK_L_Mem_Club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HK_Member_ID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HK_Club_ID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5305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42" name="Table"/>
          <p:cNvGraphicFramePr/>
          <p:nvPr/>
        </p:nvGraphicFramePr>
        <p:xfrm>
          <a:off x="2595354" y="5234744"/>
          <a:ext cx="3403502" cy="2758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3119"/>
                <a:gridCol w="957682"/>
              </a:tblGrid>
              <a:tr h="457671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D48"/>
                    </a:solidFill>
                  </a:tcPr>
                </a:tc>
                <a:tc hMerge="1">
                  <a:tcPr/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u="sng">
                          <a:solidFill>
                            <a:srgbClr val="FFFFFF"/>
                          </a:solidFill>
                        </a:rPr>
                        <a:t>HK_L_Emp_Dep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PK, 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900" u="sng"/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Reg_Type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</a:rPr>
                        <a:t>Reg_Date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57671"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43" name="HUB_Member"/>
          <p:cNvSpPr/>
          <p:nvPr/>
        </p:nvSpPr>
        <p:spPr>
          <a:xfrm>
            <a:off x="156964" y="1538400"/>
            <a:ext cx="1946099" cy="695354"/>
          </a:xfrm>
          <a:prstGeom prst="rect">
            <a:avLst/>
          </a:prstGeom>
          <a:solidFill>
            <a:srgbClr val="6CA9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HUB_Member</a:t>
            </a:r>
          </a:p>
        </p:txBody>
      </p:sp>
      <p:sp>
        <p:nvSpPr>
          <p:cNvPr id="2344" name="HUB_Club"/>
          <p:cNvSpPr/>
          <p:nvPr/>
        </p:nvSpPr>
        <p:spPr>
          <a:xfrm>
            <a:off x="6478447" y="1538400"/>
            <a:ext cx="1808633" cy="695354"/>
          </a:xfrm>
          <a:prstGeom prst="rect">
            <a:avLst/>
          </a:prstGeom>
          <a:solidFill>
            <a:srgbClr val="6CA9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HUB_Club</a:t>
            </a:r>
          </a:p>
        </p:txBody>
      </p:sp>
      <p:sp>
        <p:nvSpPr>
          <p:cNvPr id="2345" name="Line"/>
          <p:cNvSpPr/>
          <p:nvPr/>
        </p:nvSpPr>
        <p:spPr>
          <a:xfrm>
            <a:off x="1005651" y="2230496"/>
            <a:ext cx="1579505" cy="874477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346" name="Line"/>
          <p:cNvSpPr/>
          <p:nvPr/>
        </p:nvSpPr>
        <p:spPr>
          <a:xfrm flipH="1">
            <a:off x="5986593" y="2264597"/>
            <a:ext cx="1250267" cy="80627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347" name="Line"/>
          <p:cNvSpPr/>
          <p:nvPr/>
        </p:nvSpPr>
        <p:spPr>
          <a:xfrm flipV="1">
            <a:off x="4290755" y="4294283"/>
            <a:ext cx="1" cy="918174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aphicFrame>
        <p:nvGraphicFramePr>
          <p:cNvPr id="2348" name="Table"/>
          <p:cNvGraphicFramePr/>
          <p:nvPr/>
        </p:nvGraphicFramePr>
        <p:xfrm>
          <a:off x="9939761" y="1371633"/>
          <a:ext cx="12445925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44951"/>
                <a:gridCol w="2479476"/>
                <a:gridCol w="2254289"/>
                <a:gridCol w="2583949"/>
                <a:gridCol w="2370557"/>
              </a:tblGrid>
              <a:tr h="48340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HK_L_Mem_Club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HK_Member_ID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HK_Club_ID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DA25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CDA25E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49" name="Table"/>
          <p:cNvGraphicFramePr/>
          <p:nvPr/>
        </p:nvGraphicFramePr>
        <p:xfrm>
          <a:off x="9939761" y="3620004"/>
          <a:ext cx="12445925" cy="16369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44951"/>
                <a:gridCol w="2479476"/>
                <a:gridCol w="2254289"/>
                <a:gridCol w="2583949"/>
                <a:gridCol w="2370557"/>
              </a:tblGrid>
              <a:tr h="48340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HK_L_Mem_Club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Reg_Type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Reg_Date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LOAD_DTS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CAC4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REC_SRC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C4F"/>
                    </a:solidFill>
                  </a:tcPr>
                </a:tc>
              </a:tr>
              <a:tr h="55994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Premium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8094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Standard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50" name="Table"/>
          <p:cNvGraphicFramePr/>
          <p:nvPr/>
        </p:nvGraphicFramePr>
        <p:xfrm>
          <a:off x="9939761" y="5367578"/>
          <a:ext cx="12445925" cy="7142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744951"/>
                <a:gridCol w="2479476"/>
                <a:gridCol w="2254289"/>
                <a:gridCol w="2583949"/>
                <a:gridCol w="2370557"/>
              </a:tblGrid>
              <a:tr h="7015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Gold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06 -01-2018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07 -01-2018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51" name="Table"/>
          <p:cNvGraphicFramePr/>
          <p:nvPr/>
        </p:nvGraphicFramePr>
        <p:xfrm>
          <a:off x="9956165" y="11085066"/>
          <a:ext cx="11992846" cy="19487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13028"/>
                <a:gridCol w="1713223"/>
                <a:gridCol w="1637522"/>
                <a:gridCol w="1788923"/>
                <a:gridCol w="1775815"/>
                <a:gridCol w="1775815"/>
                <a:gridCol w="1775815"/>
              </a:tblGrid>
              <a:tr h="42039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Cust_Key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Member_Key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Club_Key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Reg_Type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Valid_From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Valid_To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DCDEE0"/>
                          </a:solidFill>
                        </a:defRPr>
                      </a:pPr>
                      <a:r>
                        <a:t>Source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</a:tr>
              <a:tr h="5052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101101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Premium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02 -01-2018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06 -01-2018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5052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Standard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05 -01-2018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0522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101102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Gold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06 -01-2018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31-12-9999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SAP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52" name="Table"/>
          <p:cNvGraphicFramePr/>
          <p:nvPr/>
        </p:nvGraphicFramePr>
        <p:xfrm>
          <a:off x="9987587" y="7022748"/>
          <a:ext cx="3939867" cy="35729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019181"/>
                <a:gridCol w="1907984"/>
              </a:tblGrid>
              <a:tr h="445034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FACT_REGISTRATION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53585F"/>
                    </a:solidFill>
                  </a:tcPr>
                </a:tc>
                <a:tc hMerge="1">
                  <a:tcPr/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Cust_Key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CHAR (10)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Member_Key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(20)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Club_Key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(20)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Reg_Type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(20)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Valid_From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DCDEE0"/>
                          </a:solidFill>
                        </a:rPr>
                        <a:t>Valid_To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45034">
                <a:tc>
                  <a:txBody>
                    <a:bodyPr/>
                    <a:lstStyle/>
                    <a:p>
                      <a:pPr algn="l" defTabSz="914400">
                        <a:defRPr sz="2100"/>
                      </a:pPr>
                      <a:r>
                        <a:t>Source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VARCHAR (10)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DWH Loading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DWH Loading</a:t>
            </a:r>
          </a:p>
        </p:txBody>
      </p:sp>
      <p:sp>
        <p:nvSpPr>
          <p:cNvPr id="235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35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35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5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365" name="Group"/>
          <p:cNvGrpSpPr/>
          <p:nvPr/>
        </p:nvGrpSpPr>
        <p:grpSpPr>
          <a:xfrm>
            <a:off x="2534207" y="2470899"/>
            <a:ext cx="740755" cy="741072"/>
            <a:chOff x="0" y="0"/>
            <a:chExt cx="740754" cy="741070"/>
          </a:xfrm>
        </p:grpSpPr>
        <p:sp>
          <p:nvSpPr>
            <p:cNvPr id="2359" name="Shape"/>
            <p:cNvSpPr/>
            <p:nvPr/>
          </p:nvSpPr>
          <p:spPr>
            <a:xfrm>
              <a:off x="0" y="525758"/>
              <a:ext cx="740755" cy="215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0" name="Oval"/>
            <p:cNvSpPr/>
            <p:nvPr/>
          </p:nvSpPr>
          <p:spPr>
            <a:xfrm>
              <a:off x="0" y="435995"/>
              <a:ext cx="740755" cy="199803"/>
            </a:xfrm>
            <a:prstGeom prst="ellipse">
              <a:avLst/>
            </a:prstGeom>
            <a:solidFill>
              <a:srgbClr val="CAAFA6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1" name="Shape"/>
            <p:cNvSpPr/>
            <p:nvPr/>
          </p:nvSpPr>
          <p:spPr>
            <a:xfrm>
              <a:off x="0" y="307761"/>
              <a:ext cx="740755" cy="21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2" name="Oval"/>
            <p:cNvSpPr/>
            <p:nvPr/>
          </p:nvSpPr>
          <p:spPr>
            <a:xfrm>
              <a:off x="0" y="217997"/>
              <a:ext cx="740755" cy="199804"/>
            </a:xfrm>
            <a:prstGeom prst="ellipse">
              <a:avLst/>
            </a:prstGeom>
            <a:solidFill>
              <a:srgbClr val="CAAFA6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3" name="Shape"/>
            <p:cNvSpPr/>
            <p:nvPr/>
          </p:nvSpPr>
          <p:spPr>
            <a:xfrm>
              <a:off x="0" y="102587"/>
              <a:ext cx="740755" cy="21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56"/>
                  </a:moveTo>
                  <a:cubicBezTo>
                    <a:pt x="7565" y="1557"/>
                    <a:pt x="0" y="0"/>
                    <a:pt x="0" y="0"/>
                  </a:cubicBezTo>
                  <a:cubicBezTo>
                    <a:pt x="0" y="0"/>
                    <a:pt x="0" y="11201"/>
                    <a:pt x="0" y="11578"/>
                  </a:cubicBezTo>
                  <a:cubicBezTo>
                    <a:pt x="0" y="17112"/>
                    <a:pt x="4836" y="21599"/>
                    <a:pt x="10800" y="21600"/>
                  </a:cubicBezTo>
                  <a:cubicBezTo>
                    <a:pt x="16764" y="21600"/>
                    <a:pt x="21600" y="17113"/>
                    <a:pt x="21600" y="11578"/>
                  </a:cubicBezTo>
                  <a:cubicBezTo>
                    <a:pt x="21600" y="10070"/>
                    <a:pt x="21600" y="0"/>
                    <a:pt x="21600" y="0"/>
                  </a:cubicBezTo>
                  <a:cubicBezTo>
                    <a:pt x="21600" y="0"/>
                    <a:pt x="15140" y="1556"/>
                    <a:pt x="10800" y="1556"/>
                  </a:cubicBezTo>
                  <a:close/>
                </a:path>
              </a:pathLst>
            </a:custGeom>
            <a:solidFill>
              <a:srgbClr val="F8E1CD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4" name="Oval"/>
            <p:cNvSpPr/>
            <p:nvPr/>
          </p:nvSpPr>
          <p:spPr>
            <a:xfrm>
              <a:off x="0" y="0"/>
              <a:ext cx="740755" cy="199803"/>
            </a:xfrm>
            <a:prstGeom prst="ellipse">
              <a:avLst/>
            </a:prstGeom>
            <a:solidFill>
              <a:srgbClr val="FBF3EB"/>
            </a:solidFill>
            <a:ln w="25400" cap="flat">
              <a:solidFill>
                <a:srgbClr val="4C4341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642937"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366" name="Cloud"/>
          <p:cNvSpPr/>
          <p:nvPr/>
        </p:nvSpPr>
        <p:spPr>
          <a:xfrm>
            <a:off x="2405737" y="3826643"/>
            <a:ext cx="997695" cy="601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79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chemeClr val="accent1">
              <a:hueOff val="-136794"/>
              <a:satOff val="-2150"/>
              <a:lumOff val="1569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369" name="Group"/>
          <p:cNvGrpSpPr/>
          <p:nvPr/>
        </p:nvGrpSpPr>
        <p:grpSpPr>
          <a:xfrm>
            <a:off x="2461297" y="5016065"/>
            <a:ext cx="614073" cy="713196"/>
            <a:chOff x="0" y="0"/>
            <a:chExt cx="614071" cy="713195"/>
          </a:xfrm>
        </p:grpSpPr>
        <p:sp>
          <p:nvSpPr>
            <p:cNvPr id="2367" name="Shape"/>
            <p:cNvSpPr/>
            <p:nvPr/>
          </p:nvSpPr>
          <p:spPr>
            <a:xfrm>
              <a:off x="0" y="0"/>
              <a:ext cx="614072" cy="713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49" y="21600"/>
                  </a:moveTo>
                  <a:lnTo>
                    <a:pt x="1951" y="21600"/>
                  </a:lnTo>
                  <a:cubicBezTo>
                    <a:pt x="877" y="21600"/>
                    <a:pt x="0" y="20898"/>
                    <a:pt x="0" y="20041"/>
                  </a:cubicBezTo>
                  <a:lnTo>
                    <a:pt x="0" y="8070"/>
                  </a:lnTo>
                  <a:lnTo>
                    <a:pt x="10143" y="0"/>
                  </a:lnTo>
                  <a:lnTo>
                    <a:pt x="19649" y="0"/>
                  </a:lnTo>
                  <a:cubicBezTo>
                    <a:pt x="20723" y="0"/>
                    <a:pt x="21600" y="702"/>
                    <a:pt x="21600" y="1560"/>
                  </a:cubicBezTo>
                  <a:lnTo>
                    <a:pt x="21600" y="20041"/>
                  </a:lnTo>
                  <a:cubicBezTo>
                    <a:pt x="21600" y="20898"/>
                    <a:pt x="20723" y="21600"/>
                    <a:pt x="19649" y="21600"/>
                  </a:cubicBezTo>
                  <a:cubicBezTo>
                    <a:pt x="19649" y="21600"/>
                    <a:pt x="19649" y="21600"/>
                    <a:pt x="1964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8" name="Shape"/>
            <p:cNvSpPr/>
            <p:nvPr/>
          </p:nvSpPr>
          <p:spPr>
            <a:xfrm>
              <a:off x="90378" y="159442"/>
              <a:ext cx="451419" cy="47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73" y="0"/>
                  </a:moveTo>
                  <a:lnTo>
                    <a:pt x="10673" y="4468"/>
                  </a:lnTo>
                  <a:lnTo>
                    <a:pt x="21473" y="4468"/>
                  </a:lnTo>
                  <a:lnTo>
                    <a:pt x="21473" y="0"/>
                  </a:lnTo>
                  <a:lnTo>
                    <a:pt x="10673" y="0"/>
                  </a:lnTo>
                  <a:cubicBezTo>
                    <a:pt x="10673" y="0"/>
                    <a:pt x="10673" y="0"/>
                    <a:pt x="10673" y="0"/>
                  </a:cubicBezTo>
                  <a:close/>
                  <a:moveTo>
                    <a:pt x="0" y="1713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7131"/>
                  </a:lnTo>
                  <a:lnTo>
                    <a:pt x="0" y="17131"/>
                  </a:lnTo>
                  <a:cubicBezTo>
                    <a:pt x="0" y="17131"/>
                    <a:pt x="0" y="17131"/>
                    <a:pt x="0" y="17131"/>
                  </a:cubicBezTo>
                  <a:close/>
                  <a:moveTo>
                    <a:pt x="0" y="11318"/>
                  </a:moveTo>
                  <a:lnTo>
                    <a:pt x="0" y="15787"/>
                  </a:lnTo>
                  <a:lnTo>
                    <a:pt x="21600" y="15787"/>
                  </a:lnTo>
                  <a:lnTo>
                    <a:pt x="21600" y="11318"/>
                  </a:lnTo>
                  <a:lnTo>
                    <a:pt x="0" y="11318"/>
                  </a:lnTo>
                  <a:cubicBezTo>
                    <a:pt x="0" y="11318"/>
                    <a:pt x="0" y="11318"/>
                    <a:pt x="0" y="11318"/>
                  </a:cubicBezTo>
                  <a:close/>
                  <a:moveTo>
                    <a:pt x="0" y="5628"/>
                  </a:moveTo>
                  <a:lnTo>
                    <a:pt x="21600" y="5628"/>
                  </a:lnTo>
                  <a:lnTo>
                    <a:pt x="21600" y="10098"/>
                  </a:lnTo>
                  <a:lnTo>
                    <a:pt x="0" y="10098"/>
                  </a:lnTo>
                  <a:lnTo>
                    <a:pt x="0" y="5628"/>
                  </a:lnTo>
                  <a:cubicBezTo>
                    <a:pt x="0" y="5628"/>
                    <a:pt x="0" y="5628"/>
                    <a:pt x="0" y="5628"/>
                  </a:cubicBezTo>
                  <a:close/>
                </a:path>
              </a:pathLst>
            </a:custGeom>
            <a:solidFill>
              <a:srgbClr val="98B5C6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372" name="Group"/>
          <p:cNvGrpSpPr/>
          <p:nvPr/>
        </p:nvGrpSpPr>
        <p:grpSpPr>
          <a:xfrm>
            <a:off x="2773100" y="5492055"/>
            <a:ext cx="614073" cy="722929"/>
            <a:chOff x="0" y="0"/>
            <a:chExt cx="614071" cy="722928"/>
          </a:xfrm>
        </p:grpSpPr>
        <p:sp>
          <p:nvSpPr>
            <p:cNvPr id="2370" name="Shape"/>
            <p:cNvSpPr/>
            <p:nvPr/>
          </p:nvSpPr>
          <p:spPr>
            <a:xfrm>
              <a:off x="-1" y="0"/>
              <a:ext cx="614073" cy="72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0" y="21600"/>
                  </a:moveTo>
                  <a:lnTo>
                    <a:pt x="1951" y="21600"/>
                  </a:lnTo>
                  <a:cubicBezTo>
                    <a:pt x="878" y="21600"/>
                    <a:pt x="0" y="20898"/>
                    <a:pt x="0" y="20041"/>
                  </a:cubicBezTo>
                  <a:lnTo>
                    <a:pt x="0" y="8070"/>
                  </a:lnTo>
                  <a:lnTo>
                    <a:pt x="10144" y="0"/>
                  </a:lnTo>
                  <a:lnTo>
                    <a:pt x="19650" y="0"/>
                  </a:lnTo>
                  <a:cubicBezTo>
                    <a:pt x="20723" y="0"/>
                    <a:pt x="21600" y="702"/>
                    <a:pt x="21600" y="1560"/>
                  </a:cubicBezTo>
                  <a:lnTo>
                    <a:pt x="21600" y="20041"/>
                  </a:lnTo>
                  <a:cubicBezTo>
                    <a:pt x="21600" y="20898"/>
                    <a:pt x="20723" y="21600"/>
                    <a:pt x="19650" y="21600"/>
                  </a:cubicBezTo>
                  <a:cubicBezTo>
                    <a:pt x="19650" y="21600"/>
                    <a:pt x="19650" y="21600"/>
                    <a:pt x="19650" y="21600"/>
                  </a:cubicBezTo>
                  <a:close/>
                </a:path>
              </a:pathLst>
            </a:custGeom>
            <a:solidFill>
              <a:srgbClr val="D38D9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71" name="Shape"/>
            <p:cNvSpPr/>
            <p:nvPr/>
          </p:nvSpPr>
          <p:spPr>
            <a:xfrm>
              <a:off x="162681" y="280705"/>
              <a:ext cx="353771" cy="33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600" fill="norm" stroke="1" extrusionOk="0">
                  <a:moveTo>
                    <a:pt x="20013" y="15603"/>
                  </a:moveTo>
                  <a:cubicBezTo>
                    <a:pt x="19996" y="15624"/>
                    <a:pt x="19865" y="15703"/>
                    <a:pt x="19519" y="15703"/>
                  </a:cubicBezTo>
                  <a:cubicBezTo>
                    <a:pt x="19011" y="15703"/>
                    <a:pt x="18095" y="15177"/>
                    <a:pt x="17285" y="14598"/>
                  </a:cubicBezTo>
                  <a:cubicBezTo>
                    <a:pt x="17455" y="14593"/>
                    <a:pt x="17617" y="14590"/>
                    <a:pt x="17773" y="14590"/>
                  </a:cubicBezTo>
                  <a:cubicBezTo>
                    <a:pt x="19459" y="14590"/>
                    <a:pt x="19768" y="14899"/>
                    <a:pt x="19769" y="14899"/>
                  </a:cubicBezTo>
                  <a:cubicBezTo>
                    <a:pt x="20042" y="15337"/>
                    <a:pt x="20030" y="15569"/>
                    <a:pt x="20013" y="15603"/>
                  </a:cubicBezTo>
                  <a:close/>
                  <a:moveTo>
                    <a:pt x="11246" y="14070"/>
                  </a:moveTo>
                  <a:cubicBezTo>
                    <a:pt x="9669" y="14383"/>
                    <a:pt x="7883" y="14922"/>
                    <a:pt x="6098" y="15617"/>
                  </a:cubicBezTo>
                  <a:lnTo>
                    <a:pt x="6115" y="15574"/>
                  </a:lnTo>
                  <a:lnTo>
                    <a:pt x="6068" y="15595"/>
                  </a:lnTo>
                  <a:cubicBezTo>
                    <a:pt x="6943" y="13112"/>
                    <a:pt x="7692" y="10198"/>
                    <a:pt x="8130" y="7572"/>
                  </a:cubicBezTo>
                  <a:lnTo>
                    <a:pt x="8156" y="7604"/>
                  </a:lnTo>
                  <a:lnTo>
                    <a:pt x="8160" y="7568"/>
                  </a:lnTo>
                  <a:cubicBezTo>
                    <a:pt x="10017" y="9624"/>
                    <a:pt x="12430" y="11983"/>
                    <a:pt x="14095" y="13553"/>
                  </a:cubicBezTo>
                  <a:lnTo>
                    <a:pt x="14079" y="13555"/>
                  </a:lnTo>
                  <a:lnTo>
                    <a:pt x="14108" y="13581"/>
                  </a:lnTo>
                  <a:cubicBezTo>
                    <a:pt x="13206" y="13707"/>
                    <a:pt x="12249" y="13871"/>
                    <a:pt x="11246" y="14070"/>
                  </a:cubicBezTo>
                  <a:close/>
                  <a:moveTo>
                    <a:pt x="6481" y="1637"/>
                  </a:moveTo>
                  <a:cubicBezTo>
                    <a:pt x="6591" y="1394"/>
                    <a:pt x="6777" y="1308"/>
                    <a:pt x="6902" y="1308"/>
                  </a:cubicBezTo>
                  <a:cubicBezTo>
                    <a:pt x="7004" y="1308"/>
                    <a:pt x="7019" y="1353"/>
                    <a:pt x="7027" y="1379"/>
                  </a:cubicBezTo>
                  <a:cubicBezTo>
                    <a:pt x="7229" y="2017"/>
                    <a:pt x="7292" y="3035"/>
                    <a:pt x="7215" y="4321"/>
                  </a:cubicBezTo>
                  <a:cubicBezTo>
                    <a:pt x="6390" y="3023"/>
                    <a:pt x="6265" y="2109"/>
                    <a:pt x="6481" y="1637"/>
                  </a:cubicBezTo>
                  <a:close/>
                  <a:moveTo>
                    <a:pt x="2041" y="20247"/>
                  </a:moveTo>
                  <a:cubicBezTo>
                    <a:pt x="1657" y="20333"/>
                    <a:pt x="1381" y="20291"/>
                    <a:pt x="1316" y="20134"/>
                  </a:cubicBezTo>
                  <a:cubicBezTo>
                    <a:pt x="1248" y="19966"/>
                    <a:pt x="1315" y="19644"/>
                    <a:pt x="1576" y="19380"/>
                  </a:cubicBezTo>
                  <a:cubicBezTo>
                    <a:pt x="1808" y="19145"/>
                    <a:pt x="2546" y="18683"/>
                    <a:pt x="3614" y="18143"/>
                  </a:cubicBezTo>
                  <a:cubicBezTo>
                    <a:pt x="2856" y="19661"/>
                    <a:pt x="2292" y="20190"/>
                    <a:pt x="2041" y="20247"/>
                  </a:cubicBezTo>
                  <a:close/>
                  <a:moveTo>
                    <a:pt x="20864" y="14203"/>
                  </a:moveTo>
                  <a:cubicBezTo>
                    <a:pt x="20474" y="13575"/>
                    <a:pt x="19492" y="13282"/>
                    <a:pt x="17773" y="13282"/>
                  </a:cubicBezTo>
                  <a:cubicBezTo>
                    <a:pt x="17197" y="13282"/>
                    <a:pt x="16540" y="13316"/>
                    <a:pt x="15817" y="13381"/>
                  </a:cubicBezTo>
                  <a:cubicBezTo>
                    <a:pt x="14057" y="11757"/>
                    <a:pt x="10561" y="8395"/>
                    <a:pt x="8376" y="5848"/>
                  </a:cubicBezTo>
                  <a:cubicBezTo>
                    <a:pt x="8631" y="3671"/>
                    <a:pt x="8591" y="2035"/>
                    <a:pt x="8258" y="980"/>
                  </a:cubicBezTo>
                  <a:cubicBezTo>
                    <a:pt x="8069" y="385"/>
                    <a:pt x="7537" y="0"/>
                    <a:pt x="6902" y="0"/>
                  </a:cubicBezTo>
                  <a:cubicBezTo>
                    <a:pt x="6235" y="0"/>
                    <a:pt x="5609" y="427"/>
                    <a:pt x="5307" y="1089"/>
                  </a:cubicBezTo>
                  <a:cubicBezTo>
                    <a:pt x="4969" y="1831"/>
                    <a:pt x="4755" y="3477"/>
                    <a:pt x="7022" y="6256"/>
                  </a:cubicBezTo>
                  <a:cubicBezTo>
                    <a:pt x="6586" y="9478"/>
                    <a:pt x="5581" y="13362"/>
                    <a:pt x="4418" y="16318"/>
                  </a:cubicBezTo>
                  <a:cubicBezTo>
                    <a:pt x="2620" y="17121"/>
                    <a:pt x="1161" y="17949"/>
                    <a:pt x="663" y="18455"/>
                  </a:cubicBezTo>
                  <a:cubicBezTo>
                    <a:pt x="57" y="19068"/>
                    <a:pt x="-160" y="19944"/>
                    <a:pt x="123" y="20634"/>
                  </a:cubicBezTo>
                  <a:cubicBezTo>
                    <a:pt x="370" y="21239"/>
                    <a:pt x="956" y="21600"/>
                    <a:pt x="1691" y="21600"/>
                  </a:cubicBezTo>
                  <a:cubicBezTo>
                    <a:pt x="1890" y="21600"/>
                    <a:pt x="2104" y="21574"/>
                    <a:pt x="2326" y="21523"/>
                  </a:cubicBezTo>
                  <a:cubicBezTo>
                    <a:pt x="2696" y="21439"/>
                    <a:pt x="3807" y="21185"/>
                    <a:pt x="5414" y="17307"/>
                  </a:cubicBezTo>
                  <a:cubicBezTo>
                    <a:pt x="7502" y="16411"/>
                    <a:pt x="9652" y="15720"/>
                    <a:pt x="11494" y="15353"/>
                  </a:cubicBezTo>
                  <a:cubicBezTo>
                    <a:pt x="12871" y="15080"/>
                    <a:pt x="14207" y="14869"/>
                    <a:pt x="15376" y="14740"/>
                  </a:cubicBezTo>
                  <a:lnTo>
                    <a:pt x="15461" y="14817"/>
                  </a:lnTo>
                  <a:cubicBezTo>
                    <a:pt x="15880" y="15184"/>
                    <a:pt x="18047" y="17011"/>
                    <a:pt x="19519" y="17011"/>
                  </a:cubicBezTo>
                  <a:cubicBezTo>
                    <a:pt x="20512" y="17011"/>
                    <a:pt x="20951" y="16590"/>
                    <a:pt x="21144" y="16236"/>
                  </a:cubicBezTo>
                  <a:cubicBezTo>
                    <a:pt x="21440" y="15693"/>
                    <a:pt x="21341" y="14970"/>
                    <a:pt x="20864" y="1420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373" name="Database.png" descr="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8511" y="3711028"/>
            <a:ext cx="997695" cy="11525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6" name="Group"/>
          <p:cNvGrpSpPr/>
          <p:nvPr/>
        </p:nvGrpSpPr>
        <p:grpSpPr>
          <a:xfrm>
            <a:off x="4317913" y="2857401"/>
            <a:ext cx="827349" cy="801016"/>
            <a:chOff x="0" y="0"/>
            <a:chExt cx="827348" cy="801015"/>
          </a:xfrm>
        </p:grpSpPr>
        <p:pic>
          <p:nvPicPr>
            <p:cNvPr id="2374" name="Screen Shot 2020-04-09 at 22.41.56.png" descr="Screen Shot 2020-04-09 at 22.41.5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69669"/>
              <a:ext cx="600441" cy="6313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5" name="Screen Shot 2020-04-09 at 22.38.02.png" descr="Screen Shot 2020-04-09 at 22.38.0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79194" y="0"/>
              <a:ext cx="448155" cy="42441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88900" dist="25400" dir="540000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377" name="Enterprise Data Warehouse"/>
          <p:cNvSpPr txBox="1"/>
          <p:nvPr/>
        </p:nvSpPr>
        <p:spPr>
          <a:xfrm>
            <a:off x="7430438" y="1650318"/>
            <a:ext cx="4123453" cy="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Enterprise Data Warehouse</a:t>
            </a:r>
          </a:p>
        </p:txBody>
      </p:sp>
      <p:sp>
        <p:nvSpPr>
          <p:cNvPr id="2378" name="Rectangle"/>
          <p:cNvSpPr/>
          <p:nvPr/>
        </p:nvSpPr>
        <p:spPr>
          <a:xfrm>
            <a:off x="7691359" y="6044799"/>
            <a:ext cx="1627353" cy="1270310"/>
          </a:xfrm>
          <a:prstGeom prst="rect">
            <a:avLst/>
          </a:prstGeom>
          <a:solidFill>
            <a:srgbClr val="6EAAD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84D3D2"/>
                </a:solidFill>
              </a:defRPr>
            </a:pPr>
          </a:p>
        </p:txBody>
      </p:sp>
      <p:pic>
        <p:nvPicPr>
          <p:cNvPr id="2379" name="Database.png" descr="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11947" y="2472807"/>
            <a:ext cx="731231" cy="8447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3" name="Group"/>
          <p:cNvGrpSpPr/>
          <p:nvPr/>
        </p:nvGrpSpPr>
        <p:grpSpPr>
          <a:xfrm>
            <a:off x="3359335" y="2860840"/>
            <a:ext cx="1177488" cy="2387872"/>
            <a:chOff x="0" y="0"/>
            <a:chExt cx="1177486" cy="2387871"/>
          </a:xfrm>
        </p:grpSpPr>
        <p:sp>
          <p:nvSpPr>
            <p:cNvPr id="2380" name="Line"/>
            <p:cNvSpPr/>
            <p:nvPr/>
          </p:nvSpPr>
          <p:spPr>
            <a:xfrm>
              <a:off x="-1" y="0"/>
              <a:ext cx="1153688" cy="1153687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81" name="Line"/>
            <p:cNvSpPr/>
            <p:nvPr/>
          </p:nvSpPr>
          <p:spPr>
            <a:xfrm>
              <a:off x="215784" y="1287907"/>
              <a:ext cx="961703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82" name="Line"/>
            <p:cNvSpPr/>
            <p:nvPr/>
          </p:nvSpPr>
          <p:spPr>
            <a:xfrm flipV="1">
              <a:off x="50614" y="1422128"/>
              <a:ext cx="1103073" cy="96574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384" name="Rectangle"/>
          <p:cNvSpPr/>
          <p:nvPr/>
        </p:nvSpPr>
        <p:spPr>
          <a:xfrm>
            <a:off x="7009438" y="2562787"/>
            <a:ext cx="4965456" cy="3016297"/>
          </a:xfrm>
          <a:prstGeom prst="rect">
            <a:avLst/>
          </a:prstGeom>
          <a:ln w="12700">
            <a:solidFill>
              <a:srgbClr val="E8C51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385" name="Rectangle"/>
          <p:cNvSpPr/>
          <p:nvPr/>
        </p:nvSpPr>
        <p:spPr>
          <a:xfrm>
            <a:off x="7577383" y="3235628"/>
            <a:ext cx="3970696" cy="2044433"/>
          </a:xfrm>
          <a:prstGeom prst="rect">
            <a:avLst/>
          </a:prstGeom>
          <a:solidFill>
            <a:srgbClr val="CEA35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386" name="Rectangle"/>
          <p:cNvSpPr/>
          <p:nvPr/>
        </p:nvSpPr>
        <p:spPr>
          <a:xfrm>
            <a:off x="9625452" y="3353523"/>
            <a:ext cx="1727064" cy="1808643"/>
          </a:xfrm>
          <a:prstGeom prst="rect">
            <a:avLst/>
          </a:prstGeom>
          <a:solidFill>
            <a:srgbClr val="D0784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387" name="Data Vault"/>
          <p:cNvSpPr txBox="1"/>
          <p:nvPr/>
        </p:nvSpPr>
        <p:spPr>
          <a:xfrm>
            <a:off x="8188983" y="2623494"/>
            <a:ext cx="2606364" cy="626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/>
            </a:lvl1pPr>
          </a:lstStyle>
          <a:p>
            <a:pPr/>
            <a:r>
              <a:t>Data Vault</a:t>
            </a:r>
          </a:p>
        </p:txBody>
      </p:sp>
      <p:sp>
        <p:nvSpPr>
          <p:cNvPr id="2388" name="Raw…"/>
          <p:cNvSpPr txBox="1"/>
          <p:nvPr/>
        </p:nvSpPr>
        <p:spPr>
          <a:xfrm>
            <a:off x="7987297" y="3752756"/>
            <a:ext cx="964131" cy="1010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1"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Raw </a:t>
            </a:r>
          </a:p>
          <a:p>
            <a:pPr>
              <a:defRPr b="1"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Vault</a:t>
            </a:r>
          </a:p>
        </p:txBody>
      </p:sp>
      <p:sp>
        <p:nvSpPr>
          <p:cNvPr id="2389" name="Business…"/>
          <p:cNvSpPr txBox="1"/>
          <p:nvPr/>
        </p:nvSpPr>
        <p:spPr>
          <a:xfrm>
            <a:off x="9722901" y="3725100"/>
            <a:ext cx="1475270" cy="1065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1"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Business </a:t>
            </a:r>
          </a:p>
          <a:p>
            <a:pPr>
              <a:defRPr b="1"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Vault</a:t>
            </a:r>
          </a:p>
        </p:txBody>
      </p:sp>
      <p:sp>
        <p:nvSpPr>
          <p:cNvPr id="2390" name="NoSQL"/>
          <p:cNvSpPr txBox="1"/>
          <p:nvPr/>
        </p:nvSpPr>
        <p:spPr>
          <a:xfrm>
            <a:off x="7890702" y="6368714"/>
            <a:ext cx="1228669" cy="62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NoSQL</a:t>
            </a:r>
          </a:p>
        </p:txBody>
      </p:sp>
      <p:sp>
        <p:nvSpPr>
          <p:cNvPr id="2391" name="Line"/>
          <p:cNvSpPr/>
          <p:nvPr/>
        </p:nvSpPr>
        <p:spPr>
          <a:xfrm>
            <a:off x="5869339" y="4070934"/>
            <a:ext cx="961704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392" name="Source"/>
          <p:cNvSpPr txBox="1"/>
          <p:nvPr/>
        </p:nvSpPr>
        <p:spPr>
          <a:xfrm>
            <a:off x="2249971" y="1631472"/>
            <a:ext cx="1309227" cy="45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Source</a:t>
            </a:r>
          </a:p>
        </p:txBody>
      </p:sp>
      <p:sp>
        <p:nvSpPr>
          <p:cNvPr id="2393" name="Staging"/>
          <p:cNvSpPr txBox="1"/>
          <p:nvPr/>
        </p:nvSpPr>
        <p:spPr>
          <a:xfrm>
            <a:off x="4428573" y="1459360"/>
            <a:ext cx="1521835" cy="88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Staging</a:t>
            </a:r>
          </a:p>
        </p:txBody>
      </p:sp>
      <p:sp>
        <p:nvSpPr>
          <p:cNvPr id="2394" name="Information Layer"/>
          <p:cNvSpPr txBox="1"/>
          <p:nvPr/>
        </p:nvSpPr>
        <p:spPr>
          <a:xfrm>
            <a:off x="13687469" y="1672910"/>
            <a:ext cx="2752742" cy="45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4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Information Layer</a:t>
            </a:r>
          </a:p>
        </p:txBody>
      </p:sp>
      <p:grpSp>
        <p:nvGrpSpPr>
          <p:cNvPr id="2397" name="Group"/>
          <p:cNvGrpSpPr/>
          <p:nvPr/>
        </p:nvGrpSpPr>
        <p:grpSpPr>
          <a:xfrm>
            <a:off x="3031504" y="6303447"/>
            <a:ext cx="4315973" cy="449853"/>
            <a:chOff x="0" y="0"/>
            <a:chExt cx="4315972" cy="449852"/>
          </a:xfrm>
        </p:grpSpPr>
        <p:sp>
          <p:nvSpPr>
            <p:cNvPr id="2395" name="Line"/>
            <p:cNvSpPr/>
            <p:nvPr/>
          </p:nvSpPr>
          <p:spPr>
            <a:xfrm>
              <a:off x="6556" y="442097"/>
              <a:ext cx="4309417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96" name="Line"/>
            <p:cNvSpPr/>
            <p:nvPr/>
          </p:nvSpPr>
          <p:spPr>
            <a:xfrm flipH="1">
              <a:off x="-1" y="0"/>
              <a:ext cx="2" cy="44985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2401" name="Group"/>
          <p:cNvGrpSpPr/>
          <p:nvPr/>
        </p:nvGrpSpPr>
        <p:grpSpPr>
          <a:xfrm>
            <a:off x="1869411" y="4181898"/>
            <a:ext cx="5487458" cy="3016297"/>
            <a:chOff x="0" y="0"/>
            <a:chExt cx="5487457" cy="3016295"/>
          </a:xfrm>
        </p:grpSpPr>
        <p:sp>
          <p:nvSpPr>
            <p:cNvPr id="2398" name="Line"/>
            <p:cNvSpPr/>
            <p:nvPr/>
          </p:nvSpPr>
          <p:spPr>
            <a:xfrm>
              <a:off x="13833" y="654"/>
              <a:ext cx="451964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399" name="Line"/>
            <p:cNvSpPr/>
            <p:nvPr/>
          </p:nvSpPr>
          <p:spPr>
            <a:xfrm flipV="1">
              <a:off x="-1" y="-1"/>
              <a:ext cx="2" cy="3016297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400" name="Line"/>
            <p:cNvSpPr/>
            <p:nvPr/>
          </p:nvSpPr>
          <p:spPr>
            <a:xfrm>
              <a:off x="10529" y="3013787"/>
              <a:ext cx="547692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402" name="Line"/>
          <p:cNvSpPr/>
          <p:nvPr/>
        </p:nvSpPr>
        <p:spPr>
          <a:xfrm flipV="1">
            <a:off x="8505035" y="5355608"/>
            <a:ext cx="1" cy="601268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403" name="Information Vault…"/>
          <p:cNvSpPr txBox="1"/>
          <p:nvPr/>
        </p:nvSpPr>
        <p:spPr>
          <a:xfrm>
            <a:off x="15271762" y="2292728"/>
            <a:ext cx="2103961" cy="109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2100"/>
            </a:pPr>
            <a:r>
              <a:t>Information Vault</a:t>
            </a:r>
          </a:p>
          <a:p>
            <a:pPr>
              <a:defRPr sz="2100"/>
            </a:pPr>
            <a:r>
              <a:t>(Star Schema)</a:t>
            </a:r>
          </a:p>
        </p:txBody>
      </p:sp>
      <p:grpSp>
        <p:nvGrpSpPr>
          <p:cNvPr id="2407" name="Group"/>
          <p:cNvGrpSpPr/>
          <p:nvPr/>
        </p:nvGrpSpPr>
        <p:grpSpPr>
          <a:xfrm>
            <a:off x="13980200" y="3872595"/>
            <a:ext cx="972655" cy="1106466"/>
            <a:chOff x="0" y="0"/>
            <a:chExt cx="972653" cy="1106464"/>
          </a:xfrm>
        </p:grpSpPr>
        <p:sp>
          <p:nvSpPr>
            <p:cNvPr id="2404" name="Shape"/>
            <p:cNvSpPr/>
            <p:nvPr/>
          </p:nvSpPr>
          <p:spPr>
            <a:xfrm>
              <a:off x="0" y="0"/>
              <a:ext cx="972654" cy="54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254"/>
                  </a:moveTo>
                  <a:lnTo>
                    <a:pt x="10800" y="0"/>
                  </a:lnTo>
                  <a:lnTo>
                    <a:pt x="21600" y="10254"/>
                  </a:lnTo>
                  <a:lnTo>
                    <a:pt x="10800" y="21600"/>
                  </a:lnTo>
                  <a:lnTo>
                    <a:pt x="0" y="10254"/>
                  </a:lnTo>
                  <a:close/>
                </a:path>
              </a:pathLst>
            </a:custGeom>
            <a:solidFill>
              <a:srgbClr val="7EC3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405" name="Shape"/>
            <p:cNvSpPr/>
            <p:nvPr/>
          </p:nvSpPr>
          <p:spPr>
            <a:xfrm>
              <a:off x="486326" y="256543"/>
              <a:ext cx="486328" cy="84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09"/>
                  </a:moveTo>
                  <a:lnTo>
                    <a:pt x="21600" y="0"/>
                  </a:lnTo>
                  <a:lnTo>
                    <a:pt x="21600" y="14391"/>
                  </a:lnTo>
                  <a:lnTo>
                    <a:pt x="0" y="21600"/>
                  </a:lnTo>
                  <a:lnTo>
                    <a:pt x="0" y="7209"/>
                  </a:lnTo>
                  <a:close/>
                </a:path>
              </a:pathLst>
            </a:custGeom>
            <a:solidFill>
              <a:srgbClr val="72B1D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406" name="Shape"/>
            <p:cNvSpPr/>
            <p:nvPr/>
          </p:nvSpPr>
          <p:spPr>
            <a:xfrm flipH="1">
              <a:off x="0" y="256543"/>
              <a:ext cx="486327" cy="84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09"/>
                  </a:moveTo>
                  <a:lnTo>
                    <a:pt x="21600" y="0"/>
                  </a:lnTo>
                  <a:lnTo>
                    <a:pt x="21600" y="14391"/>
                  </a:lnTo>
                  <a:lnTo>
                    <a:pt x="0" y="21600"/>
                  </a:lnTo>
                  <a:lnTo>
                    <a:pt x="0" y="7209"/>
                  </a:lnTo>
                  <a:close/>
                </a:path>
              </a:pathLst>
            </a:custGeom>
            <a:solidFill>
              <a:srgbClr val="649BB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</p:grpSp>
      <p:sp>
        <p:nvSpPr>
          <p:cNvPr id="2408" name="OLAP Cubes"/>
          <p:cNvSpPr txBox="1"/>
          <p:nvPr/>
        </p:nvSpPr>
        <p:spPr>
          <a:xfrm>
            <a:off x="15321618" y="3734025"/>
            <a:ext cx="1627352" cy="1383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2100"/>
            </a:pPr>
            <a:r>
              <a:t>OLAP Cubes </a:t>
            </a:r>
          </a:p>
          <a:p>
            <a:pPr>
              <a:defRPr sz="2100"/>
            </a:pPr>
          </a:p>
        </p:txBody>
      </p:sp>
      <p:sp>
        <p:nvSpPr>
          <p:cNvPr id="2409" name="Reports"/>
          <p:cNvSpPr txBox="1"/>
          <p:nvPr/>
        </p:nvSpPr>
        <p:spPr>
          <a:xfrm>
            <a:off x="15441034" y="5580767"/>
            <a:ext cx="1228669" cy="654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100"/>
            </a:lvl1pPr>
          </a:lstStyle>
          <a:p>
            <a:pPr/>
            <a:r>
              <a:t>Reports</a:t>
            </a:r>
          </a:p>
        </p:txBody>
      </p:sp>
      <p:graphicFrame>
        <p:nvGraphicFramePr>
          <p:cNvPr id="2410" name="2D Area Chart"/>
          <p:cNvGraphicFramePr/>
          <p:nvPr/>
        </p:nvGraphicFramePr>
        <p:xfrm>
          <a:off x="13578834" y="5173793"/>
          <a:ext cx="1771521" cy="151918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2411" name="Relational"/>
          <p:cNvSpPr txBox="1"/>
          <p:nvPr/>
        </p:nvSpPr>
        <p:spPr>
          <a:xfrm>
            <a:off x="2041053" y="2061568"/>
            <a:ext cx="1727063" cy="449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100"/>
            </a:lvl1pPr>
          </a:lstStyle>
          <a:p>
            <a:pPr/>
            <a:r>
              <a:t>Relational</a:t>
            </a:r>
          </a:p>
        </p:txBody>
      </p:sp>
      <p:sp>
        <p:nvSpPr>
          <p:cNvPr id="2412" name="Internet / Cloud"/>
          <p:cNvSpPr txBox="1"/>
          <p:nvPr/>
        </p:nvSpPr>
        <p:spPr>
          <a:xfrm>
            <a:off x="1938011" y="3367826"/>
            <a:ext cx="2103961" cy="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100"/>
            </a:lvl1pPr>
          </a:lstStyle>
          <a:p>
            <a:pPr/>
            <a:r>
              <a:t>Internet / Cloud</a:t>
            </a:r>
          </a:p>
        </p:txBody>
      </p:sp>
      <p:sp>
        <p:nvSpPr>
          <p:cNvPr id="2413" name="Files"/>
          <p:cNvSpPr txBox="1"/>
          <p:nvPr/>
        </p:nvSpPr>
        <p:spPr>
          <a:xfrm>
            <a:off x="2455345" y="4598317"/>
            <a:ext cx="731230" cy="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100"/>
            </a:lvl1pPr>
          </a:lstStyle>
          <a:p>
            <a:pPr/>
            <a:r>
              <a:t>Files</a:t>
            </a:r>
          </a:p>
        </p:txBody>
      </p:sp>
      <p:grpSp>
        <p:nvGrpSpPr>
          <p:cNvPr id="2417" name="Group"/>
          <p:cNvGrpSpPr/>
          <p:nvPr/>
        </p:nvGrpSpPr>
        <p:grpSpPr>
          <a:xfrm>
            <a:off x="12220152" y="3187912"/>
            <a:ext cx="994627" cy="1632732"/>
            <a:chOff x="0" y="0"/>
            <a:chExt cx="994625" cy="1632731"/>
          </a:xfrm>
        </p:grpSpPr>
        <p:sp>
          <p:nvSpPr>
            <p:cNvPr id="2414" name="Line"/>
            <p:cNvSpPr/>
            <p:nvPr/>
          </p:nvSpPr>
          <p:spPr>
            <a:xfrm flipV="1">
              <a:off x="13571" y="-1"/>
              <a:ext cx="796856" cy="5966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415" name="Line"/>
            <p:cNvSpPr/>
            <p:nvPr/>
          </p:nvSpPr>
          <p:spPr>
            <a:xfrm>
              <a:off x="21972" y="816397"/>
              <a:ext cx="972654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416" name="Line"/>
            <p:cNvSpPr/>
            <p:nvPr/>
          </p:nvSpPr>
          <p:spPr>
            <a:xfrm>
              <a:off x="-1" y="1036055"/>
              <a:ext cx="824060" cy="596677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418" name="Rectangle"/>
          <p:cNvSpPr/>
          <p:nvPr/>
        </p:nvSpPr>
        <p:spPr>
          <a:xfrm>
            <a:off x="1630084" y="1396819"/>
            <a:ext cx="15865295" cy="6347540"/>
          </a:xfrm>
          <a:prstGeom prst="rect">
            <a:avLst/>
          </a:prstGeom>
          <a:ln w="12700">
            <a:solidFill>
              <a:srgbClr val="72798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419" name="Full Load"/>
          <p:cNvSpPr txBox="1"/>
          <p:nvPr/>
        </p:nvSpPr>
        <p:spPr>
          <a:xfrm>
            <a:off x="1704354" y="8679939"/>
            <a:ext cx="1722629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Full Load</a:t>
            </a:r>
          </a:p>
        </p:txBody>
      </p:sp>
      <p:sp>
        <p:nvSpPr>
          <p:cNvPr id="2420" name="Incremental Load"/>
          <p:cNvSpPr txBox="1"/>
          <p:nvPr/>
        </p:nvSpPr>
        <p:spPr>
          <a:xfrm>
            <a:off x="1545753" y="10429132"/>
            <a:ext cx="3134615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Incremental Load</a:t>
            </a:r>
          </a:p>
        </p:txBody>
      </p:sp>
      <p:sp>
        <p:nvSpPr>
          <p:cNvPr id="2421" name="Batch"/>
          <p:cNvSpPr txBox="1"/>
          <p:nvPr/>
        </p:nvSpPr>
        <p:spPr>
          <a:xfrm>
            <a:off x="2046552" y="11378373"/>
            <a:ext cx="144356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92434" indent="-292434" algn="l">
              <a:spcBef>
                <a:spcPts val="6700"/>
              </a:spcBef>
              <a:buSzPct val="75000"/>
              <a:buChar char="•"/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Batch</a:t>
            </a:r>
          </a:p>
        </p:txBody>
      </p:sp>
      <p:sp>
        <p:nvSpPr>
          <p:cNvPr id="2422" name="Load the entire dataset"/>
          <p:cNvSpPr txBox="1"/>
          <p:nvPr/>
        </p:nvSpPr>
        <p:spPr>
          <a:xfrm>
            <a:off x="5588573" y="8679939"/>
            <a:ext cx="3432494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Load the entire dataset</a:t>
            </a:r>
          </a:p>
        </p:txBody>
      </p:sp>
      <p:sp>
        <p:nvSpPr>
          <p:cNvPr id="2423" name="Processes large volume of data all at once"/>
          <p:cNvSpPr txBox="1"/>
          <p:nvPr/>
        </p:nvSpPr>
        <p:spPr>
          <a:xfrm>
            <a:off x="5588573" y="11400366"/>
            <a:ext cx="618490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Processes large volume of data all at once</a:t>
            </a:r>
          </a:p>
        </p:txBody>
      </p:sp>
      <p:sp>
        <p:nvSpPr>
          <p:cNvPr id="2424" name="Load difference between the target and source data"/>
          <p:cNvSpPr txBox="1"/>
          <p:nvPr/>
        </p:nvSpPr>
        <p:spPr>
          <a:xfrm>
            <a:off x="5588573" y="10467232"/>
            <a:ext cx="7638733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Load difference between the target and source data </a:t>
            </a:r>
          </a:p>
        </p:txBody>
      </p:sp>
      <p:sp>
        <p:nvSpPr>
          <p:cNvPr id="2425" name="Continuous load process"/>
          <p:cNvSpPr txBox="1"/>
          <p:nvPr/>
        </p:nvSpPr>
        <p:spPr>
          <a:xfrm>
            <a:off x="5456493" y="12403485"/>
            <a:ext cx="3696654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Continuous load process</a:t>
            </a:r>
          </a:p>
        </p:txBody>
      </p:sp>
      <p:sp>
        <p:nvSpPr>
          <p:cNvPr id="2426" name="Drawbacks"/>
          <p:cNvSpPr txBox="1"/>
          <p:nvPr/>
        </p:nvSpPr>
        <p:spPr>
          <a:xfrm>
            <a:off x="15014411" y="7997524"/>
            <a:ext cx="208191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chemeClr val="accent5">
                    <a:hueOff val="101205"/>
                    <a:satOff val="-13598"/>
                    <a:lumOff val="23877"/>
                  </a:schemeClr>
                </a:solidFill>
              </a:defRPr>
            </a:lvl1pPr>
          </a:lstStyle>
          <a:p>
            <a:pPr/>
            <a:r>
              <a:t>Drawbacks</a:t>
            </a:r>
          </a:p>
        </p:txBody>
      </p:sp>
      <p:sp>
        <p:nvSpPr>
          <p:cNvPr id="2427" name="Full load takes long time"/>
          <p:cNvSpPr txBox="1"/>
          <p:nvPr/>
        </p:nvSpPr>
        <p:spPr>
          <a:xfrm>
            <a:off x="14240135" y="8641839"/>
            <a:ext cx="3596324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Full load takes long time</a:t>
            </a:r>
          </a:p>
        </p:txBody>
      </p:sp>
      <p:sp>
        <p:nvSpPr>
          <p:cNvPr id="2428" name="Does not preserve history"/>
          <p:cNvSpPr txBox="1"/>
          <p:nvPr/>
        </p:nvSpPr>
        <p:spPr>
          <a:xfrm>
            <a:off x="14240135" y="9235743"/>
            <a:ext cx="379031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Does not preserve history</a:t>
            </a:r>
          </a:p>
        </p:txBody>
      </p:sp>
      <p:sp>
        <p:nvSpPr>
          <p:cNvPr id="2429" name="Complex maintainability"/>
          <p:cNvSpPr txBox="1"/>
          <p:nvPr/>
        </p:nvSpPr>
        <p:spPr>
          <a:xfrm>
            <a:off x="14266964" y="10467232"/>
            <a:ext cx="354266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Complex maintainability</a:t>
            </a:r>
          </a:p>
        </p:txBody>
      </p:sp>
      <p:sp>
        <p:nvSpPr>
          <p:cNvPr id="2430" name="Streaming"/>
          <p:cNvSpPr txBox="1"/>
          <p:nvPr/>
        </p:nvSpPr>
        <p:spPr>
          <a:xfrm>
            <a:off x="1991642" y="12286108"/>
            <a:ext cx="2176989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92434" indent="-292434" algn="l">
              <a:spcBef>
                <a:spcPts val="6700"/>
              </a:spcBef>
              <a:buSzPct val="75000"/>
              <a:buChar char="•"/>
              <a:defRPr sz="30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defRPr>
            </a:lvl1pPr>
          </a:lstStyle>
          <a:p>
            <a:pPr/>
            <a:r>
              <a:t>Streaming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2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2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2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2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2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2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2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2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6" grpId="9"/>
      <p:bldP build="whole" bldLvl="1" animBg="1" rev="0" advAuto="0" spid="2424" grpId="4"/>
      <p:bldP build="whole" bldLvl="1" animBg="1" rev="0" advAuto="0" spid="2427" grpId="10"/>
      <p:bldP build="whole" bldLvl="1" animBg="1" rev="0" advAuto="0" spid="2422" grpId="3"/>
      <p:bldP build="whole" bldLvl="1" animBg="1" rev="0" advAuto="0" spid="2425" grpId="8"/>
      <p:bldP build="whole" bldLvl="1" animBg="1" rev="0" advAuto="0" spid="2419" grpId="1"/>
      <p:bldP build="whole" bldLvl="1" animBg="1" rev="0" advAuto="0" spid="2428" grpId="11"/>
      <p:bldP build="whole" bldLvl="1" animBg="1" rev="0" advAuto="0" spid="2423" grpId="6"/>
      <p:bldP build="whole" bldLvl="1" animBg="1" rev="0" advAuto="0" spid="2429" grpId="12"/>
      <p:bldP build="whole" bldLvl="1" animBg="1" rev="0" advAuto="0" spid="2430" grpId="7"/>
      <p:bldP build="whole" bldLvl="1" animBg="1" rev="0" advAuto="0" spid="2420" grpId="2"/>
      <p:bldP build="whole" bldLvl="1" animBg="1" rev="0" advAuto="0" spid="2421" grpId="5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DV Load Sequenc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DV Load Sequence</a:t>
            </a:r>
          </a:p>
        </p:txBody>
      </p:sp>
      <p:sp>
        <p:nvSpPr>
          <p:cNvPr id="2433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436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434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35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37" name="Rectangle"/>
          <p:cNvSpPr/>
          <p:nvPr/>
        </p:nvSpPr>
        <p:spPr>
          <a:xfrm>
            <a:off x="6424318" y="2332016"/>
            <a:ext cx="9245109" cy="4680657"/>
          </a:xfrm>
          <a:prstGeom prst="rect">
            <a:avLst/>
          </a:prstGeom>
          <a:solidFill>
            <a:srgbClr val="000000">
              <a:alpha val="1761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438" name="Rectangle"/>
          <p:cNvSpPr/>
          <p:nvPr/>
        </p:nvSpPr>
        <p:spPr>
          <a:xfrm>
            <a:off x="15883466" y="2332016"/>
            <a:ext cx="4398413" cy="4680657"/>
          </a:xfrm>
          <a:prstGeom prst="rect">
            <a:avLst/>
          </a:prstGeom>
          <a:solidFill>
            <a:srgbClr val="000000">
              <a:alpha val="1761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439" name="Rectangle"/>
          <p:cNvSpPr/>
          <p:nvPr/>
        </p:nvSpPr>
        <p:spPr>
          <a:xfrm>
            <a:off x="2525279" y="2308204"/>
            <a:ext cx="3347275" cy="4680657"/>
          </a:xfrm>
          <a:prstGeom prst="rect">
            <a:avLst/>
          </a:prstGeom>
          <a:solidFill>
            <a:srgbClr val="000000">
              <a:alpha val="1761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440" name="FACT"/>
          <p:cNvSpPr/>
          <p:nvPr/>
        </p:nvSpPr>
        <p:spPr>
          <a:xfrm>
            <a:off x="18389927" y="2915085"/>
            <a:ext cx="1479614" cy="3406923"/>
          </a:xfrm>
          <a:prstGeom prst="rect">
            <a:avLst/>
          </a:prstGeom>
          <a:solidFill>
            <a:srgbClr val="98AACC"/>
          </a:solidFill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</a:t>
            </a:r>
          </a:p>
        </p:txBody>
      </p:sp>
      <p:sp>
        <p:nvSpPr>
          <p:cNvPr id="2441" name="DIM"/>
          <p:cNvSpPr/>
          <p:nvPr/>
        </p:nvSpPr>
        <p:spPr>
          <a:xfrm>
            <a:off x="16389443" y="2945071"/>
            <a:ext cx="1479614" cy="3406923"/>
          </a:xfrm>
          <a:prstGeom prst="rect">
            <a:avLst/>
          </a:prstGeom>
          <a:solidFill>
            <a:srgbClr val="AB92A7"/>
          </a:solidFill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DIM</a:t>
            </a:r>
          </a:p>
        </p:txBody>
      </p:sp>
      <p:grpSp>
        <p:nvGrpSpPr>
          <p:cNvPr id="2445" name="Group"/>
          <p:cNvGrpSpPr/>
          <p:nvPr/>
        </p:nvGrpSpPr>
        <p:grpSpPr>
          <a:xfrm>
            <a:off x="10012949" y="4173904"/>
            <a:ext cx="5457431" cy="1097229"/>
            <a:chOff x="0" y="0"/>
            <a:chExt cx="5457430" cy="1097228"/>
          </a:xfrm>
        </p:grpSpPr>
        <p:sp>
          <p:nvSpPr>
            <p:cNvPr id="2442" name="Line"/>
            <p:cNvSpPr/>
            <p:nvPr/>
          </p:nvSpPr>
          <p:spPr>
            <a:xfrm>
              <a:off x="2024253" y="548614"/>
              <a:ext cx="1146675" cy="1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443" name="LINK"/>
            <p:cNvSpPr/>
            <p:nvPr/>
          </p:nvSpPr>
          <p:spPr>
            <a:xfrm>
              <a:off x="0" y="0"/>
              <a:ext cx="2221501" cy="1097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CFA45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</a:t>
              </a:r>
            </a:p>
          </p:txBody>
        </p:sp>
        <p:sp>
          <p:nvSpPr>
            <p:cNvPr id="2444" name="SATELLITE"/>
            <p:cNvSpPr/>
            <p:nvPr/>
          </p:nvSpPr>
          <p:spPr>
            <a:xfrm>
              <a:off x="3057531" y="121842"/>
              <a:ext cx="2399900" cy="853544"/>
            </a:xfrm>
            <a:prstGeom prst="roundRect">
              <a:avLst>
                <a:gd name="adj" fmla="val 30120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</p:grpSp>
      <p:grpSp>
        <p:nvGrpSpPr>
          <p:cNvPr id="2449" name="Group"/>
          <p:cNvGrpSpPr/>
          <p:nvPr/>
        </p:nvGrpSpPr>
        <p:grpSpPr>
          <a:xfrm>
            <a:off x="6708584" y="2664961"/>
            <a:ext cx="5538239" cy="853545"/>
            <a:chOff x="0" y="0"/>
            <a:chExt cx="5538237" cy="853543"/>
          </a:xfrm>
        </p:grpSpPr>
        <p:sp>
          <p:nvSpPr>
            <p:cNvPr id="2446" name="Line"/>
            <p:cNvSpPr/>
            <p:nvPr/>
          </p:nvSpPr>
          <p:spPr>
            <a:xfrm>
              <a:off x="2191658" y="414071"/>
              <a:ext cx="1146674" cy="1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447" name="HUB"/>
            <p:cNvSpPr/>
            <p:nvPr/>
          </p:nvSpPr>
          <p:spPr>
            <a:xfrm>
              <a:off x="0" y="73744"/>
              <a:ext cx="2221501" cy="680655"/>
            </a:xfrm>
            <a:prstGeom prst="rect">
              <a:avLst/>
            </a:prstGeom>
            <a:solidFill>
              <a:srgbClr val="6CA9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</a:t>
              </a:r>
            </a:p>
          </p:txBody>
        </p:sp>
        <p:sp>
          <p:nvSpPr>
            <p:cNvPr id="2448" name="SATELLITE"/>
            <p:cNvSpPr/>
            <p:nvPr/>
          </p:nvSpPr>
          <p:spPr>
            <a:xfrm>
              <a:off x="3138339" y="0"/>
              <a:ext cx="2399899" cy="853544"/>
            </a:xfrm>
            <a:prstGeom prst="roundRect">
              <a:avLst>
                <a:gd name="adj" fmla="val 30120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</p:grpSp>
      <p:grpSp>
        <p:nvGrpSpPr>
          <p:cNvPr id="2453" name="Group"/>
          <p:cNvGrpSpPr/>
          <p:nvPr/>
        </p:nvGrpSpPr>
        <p:grpSpPr>
          <a:xfrm>
            <a:off x="6744863" y="5761410"/>
            <a:ext cx="5538239" cy="853544"/>
            <a:chOff x="0" y="0"/>
            <a:chExt cx="5538237" cy="853543"/>
          </a:xfrm>
        </p:grpSpPr>
        <p:sp>
          <p:nvSpPr>
            <p:cNvPr id="2450" name="Line"/>
            <p:cNvSpPr/>
            <p:nvPr/>
          </p:nvSpPr>
          <p:spPr>
            <a:xfrm>
              <a:off x="2191658" y="414071"/>
              <a:ext cx="1146674" cy="1"/>
            </a:xfrm>
            <a:prstGeom prst="line">
              <a:avLst/>
            </a:prstGeom>
            <a:noFill/>
            <a:ln w="127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451" name="HUB"/>
            <p:cNvSpPr/>
            <p:nvPr/>
          </p:nvSpPr>
          <p:spPr>
            <a:xfrm>
              <a:off x="0" y="73744"/>
              <a:ext cx="2221501" cy="680655"/>
            </a:xfrm>
            <a:prstGeom prst="rect">
              <a:avLst/>
            </a:prstGeom>
            <a:solidFill>
              <a:srgbClr val="6CA9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HUB</a:t>
              </a:r>
            </a:p>
          </p:txBody>
        </p:sp>
        <p:sp>
          <p:nvSpPr>
            <p:cNvPr id="2452" name="SATELLITE"/>
            <p:cNvSpPr/>
            <p:nvPr/>
          </p:nvSpPr>
          <p:spPr>
            <a:xfrm>
              <a:off x="3138339" y="0"/>
              <a:ext cx="2399899" cy="853544"/>
            </a:xfrm>
            <a:prstGeom prst="roundRect">
              <a:avLst>
                <a:gd name="adj" fmla="val 30120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SATELLITE</a:t>
              </a:r>
            </a:p>
          </p:txBody>
        </p:sp>
      </p:grpSp>
      <p:graphicFrame>
        <p:nvGraphicFramePr>
          <p:cNvPr id="2454" name="Table"/>
          <p:cNvGraphicFramePr/>
          <p:nvPr/>
        </p:nvGraphicFramePr>
        <p:xfrm>
          <a:off x="3153199" y="2882134"/>
          <a:ext cx="2104135" cy="139578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05825"/>
                <a:gridCol w="385608"/>
              </a:tblGrid>
              <a:tr h="348831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0C6B5"/>
                    </a:solidFill>
                  </a:tcPr>
                </a:tc>
                <a:tc hMerge="1">
                  <a:tcPr/>
                </a:tc>
              </a:tr>
              <a:tr h="34883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u="sng">
                          <a:solidFill>
                            <a:srgbClr val="DCDEE0"/>
                          </a:solidFill>
                        </a:rPr>
                        <a:t>Cust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427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DCDEE0"/>
                          </a:solidFill>
                        </a:rPr>
                        <a:t>Customer 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42711">
                <a:tc>
                  <a:txBody>
                    <a:bodyPr/>
                    <a:lstStyle/>
                    <a:p>
                      <a:pPr algn="l" defTabSz="914400">
                        <a:defRPr sz="1600">
                          <a:solidFill>
                            <a:srgbClr val="DCDEE0"/>
                          </a:solidFill>
                        </a:defRPr>
                      </a:pPr>
                      <a:r>
                        <a:t>Cust Type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455" name="Table"/>
          <p:cNvGraphicFramePr/>
          <p:nvPr/>
        </p:nvGraphicFramePr>
        <p:xfrm>
          <a:off x="3146849" y="4663659"/>
          <a:ext cx="2116835" cy="15008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16183"/>
                <a:gridCol w="387949"/>
              </a:tblGrid>
              <a:tr h="375317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Product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B0C6B5"/>
                    </a:solidFill>
                  </a:tcPr>
                </a:tc>
                <a:tc hMerge="1">
                  <a:tcPr/>
                </a:tc>
              </a:tr>
              <a:tr h="375317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u="sng">
                          <a:solidFill>
                            <a:srgbClr val="DCDEE0"/>
                          </a:solidFill>
                        </a:rPr>
                        <a:t>Product 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3687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DCDEE0"/>
                          </a:solidFill>
                        </a:rPr>
                        <a:t>Product 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68732">
                <a:tc>
                  <a:txBody>
                    <a:bodyPr/>
                    <a:lstStyle/>
                    <a:p>
                      <a:pPr algn="l" defTabSz="914400">
                        <a:defRPr sz="1600">
                          <a:solidFill>
                            <a:srgbClr val="DCDEE0"/>
                          </a:solidFill>
                        </a:defRPr>
                      </a:pPr>
                      <a: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56" name="Staging"/>
          <p:cNvSpPr txBox="1"/>
          <p:nvPr/>
        </p:nvSpPr>
        <p:spPr>
          <a:xfrm>
            <a:off x="3515789" y="1610983"/>
            <a:ext cx="1366255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Staging</a:t>
            </a:r>
          </a:p>
        </p:txBody>
      </p:sp>
      <p:sp>
        <p:nvSpPr>
          <p:cNvPr id="2457" name="Data Vault Load"/>
          <p:cNvSpPr txBox="1"/>
          <p:nvPr/>
        </p:nvSpPr>
        <p:spPr>
          <a:xfrm>
            <a:off x="9811463" y="1610983"/>
            <a:ext cx="2632721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Vault Load</a:t>
            </a:r>
          </a:p>
        </p:txBody>
      </p:sp>
      <p:sp>
        <p:nvSpPr>
          <p:cNvPr id="2458" name="Information Vault Load"/>
          <p:cNvSpPr txBox="1"/>
          <p:nvPr/>
        </p:nvSpPr>
        <p:spPr>
          <a:xfrm>
            <a:off x="16216194" y="1610983"/>
            <a:ext cx="3732958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Information Vault Load</a:t>
            </a:r>
          </a:p>
        </p:txBody>
      </p:sp>
      <p:sp>
        <p:nvSpPr>
          <p:cNvPr id="2459" name="Line"/>
          <p:cNvSpPr/>
          <p:nvPr/>
        </p:nvSpPr>
        <p:spPr>
          <a:xfrm flipH="1">
            <a:off x="9477703" y="2602089"/>
            <a:ext cx="1" cy="4032915"/>
          </a:xfrm>
          <a:prstGeom prst="line">
            <a:avLst/>
          </a:prstGeom>
          <a:ln w="25400">
            <a:solidFill>
              <a:srgbClr val="A6AAA8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460" name="Line"/>
          <p:cNvSpPr/>
          <p:nvPr/>
        </p:nvSpPr>
        <p:spPr>
          <a:xfrm flipH="1">
            <a:off x="12686934" y="2602089"/>
            <a:ext cx="1" cy="4032915"/>
          </a:xfrm>
          <a:prstGeom prst="line">
            <a:avLst/>
          </a:prstGeom>
          <a:ln w="25400">
            <a:solidFill>
              <a:srgbClr val="A6AAA8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461" name="Rectangle"/>
          <p:cNvSpPr/>
          <p:nvPr/>
        </p:nvSpPr>
        <p:spPr>
          <a:xfrm>
            <a:off x="6424318" y="7723240"/>
            <a:ext cx="9245109" cy="4680657"/>
          </a:xfrm>
          <a:prstGeom prst="rect">
            <a:avLst/>
          </a:prstGeom>
          <a:solidFill>
            <a:srgbClr val="000000">
              <a:alpha val="1761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462" name="HUB"/>
          <p:cNvSpPr/>
          <p:nvPr/>
        </p:nvSpPr>
        <p:spPr>
          <a:xfrm>
            <a:off x="9936122" y="8286667"/>
            <a:ext cx="2221502" cy="680656"/>
          </a:xfrm>
          <a:prstGeom prst="rect">
            <a:avLst/>
          </a:prstGeom>
          <a:solidFill>
            <a:srgbClr val="6CA9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HUB</a:t>
            </a:r>
          </a:p>
        </p:txBody>
      </p:sp>
      <p:sp>
        <p:nvSpPr>
          <p:cNvPr id="2463" name="SATELLITE"/>
          <p:cNvSpPr/>
          <p:nvPr/>
        </p:nvSpPr>
        <p:spPr>
          <a:xfrm>
            <a:off x="9927873" y="9503697"/>
            <a:ext cx="2399900" cy="853544"/>
          </a:xfrm>
          <a:prstGeom prst="roundRect">
            <a:avLst>
              <a:gd name="adj" fmla="val 30120"/>
            </a:avLst>
          </a:prstGeom>
          <a:solidFill>
            <a:srgbClr val="ACAE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SATELLITE</a:t>
            </a:r>
          </a:p>
        </p:txBody>
      </p:sp>
      <p:sp>
        <p:nvSpPr>
          <p:cNvPr id="2464" name="LINK"/>
          <p:cNvSpPr/>
          <p:nvPr/>
        </p:nvSpPr>
        <p:spPr>
          <a:xfrm>
            <a:off x="10017073" y="10893614"/>
            <a:ext cx="2221501" cy="1097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FA45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LINK</a:t>
            </a:r>
          </a:p>
        </p:txBody>
      </p:sp>
      <p:sp>
        <p:nvSpPr>
          <p:cNvPr id="2465" name="Data Vault 1.0"/>
          <p:cNvSpPr txBox="1"/>
          <p:nvPr/>
        </p:nvSpPr>
        <p:spPr>
          <a:xfrm>
            <a:off x="13209257" y="2580886"/>
            <a:ext cx="2211401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600"/>
            </a:lvl1pPr>
          </a:lstStyle>
          <a:p>
            <a:pPr/>
            <a:r>
              <a:t>Data Vault 1.0</a:t>
            </a:r>
          </a:p>
        </p:txBody>
      </p:sp>
      <p:sp>
        <p:nvSpPr>
          <p:cNvPr id="2466" name="Data Vault  2.0"/>
          <p:cNvSpPr txBox="1"/>
          <p:nvPr/>
        </p:nvSpPr>
        <p:spPr>
          <a:xfrm>
            <a:off x="13163359" y="8066346"/>
            <a:ext cx="2303197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600"/>
            </a:lvl1pPr>
          </a:lstStyle>
          <a:p>
            <a:pPr/>
            <a:r>
              <a:t>Data Vault  2.0</a:t>
            </a:r>
          </a:p>
        </p:txBody>
      </p:sp>
      <p:pic>
        <p:nvPicPr>
          <p:cNvPr id="2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94612" y="1540594"/>
            <a:ext cx="6452894" cy="10634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Referential Integrity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Referential Integrity</a:t>
            </a:r>
          </a:p>
        </p:txBody>
      </p:sp>
      <p:sp>
        <p:nvSpPr>
          <p:cNvPr id="2470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473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471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72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474" name="hive.jpeg" descr="hiv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grpSp>
        <p:nvGrpSpPr>
          <p:cNvPr id="2482" name="Group"/>
          <p:cNvGrpSpPr/>
          <p:nvPr/>
        </p:nvGrpSpPr>
        <p:grpSpPr>
          <a:xfrm>
            <a:off x="1773183" y="2475179"/>
            <a:ext cx="7914875" cy="2668279"/>
            <a:chOff x="25400" y="25400"/>
            <a:chExt cx="7914873" cy="2668277"/>
          </a:xfrm>
        </p:grpSpPr>
        <p:graphicFrame>
          <p:nvGraphicFramePr>
            <p:cNvPr id="2475" name="Table"/>
            <p:cNvGraphicFramePr/>
            <p:nvPr/>
          </p:nvGraphicFramePr>
          <p:xfrm>
            <a:off x="25400" y="25400"/>
            <a:ext cx="2894590" cy="2668278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206852"/>
                  <a:gridCol w="675037"/>
                </a:tblGrid>
                <a:tr h="53676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3676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Student 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2734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2734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27348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Faculty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2476" name="Table"/>
            <p:cNvGraphicFramePr/>
            <p:nvPr/>
          </p:nvGraphicFramePr>
          <p:xfrm>
            <a:off x="5595187" y="167030"/>
            <a:ext cx="2345087" cy="162417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713590"/>
                  <a:gridCol w="618796"/>
                </a:tblGrid>
                <a:tr h="540316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Faculty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49CA6"/>
                      </a:solidFill>
                    </a:tcPr>
                  </a:tc>
                  <a:tc hMerge="1">
                    <a:tcPr/>
                  </a:tc>
                </a:tr>
                <a:tr h="54031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Faculty ID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3083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Description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477" name="Line"/>
            <p:cNvSpPr/>
            <p:nvPr/>
          </p:nvSpPr>
          <p:spPr>
            <a:xfrm>
              <a:off x="2913449" y="2419810"/>
              <a:ext cx="59013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2478" name="m"/>
            <p:cNvSpPr txBox="1"/>
            <p:nvPr/>
          </p:nvSpPr>
          <p:spPr>
            <a:xfrm>
              <a:off x="5156486" y="430417"/>
              <a:ext cx="369987" cy="49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/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2479" name="n"/>
            <p:cNvSpPr txBox="1"/>
            <p:nvPr/>
          </p:nvSpPr>
          <p:spPr>
            <a:xfrm>
              <a:off x="2935633" y="1895964"/>
              <a:ext cx="369987" cy="49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/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2480" name="Line"/>
            <p:cNvSpPr/>
            <p:nvPr/>
          </p:nvSpPr>
          <p:spPr>
            <a:xfrm flipV="1">
              <a:off x="3497258" y="928100"/>
              <a:ext cx="1" cy="1497058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  <p:sp>
          <p:nvSpPr>
            <p:cNvPr id="2481" name="Line"/>
            <p:cNvSpPr/>
            <p:nvPr/>
          </p:nvSpPr>
          <p:spPr>
            <a:xfrm>
              <a:off x="3497415" y="942018"/>
              <a:ext cx="2064980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600"/>
              </a:pPr>
            </a:p>
          </p:txBody>
        </p:sp>
      </p:grpSp>
      <p:graphicFrame>
        <p:nvGraphicFramePr>
          <p:cNvPr id="2483" name="Table"/>
          <p:cNvGraphicFramePr/>
          <p:nvPr/>
        </p:nvGraphicFramePr>
        <p:xfrm>
          <a:off x="12450599" y="6533353"/>
          <a:ext cx="9043799" cy="19263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953984"/>
                <a:gridCol w="2175216"/>
                <a:gridCol w="1782180"/>
                <a:gridCol w="2119715"/>
              </a:tblGrid>
              <a:tr h="4784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Student _Code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2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Faculty 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49CA6"/>
                    </a:solidFill>
                  </a:tcPr>
                </a:tc>
              </a:tr>
              <a:tr h="4784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Frank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784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Julia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78411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484" name="Table"/>
          <p:cNvGraphicFramePr/>
          <p:nvPr/>
        </p:nvGraphicFramePr>
        <p:xfrm>
          <a:off x="12456948" y="2445149"/>
          <a:ext cx="5336105" cy="17010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708475"/>
                <a:gridCol w="2614928"/>
              </a:tblGrid>
              <a:tr h="42207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FacultyID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649C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649CA6"/>
                    </a:solidFill>
                  </a:tcPr>
                </a:tc>
              </a:tr>
              <a:tr h="4220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FE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Engineering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4220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Art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422075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FL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Law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85" name="Parent Table"/>
          <p:cNvSpPr txBox="1"/>
          <p:nvPr/>
        </p:nvSpPr>
        <p:spPr>
          <a:xfrm>
            <a:off x="12377255" y="1704897"/>
            <a:ext cx="20377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Parent Table</a:t>
            </a:r>
          </a:p>
        </p:txBody>
      </p:sp>
      <p:sp>
        <p:nvSpPr>
          <p:cNvPr id="2486" name="Child Table"/>
          <p:cNvSpPr txBox="1"/>
          <p:nvPr/>
        </p:nvSpPr>
        <p:spPr>
          <a:xfrm>
            <a:off x="12474536" y="5775482"/>
            <a:ext cx="1843225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Child Table</a:t>
            </a:r>
          </a:p>
        </p:txBody>
      </p:sp>
      <p:sp>
        <p:nvSpPr>
          <p:cNvPr id="2487" name="Parent Table"/>
          <p:cNvSpPr txBox="1"/>
          <p:nvPr/>
        </p:nvSpPr>
        <p:spPr>
          <a:xfrm>
            <a:off x="7296314" y="2012519"/>
            <a:ext cx="20377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Parent Table</a:t>
            </a:r>
          </a:p>
        </p:txBody>
      </p:sp>
      <p:sp>
        <p:nvSpPr>
          <p:cNvPr id="2488" name="Child Table"/>
          <p:cNvSpPr txBox="1"/>
          <p:nvPr/>
        </p:nvSpPr>
        <p:spPr>
          <a:xfrm>
            <a:off x="1673891" y="1885519"/>
            <a:ext cx="1843225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Child Table</a:t>
            </a:r>
          </a:p>
        </p:txBody>
      </p:sp>
      <p:graphicFrame>
        <p:nvGraphicFramePr>
          <p:cNvPr id="2489" name="Table"/>
          <p:cNvGraphicFramePr/>
          <p:nvPr/>
        </p:nvGraphicFramePr>
        <p:xfrm>
          <a:off x="12450599" y="9219169"/>
          <a:ext cx="9043799" cy="5365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53984"/>
                <a:gridCol w="2175216"/>
                <a:gridCol w="1782180"/>
                <a:gridCol w="2119715"/>
              </a:tblGrid>
              <a:tr h="52387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Martin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chemeClr val="accent4">
                        <a:hueOff val="-149388"/>
                        <a:satOff val="26012"/>
                        <a:lumOff val="-24786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92" name="Group"/>
          <p:cNvGrpSpPr/>
          <p:nvPr/>
        </p:nvGrpSpPr>
        <p:grpSpPr>
          <a:xfrm>
            <a:off x="1778117" y="8353836"/>
            <a:ext cx="3261644" cy="2949861"/>
            <a:chOff x="0" y="0"/>
            <a:chExt cx="3261642" cy="2949859"/>
          </a:xfrm>
        </p:grpSpPr>
        <p:pic>
          <p:nvPicPr>
            <p:cNvPr id="2490" name="hive.png" descr="hiv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25939"/>
              <a:ext cx="3261643" cy="2323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1" name="HIVE"/>
            <p:cNvSpPr txBox="1"/>
            <p:nvPr/>
          </p:nvSpPr>
          <p:spPr>
            <a:xfrm>
              <a:off x="170285" y="-1"/>
              <a:ext cx="1341240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HIVE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9" grpId="1"/>
      <p:bldP build="whole" bldLvl="1" animBg="1" rev="0" advAuto="0" spid="2492" grpId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ETL Load of HUB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ETL Load of HUB</a:t>
            </a:r>
          </a:p>
        </p:txBody>
      </p:sp>
      <p:sp>
        <p:nvSpPr>
          <p:cNvPr id="249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49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49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9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512" name="Group"/>
          <p:cNvGrpSpPr/>
          <p:nvPr/>
        </p:nvGrpSpPr>
        <p:grpSpPr>
          <a:xfrm>
            <a:off x="1659344" y="2665412"/>
            <a:ext cx="19854597" cy="4877448"/>
            <a:chOff x="0" y="0"/>
            <a:chExt cx="19854596" cy="4877446"/>
          </a:xfrm>
        </p:grpSpPr>
        <p:pic>
          <p:nvPicPr>
            <p:cNvPr id="2499" name="Database.png" descr="Databas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89336"/>
              <a:ext cx="1274025" cy="1471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0" name="Database.png" descr="Databas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580571" y="320745"/>
              <a:ext cx="1274026" cy="1471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1" name="Line"/>
            <p:cNvSpPr/>
            <p:nvPr/>
          </p:nvSpPr>
          <p:spPr>
            <a:xfrm>
              <a:off x="13449084" y="1056649"/>
              <a:ext cx="1523205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502" name="Line"/>
            <p:cNvSpPr/>
            <p:nvPr/>
          </p:nvSpPr>
          <p:spPr>
            <a:xfrm>
              <a:off x="1260244" y="964259"/>
              <a:ext cx="1274026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503" name="Line"/>
            <p:cNvSpPr/>
            <p:nvPr/>
          </p:nvSpPr>
          <p:spPr>
            <a:xfrm>
              <a:off x="4648189" y="968668"/>
              <a:ext cx="1523205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504" name="Line"/>
            <p:cNvSpPr/>
            <p:nvPr/>
          </p:nvSpPr>
          <p:spPr>
            <a:xfrm>
              <a:off x="9757717" y="968668"/>
              <a:ext cx="1523205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505" name="Line"/>
            <p:cNvSpPr/>
            <p:nvPr/>
          </p:nvSpPr>
          <p:spPr>
            <a:xfrm>
              <a:off x="17196525" y="1056649"/>
              <a:ext cx="1523205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506" name="Line"/>
            <p:cNvSpPr/>
            <p:nvPr/>
          </p:nvSpPr>
          <p:spPr>
            <a:xfrm>
              <a:off x="7959319" y="1813033"/>
              <a:ext cx="1" cy="147180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507" name="Select Distinct List of Business Keys"/>
            <p:cNvSpPr/>
            <p:nvPr/>
          </p:nvSpPr>
          <p:spPr>
            <a:xfrm>
              <a:off x="2390745" y="0"/>
              <a:ext cx="2418058" cy="1674519"/>
            </a:xfrm>
            <a:prstGeom prst="rect">
              <a:avLst/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Select Distinct List of Business Keys</a:t>
              </a:r>
            </a:p>
          </p:txBody>
        </p:sp>
        <p:sp>
          <p:nvSpPr>
            <p:cNvPr id="2508" name="Key Exists in Target HUB?"/>
            <p:cNvSpPr/>
            <p:nvPr/>
          </p:nvSpPr>
          <p:spPr>
            <a:xfrm>
              <a:off x="6077837" y="67792"/>
              <a:ext cx="3762964" cy="180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Key Exists in Target HUB?</a:t>
              </a:r>
            </a:p>
          </p:txBody>
        </p:sp>
        <p:sp>
          <p:nvSpPr>
            <p:cNvPr id="2509" name="Generate Hash Key"/>
            <p:cNvSpPr/>
            <p:nvPr/>
          </p:nvSpPr>
          <p:spPr>
            <a:xfrm>
              <a:off x="11109837" y="131409"/>
              <a:ext cx="2418058" cy="1674520"/>
            </a:xfrm>
            <a:prstGeom prst="rect">
              <a:avLst/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Generate Hash Key</a:t>
              </a:r>
            </a:p>
          </p:txBody>
        </p:sp>
        <p:sp>
          <p:nvSpPr>
            <p:cNvPr id="2510" name="Insert Row Into Target HUB"/>
            <p:cNvSpPr/>
            <p:nvPr/>
          </p:nvSpPr>
          <p:spPr>
            <a:xfrm>
              <a:off x="14885971" y="131409"/>
              <a:ext cx="2418058" cy="1674520"/>
            </a:xfrm>
            <a:prstGeom prst="rect">
              <a:avLst/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Insert Row Into Target HUB</a:t>
              </a:r>
            </a:p>
          </p:txBody>
        </p:sp>
        <p:sp>
          <p:nvSpPr>
            <p:cNvPr id="2511" name="Drop Row From Data Flow"/>
            <p:cNvSpPr/>
            <p:nvPr/>
          </p:nvSpPr>
          <p:spPr>
            <a:xfrm>
              <a:off x="6750291" y="3202927"/>
              <a:ext cx="2418057" cy="1674520"/>
            </a:xfrm>
            <a:prstGeom prst="rect">
              <a:avLst/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Drop Row From Data Flow</a:t>
              </a:r>
            </a:p>
          </p:txBody>
        </p:sp>
      </p:grpSp>
      <p:sp>
        <p:nvSpPr>
          <p:cNvPr id="2513" name="Yes"/>
          <p:cNvSpPr txBox="1"/>
          <p:nvPr/>
        </p:nvSpPr>
        <p:spPr>
          <a:xfrm>
            <a:off x="9691663" y="4848548"/>
            <a:ext cx="63563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Yes</a:t>
            </a:r>
          </a:p>
        </p:txBody>
      </p:sp>
      <p:sp>
        <p:nvSpPr>
          <p:cNvPr id="2514" name="No"/>
          <p:cNvSpPr txBox="1"/>
          <p:nvPr/>
        </p:nvSpPr>
        <p:spPr>
          <a:xfrm>
            <a:off x="11881345" y="3059112"/>
            <a:ext cx="54511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No</a:t>
            </a:r>
          </a:p>
        </p:txBody>
      </p:sp>
      <p:sp>
        <p:nvSpPr>
          <p:cNvPr id="2515" name="Source"/>
          <p:cNvSpPr txBox="1"/>
          <p:nvPr/>
        </p:nvSpPr>
        <p:spPr>
          <a:xfrm>
            <a:off x="1714982" y="2212916"/>
            <a:ext cx="111569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Source</a:t>
            </a:r>
          </a:p>
        </p:txBody>
      </p:sp>
      <p:sp>
        <p:nvSpPr>
          <p:cNvPr id="2516" name="DV Hub"/>
          <p:cNvSpPr txBox="1"/>
          <p:nvPr/>
        </p:nvSpPr>
        <p:spPr>
          <a:xfrm>
            <a:off x="20182005" y="2212916"/>
            <a:ext cx="122237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DV 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ETL Load of LINK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ETL Load of LINK</a:t>
            </a:r>
          </a:p>
        </p:txBody>
      </p:sp>
      <p:sp>
        <p:nvSpPr>
          <p:cNvPr id="2519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522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520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521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523" name="Database.png" descr="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336" y="5816847"/>
            <a:ext cx="1274026" cy="1471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4" name="Database.png" descr="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24686" y="2745328"/>
            <a:ext cx="1274026" cy="1471809"/>
          </a:xfrm>
          <a:prstGeom prst="rect">
            <a:avLst/>
          </a:prstGeom>
          <a:ln w="12700">
            <a:miter lim="400000"/>
          </a:ln>
        </p:spPr>
      </p:pic>
      <p:sp>
        <p:nvSpPr>
          <p:cNvPr id="2525" name="Line"/>
          <p:cNvSpPr/>
          <p:nvPr/>
        </p:nvSpPr>
        <p:spPr>
          <a:xfrm>
            <a:off x="16493199" y="3481232"/>
            <a:ext cx="1523205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26" name="Line"/>
          <p:cNvSpPr/>
          <p:nvPr/>
        </p:nvSpPr>
        <p:spPr>
          <a:xfrm>
            <a:off x="2046581" y="6591770"/>
            <a:ext cx="1274026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27" name="Line"/>
          <p:cNvSpPr/>
          <p:nvPr/>
        </p:nvSpPr>
        <p:spPr>
          <a:xfrm>
            <a:off x="5233914" y="6579070"/>
            <a:ext cx="988536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28" name="Line"/>
          <p:cNvSpPr/>
          <p:nvPr/>
        </p:nvSpPr>
        <p:spPr>
          <a:xfrm>
            <a:off x="12801832" y="3393252"/>
            <a:ext cx="1523205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29" name="Line"/>
          <p:cNvSpPr/>
          <p:nvPr/>
        </p:nvSpPr>
        <p:spPr>
          <a:xfrm>
            <a:off x="20240640" y="3481232"/>
            <a:ext cx="1523205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30" name="Line"/>
          <p:cNvSpPr/>
          <p:nvPr/>
        </p:nvSpPr>
        <p:spPr>
          <a:xfrm>
            <a:off x="11003434" y="4237616"/>
            <a:ext cx="1" cy="1471808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31" name="Select Distinct List of Business Keys"/>
          <p:cNvSpPr/>
          <p:nvPr/>
        </p:nvSpPr>
        <p:spPr>
          <a:xfrm>
            <a:off x="3177082" y="5627511"/>
            <a:ext cx="2418057" cy="1674519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/>
            </a:lvl1pPr>
          </a:lstStyle>
          <a:p>
            <a:pPr/>
            <a:r>
              <a:t>Select Distinct List of Business Keys</a:t>
            </a:r>
          </a:p>
        </p:txBody>
      </p:sp>
      <p:sp>
        <p:nvSpPr>
          <p:cNvPr id="2532" name="Generate Hash Key"/>
          <p:cNvSpPr/>
          <p:nvPr/>
        </p:nvSpPr>
        <p:spPr>
          <a:xfrm>
            <a:off x="14153951" y="2555992"/>
            <a:ext cx="2418058" cy="1674520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/>
            </a:lvl1pPr>
          </a:lstStyle>
          <a:p>
            <a:pPr/>
            <a:r>
              <a:t>Generate Hash Key</a:t>
            </a:r>
          </a:p>
        </p:txBody>
      </p:sp>
      <p:sp>
        <p:nvSpPr>
          <p:cNvPr id="2533" name="Insert Row Into Target LINK"/>
          <p:cNvSpPr/>
          <p:nvPr/>
        </p:nvSpPr>
        <p:spPr>
          <a:xfrm>
            <a:off x="17930086" y="2555992"/>
            <a:ext cx="2418058" cy="1674520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/>
            </a:lvl1pPr>
          </a:lstStyle>
          <a:p>
            <a:pPr/>
            <a:r>
              <a:t>Insert Row Into Target LINK</a:t>
            </a:r>
          </a:p>
        </p:txBody>
      </p:sp>
      <p:sp>
        <p:nvSpPr>
          <p:cNvPr id="2534" name="Drop Row From Data Flow"/>
          <p:cNvSpPr/>
          <p:nvPr/>
        </p:nvSpPr>
        <p:spPr>
          <a:xfrm>
            <a:off x="9794406" y="5627511"/>
            <a:ext cx="2418057" cy="1674519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/>
            </a:lvl1pPr>
          </a:lstStyle>
          <a:p>
            <a:pPr/>
            <a:r>
              <a:t>Drop Row From Data Flow</a:t>
            </a:r>
          </a:p>
        </p:txBody>
      </p:sp>
      <p:sp>
        <p:nvSpPr>
          <p:cNvPr id="2535" name="Line"/>
          <p:cNvSpPr/>
          <p:nvPr/>
        </p:nvSpPr>
        <p:spPr>
          <a:xfrm flipH="1">
            <a:off x="6196128" y="3953639"/>
            <a:ext cx="1" cy="2629037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538" name="Group"/>
          <p:cNvGrpSpPr/>
          <p:nvPr/>
        </p:nvGrpSpPr>
        <p:grpSpPr>
          <a:xfrm>
            <a:off x="4987100" y="2452040"/>
            <a:ext cx="7897816" cy="1842089"/>
            <a:chOff x="0" y="0"/>
            <a:chExt cx="7897815" cy="1842088"/>
          </a:xfrm>
        </p:grpSpPr>
        <p:sp>
          <p:nvSpPr>
            <p:cNvPr id="2536" name="Key Exists in Target LINK?"/>
            <p:cNvSpPr/>
            <p:nvPr/>
          </p:nvSpPr>
          <p:spPr>
            <a:xfrm>
              <a:off x="4134852" y="40334"/>
              <a:ext cx="3762964" cy="180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Key Exists in Target LINK?</a:t>
              </a:r>
            </a:p>
          </p:txBody>
        </p:sp>
        <p:sp>
          <p:nvSpPr>
            <p:cNvPr id="2537" name="Generate Each Contributing Hub’s Hash Key"/>
            <p:cNvSpPr/>
            <p:nvPr/>
          </p:nvSpPr>
          <p:spPr>
            <a:xfrm>
              <a:off x="0" y="0"/>
              <a:ext cx="2418057" cy="1674519"/>
            </a:xfrm>
            <a:prstGeom prst="rect">
              <a:avLst/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Generate Each Contributing Hub’s Hash Key</a:t>
              </a:r>
            </a:p>
          </p:txBody>
        </p:sp>
      </p:grpSp>
      <p:sp>
        <p:nvSpPr>
          <p:cNvPr id="2539" name="Line"/>
          <p:cNvSpPr/>
          <p:nvPr/>
        </p:nvSpPr>
        <p:spPr>
          <a:xfrm>
            <a:off x="7344848" y="3393252"/>
            <a:ext cx="1848701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40" name="Yes"/>
          <p:cNvSpPr txBox="1"/>
          <p:nvPr/>
        </p:nvSpPr>
        <p:spPr>
          <a:xfrm>
            <a:off x="11076434" y="4705232"/>
            <a:ext cx="63563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Yes</a:t>
            </a:r>
          </a:p>
        </p:txBody>
      </p:sp>
      <p:sp>
        <p:nvSpPr>
          <p:cNvPr id="2541" name="No"/>
          <p:cNvSpPr txBox="1"/>
          <p:nvPr/>
        </p:nvSpPr>
        <p:spPr>
          <a:xfrm>
            <a:off x="13246879" y="2800879"/>
            <a:ext cx="54511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No</a:t>
            </a:r>
          </a:p>
        </p:txBody>
      </p:sp>
      <p:sp>
        <p:nvSpPr>
          <p:cNvPr id="2542" name="Source"/>
          <p:cNvSpPr txBox="1"/>
          <p:nvPr/>
        </p:nvSpPr>
        <p:spPr>
          <a:xfrm>
            <a:off x="865501" y="5215770"/>
            <a:ext cx="111569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Source</a:t>
            </a:r>
          </a:p>
        </p:txBody>
      </p:sp>
      <p:sp>
        <p:nvSpPr>
          <p:cNvPr id="2543" name="DV Link"/>
          <p:cNvSpPr txBox="1"/>
          <p:nvPr/>
        </p:nvSpPr>
        <p:spPr>
          <a:xfrm>
            <a:off x="21540794" y="2045789"/>
            <a:ext cx="1205612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DV 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lden Rules - LINK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Golden Rules - LINK</a:t>
            </a:r>
          </a:p>
        </p:txBody>
      </p:sp>
      <p:sp>
        <p:nvSpPr>
          <p:cNvPr id="37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38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37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736731" y="1944115"/>
            <a:ext cx="13070908" cy="9827770"/>
            <a:chOff x="0" y="0"/>
            <a:chExt cx="13070906" cy="9827769"/>
          </a:xfrm>
        </p:grpSpPr>
        <p:sp>
          <p:nvSpPr>
            <p:cNvPr id="382" name="Rectangle"/>
            <p:cNvSpPr/>
            <p:nvPr/>
          </p:nvSpPr>
          <p:spPr>
            <a:xfrm>
              <a:off x="0" y="0"/>
              <a:ext cx="13070907" cy="9827770"/>
            </a:xfrm>
            <a:prstGeom prst="rect">
              <a:avLst/>
            </a:prstGeom>
            <a:gradFill flip="none" rotWithShape="1">
              <a:gsLst>
                <a:gs pos="0">
                  <a:srgbClr val="090909">
                    <a:alpha val="74719"/>
                  </a:srgbClr>
                </a:gs>
                <a:gs pos="100000">
                  <a:srgbClr val="4F4F4F">
                    <a:alpha val="74719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90500" dist="457200" dir="2700000">
                <a:srgbClr val="010101">
                  <a:alpha val="45689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399" name="Group"/>
            <p:cNvGrpSpPr/>
            <p:nvPr/>
          </p:nvGrpSpPr>
          <p:grpSpPr>
            <a:xfrm>
              <a:off x="81202" y="164079"/>
              <a:ext cx="1023876" cy="715762"/>
              <a:chOff x="0" y="0"/>
              <a:chExt cx="1023874" cy="715761"/>
            </a:xfrm>
          </p:grpSpPr>
          <p:sp>
            <p:nvSpPr>
              <p:cNvPr id="383" name="Shape"/>
              <p:cNvSpPr/>
              <p:nvPr/>
            </p:nvSpPr>
            <p:spPr>
              <a:xfrm>
                <a:off x="-1" y="0"/>
                <a:ext cx="622820" cy="622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6" fill="norm" stroke="1" extrusionOk="0">
                    <a:moveTo>
                      <a:pt x="12533" y="1541"/>
                    </a:moveTo>
                    <a:cubicBezTo>
                      <a:pt x="11582" y="2494"/>
                      <a:pt x="10993" y="3809"/>
                      <a:pt x="10993" y="5263"/>
                    </a:cubicBezTo>
                    <a:cubicBezTo>
                      <a:pt x="10993" y="6180"/>
                      <a:pt x="11228" y="7043"/>
                      <a:pt x="11640" y="7794"/>
                    </a:cubicBezTo>
                    <a:lnTo>
                      <a:pt x="282" y="19164"/>
                    </a:lnTo>
                    <a:cubicBezTo>
                      <a:pt x="-94" y="19541"/>
                      <a:pt x="-94" y="20157"/>
                      <a:pt x="282" y="20534"/>
                    </a:cubicBezTo>
                    <a:lnTo>
                      <a:pt x="967" y="21219"/>
                    </a:lnTo>
                    <a:cubicBezTo>
                      <a:pt x="1344" y="21596"/>
                      <a:pt x="1959" y="21596"/>
                      <a:pt x="2335" y="21219"/>
                    </a:cubicBezTo>
                    <a:lnTo>
                      <a:pt x="3214" y="20339"/>
                    </a:lnTo>
                    <a:lnTo>
                      <a:pt x="4097" y="21223"/>
                    </a:lnTo>
                    <a:cubicBezTo>
                      <a:pt x="4473" y="21600"/>
                      <a:pt x="5088" y="21600"/>
                      <a:pt x="5465" y="21223"/>
                    </a:cubicBezTo>
                    <a:lnTo>
                      <a:pt x="6150" y="20538"/>
                    </a:lnTo>
                    <a:cubicBezTo>
                      <a:pt x="6526" y="20161"/>
                      <a:pt x="6526" y="19545"/>
                      <a:pt x="6150" y="19168"/>
                    </a:cubicBezTo>
                    <a:lnTo>
                      <a:pt x="5267" y="18284"/>
                    </a:lnTo>
                    <a:lnTo>
                      <a:pt x="5849" y="17702"/>
                    </a:lnTo>
                    <a:lnTo>
                      <a:pt x="7206" y="19061"/>
                    </a:lnTo>
                    <a:cubicBezTo>
                      <a:pt x="7583" y="19438"/>
                      <a:pt x="8198" y="19437"/>
                      <a:pt x="8575" y="19060"/>
                    </a:cubicBezTo>
                    <a:lnTo>
                      <a:pt x="9259" y="18376"/>
                    </a:lnTo>
                    <a:cubicBezTo>
                      <a:pt x="9635" y="17999"/>
                      <a:pt x="9636" y="17382"/>
                      <a:pt x="9260" y="17005"/>
                    </a:cubicBezTo>
                    <a:lnTo>
                      <a:pt x="7902" y="15646"/>
                    </a:lnTo>
                    <a:lnTo>
                      <a:pt x="13687" y="9855"/>
                    </a:lnTo>
                    <a:cubicBezTo>
                      <a:pt x="14445" y="10280"/>
                      <a:pt x="15318" y="10525"/>
                      <a:pt x="16249" y="10525"/>
                    </a:cubicBezTo>
                    <a:cubicBezTo>
                      <a:pt x="19152" y="10525"/>
                      <a:pt x="21506" y="8169"/>
                      <a:pt x="21506" y="5263"/>
                    </a:cubicBezTo>
                    <a:cubicBezTo>
                      <a:pt x="21506" y="2356"/>
                      <a:pt x="19152" y="0"/>
                      <a:pt x="16249" y="0"/>
                    </a:cubicBezTo>
                    <a:cubicBezTo>
                      <a:pt x="14798" y="0"/>
                      <a:pt x="13485" y="589"/>
                      <a:pt x="12533" y="1541"/>
                    </a:cubicBezTo>
                    <a:close/>
                    <a:moveTo>
                      <a:pt x="14541" y="3551"/>
                    </a:moveTo>
                    <a:cubicBezTo>
                      <a:pt x="14978" y="3113"/>
                      <a:pt x="15583" y="2842"/>
                      <a:pt x="16250" y="2842"/>
                    </a:cubicBezTo>
                    <a:cubicBezTo>
                      <a:pt x="17586" y="2842"/>
                      <a:pt x="18668" y="3926"/>
                      <a:pt x="18668" y="5263"/>
                    </a:cubicBezTo>
                    <a:cubicBezTo>
                      <a:pt x="18668" y="6599"/>
                      <a:pt x="17586" y="7683"/>
                      <a:pt x="16250" y="7683"/>
                    </a:cubicBezTo>
                    <a:cubicBezTo>
                      <a:pt x="14915" y="7683"/>
                      <a:pt x="13832" y="6599"/>
                      <a:pt x="13832" y="5263"/>
                    </a:cubicBezTo>
                    <a:cubicBezTo>
                      <a:pt x="13832" y="4594"/>
                      <a:pt x="14103" y="3989"/>
                      <a:pt x="14541" y="3551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 defTabSz="642937">
                  <a:lnSpc>
                    <a:spcPct val="80000"/>
                  </a:lnSpc>
                  <a:spcBef>
                    <a:spcPts val="7700"/>
                  </a:spcBef>
                  <a:defRPr sz="7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388" name="Group"/>
              <p:cNvGrpSpPr/>
              <p:nvPr/>
            </p:nvGrpSpPr>
            <p:grpSpPr>
              <a:xfrm>
                <a:off x="440679" y="203986"/>
                <a:ext cx="193459" cy="511776"/>
                <a:chOff x="0" y="0"/>
                <a:chExt cx="193457" cy="511774"/>
              </a:xfrm>
            </p:grpSpPr>
            <p:sp>
              <p:nvSpPr>
                <p:cNvPr id="384" name="Rounded Rectangle"/>
                <p:cNvSpPr/>
                <p:nvPr/>
              </p:nvSpPr>
              <p:spPr>
                <a:xfrm rot="4800000">
                  <a:off x="-101167" y="242562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387" name="Group"/>
                <p:cNvGrpSpPr/>
                <p:nvPr/>
              </p:nvGrpSpPr>
              <p:grpSpPr>
                <a:xfrm>
                  <a:off x="35189" y="0"/>
                  <a:ext cx="52302" cy="167826"/>
                  <a:chOff x="0" y="0"/>
                  <a:chExt cx="52300" cy="167825"/>
                </a:xfrm>
              </p:grpSpPr>
              <p:sp>
                <p:nvSpPr>
                  <p:cNvPr id="385" name="Circle"/>
                  <p:cNvSpPr/>
                  <p:nvPr/>
                </p:nvSpPr>
                <p:spPr>
                  <a:xfrm rot="4800000">
                    <a:off x="18128" y="133653"/>
                    <a:ext cx="31665" cy="31664"/>
                  </a:xfrm>
                  <a:prstGeom prst="ellipse">
                    <a:avLst/>
                  </a:pr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86" name="Shape"/>
                  <p:cNvSpPr/>
                  <p:nvPr/>
                </p:nvSpPr>
                <p:spPr>
                  <a:xfrm rot="4800000">
                    <a:off x="-57555" y="7135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393" name="Group"/>
              <p:cNvGrpSpPr/>
              <p:nvPr/>
            </p:nvGrpSpPr>
            <p:grpSpPr>
              <a:xfrm>
                <a:off x="503051" y="193480"/>
                <a:ext cx="380572" cy="434286"/>
                <a:chOff x="0" y="0"/>
                <a:chExt cx="380571" cy="434285"/>
              </a:xfrm>
            </p:grpSpPr>
            <p:sp>
              <p:nvSpPr>
                <p:cNvPr id="389" name="Rounded Rectangle"/>
                <p:cNvSpPr/>
                <p:nvPr/>
              </p:nvSpPr>
              <p:spPr>
                <a:xfrm rot="3000000">
                  <a:off x="6960" y="178656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392" name="Group"/>
                <p:cNvGrpSpPr/>
                <p:nvPr/>
              </p:nvGrpSpPr>
              <p:grpSpPr>
                <a:xfrm>
                  <a:off x="-1" y="0"/>
                  <a:ext cx="125076" cy="142627"/>
                  <a:chOff x="0" y="0"/>
                  <a:chExt cx="125074" cy="142626"/>
                </a:xfrm>
              </p:grpSpPr>
              <p:sp>
                <p:nvSpPr>
                  <p:cNvPr id="390" name="Circle"/>
                  <p:cNvSpPr/>
                  <p:nvPr/>
                </p:nvSpPr>
                <p:spPr>
                  <a:xfrm rot="3000000">
                    <a:off x="86938" y="104490"/>
                    <a:ext cx="31664" cy="31664"/>
                  </a:xfrm>
                  <a:prstGeom prst="ellipse">
                    <a:avLst/>
                  </a:prstGeom>
                  <a:solidFill>
                    <a:srgbClr val="649AB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91" name="Shape"/>
                  <p:cNvSpPr/>
                  <p:nvPr/>
                </p:nvSpPr>
                <p:spPr>
                  <a:xfrm rot="3000000">
                    <a:off x="-22169" y="57780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398" name="Group"/>
              <p:cNvGrpSpPr/>
              <p:nvPr/>
            </p:nvGrpSpPr>
            <p:grpSpPr>
              <a:xfrm>
                <a:off x="522972" y="150658"/>
                <a:ext cx="500903" cy="254384"/>
                <a:chOff x="0" y="0"/>
                <a:chExt cx="500901" cy="254383"/>
              </a:xfrm>
            </p:grpSpPr>
            <p:sp>
              <p:nvSpPr>
                <p:cNvPr id="394" name="Rounded Rectangle"/>
                <p:cNvSpPr/>
                <p:nvPr/>
              </p:nvSpPr>
              <p:spPr>
                <a:xfrm rot="1200000">
                  <a:off x="95386" y="63865"/>
                  <a:ext cx="395792" cy="126654"/>
                </a:xfrm>
                <a:prstGeom prst="roundRect">
                  <a:avLst>
                    <a:gd name="adj" fmla="val 18750"/>
                  </a:avLst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642937">
                    <a:lnSpc>
                      <a:spcPct val="80000"/>
                    </a:lnSpc>
                    <a:spcBef>
                      <a:spcPts val="7700"/>
                    </a:spcBef>
                    <a:defRPr sz="7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397" name="Group"/>
                <p:cNvGrpSpPr/>
                <p:nvPr/>
              </p:nvGrpSpPr>
              <p:grpSpPr>
                <a:xfrm>
                  <a:off x="-1" y="13954"/>
                  <a:ext cx="164336" cy="79211"/>
                  <a:chOff x="0" y="0"/>
                  <a:chExt cx="164334" cy="79210"/>
                </a:xfrm>
              </p:grpSpPr>
              <p:sp>
                <p:nvSpPr>
                  <p:cNvPr id="395" name="Circle"/>
                  <p:cNvSpPr/>
                  <p:nvPr/>
                </p:nvSpPr>
                <p:spPr>
                  <a:xfrm rot="1200000">
                    <a:off x="128210" y="43087"/>
                    <a:ext cx="31665" cy="31664"/>
                  </a:xfrm>
                  <a:prstGeom prst="ellipse">
                    <a:avLst/>
                  </a:prstGeom>
                  <a:solidFill>
                    <a:srgbClr val="99999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96" name="Shape"/>
                  <p:cNvSpPr/>
                  <p:nvPr/>
                </p:nvSpPr>
                <p:spPr>
                  <a:xfrm rot="1200000">
                    <a:off x="-2049" y="26587"/>
                    <a:ext cx="158285" cy="159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91" h="21593" fill="norm" stroke="1" extrusionOk="0">
                        <a:moveTo>
                          <a:pt x="1069" y="0"/>
                        </a:moveTo>
                        <a:cubicBezTo>
                          <a:pt x="796" y="0"/>
                          <a:pt x="523" y="1056"/>
                          <a:pt x="314" y="3151"/>
                        </a:cubicBezTo>
                        <a:cubicBezTo>
                          <a:pt x="-104" y="7342"/>
                          <a:pt x="-104" y="14117"/>
                          <a:pt x="314" y="18307"/>
                        </a:cubicBezTo>
                        <a:cubicBezTo>
                          <a:pt x="523" y="20402"/>
                          <a:pt x="796" y="21459"/>
                          <a:pt x="1069" y="21459"/>
                        </a:cubicBezTo>
                        <a:lnTo>
                          <a:pt x="20325" y="21593"/>
                        </a:lnTo>
                        <a:cubicBezTo>
                          <a:pt x="20611" y="21588"/>
                          <a:pt x="20873" y="20432"/>
                          <a:pt x="21081" y="18307"/>
                        </a:cubicBezTo>
                        <a:cubicBezTo>
                          <a:pt x="21494" y="14084"/>
                          <a:pt x="21496" y="7338"/>
                          <a:pt x="21081" y="3151"/>
                        </a:cubicBezTo>
                        <a:cubicBezTo>
                          <a:pt x="20872" y="1050"/>
                          <a:pt x="20599" y="-7"/>
                          <a:pt x="20325" y="0"/>
                        </a:cubicBezTo>
                        <a:lnTo>
                          <a:pt x="1069" y="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642937">
                      <a:lnSpc>
                        <a:spcPct val="80000"/>
                      </a:lnSpc>
                      <a:spcBef>
                        <a:spcPts val="7700"/>
                      </a:spcBef>
                      <a:defRPr sz="7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</p:grpSp>
      </p:grpSp>
      <p:sp>
        <p:nvSpPr>
          <p:cNvPr id="401" name="The Link entity must NEVER contain natural business keys, or begin and end dates…"/>
          <p:cNvSpPr txBox="1"/>
          <p:nvPr/>
        </p:nvSpPr>
        <p:spPr>
          <a:xfrm>
            <a:off x="2021125" y="2235863"/>
            <a:ext cx="11242953" cy="628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2800"/>
              </a:spcBef>
              <a:defRPr sz="2700"/>
            </a:pP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The Link entity must NEVER contain natural business keys, or begin and end dates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Like hub tables, link tables do not contain descriptive information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Links exist at the lowest level granularity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Links are always M-M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Satellites are optional for Links (except for hierarchical links)</a:t>
            </a:r>
          </a:p>
          <a:p>
            <a:pPr marL="450272" indent="-450272" algn="l">
              <a:spcBef>
                <a:spcPts val="2800"/>
              </a:spcBef>
              <a:buClr>
                <a:srgbClr val="FFFFFF"/>
              </a:buClr>
              <a:buSzPct val="80000"/>
              <a:buBlip>
                <a:blip r:embed="rId2"/>
              </a:buBlip>
              <a:defRPr sz="2700"/>
            </a:pPr>
            <a:r>
              <a:t>Links can be connected other links</a:t>
            </a:r>
          </a:p>
        </p:txBody>
      </p:sp>
      <p:sp>
        <p:nvSpPr>
          <p:cNvPr id="402" name="LINK"/>
          <p:cNvSpPr/>
          <p:nvPr/>
        </p:nvSpPr>
        <p:spPr>
          <a:xfrm>
            <a:off x="12268210" y="2280067"/>
            <a:ext cx="2221501" cy="1097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FA45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b="1"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ETL Load of 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ETL Load of SATELLITE</a:t>
            </a:r>
          </a:p>
        </p:txBody>
      </p:sp>
      <p:sp>
        <p:nvSpPr>
          <p:cNvPr id="254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54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54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54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550" name="Database.png" descr="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336" y="5816847"/>
            <a:ext cx="1274026" cy="1471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1" name="Database.png" descr="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24686" y="2745328"/>
            <a:ext cx="1274026" cy="1471809"/>
          </a:xfrm>
          <a:prstGeom prst="rect">
            <a:avLst/>
          </a:prstGeom>
          <a:ln w="12700">
            <a:miter lim="400000"/>
          </a:ln>
        </p:spPr>
      </p:pic>
      <p:sp>
        <p:nvSpPr>
          <p:cNvPr id="2552" name="Line"/>
          <p:cNvSpPr/>
          <p:nvPr/>
        </p:nvSpPr>
        <p:spPr>
          <a:xfrm>
            <a:off x="16493199" y="3481232"/>
            <a:ext cx="1523205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53" name="Line"/>
          <p:cNvSpPr/>
          <p:nvPr/>
        </p:nvSpPr>
        <p:spPr>
          <a:xfrm>
            <a:off x="2046581" y="6591770"/>
            <a:ext cx="1274026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54" name="Line"/>
          <p:cNvSpPr/>
          <p:nvPr/>
        </p:nvSpPr>
        <p:spPr>
          <a:xfrm>
            <a:off x="5233914" y="6579070"/>
            <a:ext cx="988536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55" name="Line"/>
          <p:cNvSpPr/>
          <p:nvPr/>
        </p:nvSpPr>
        <p:spPr>
          <a:xfrm>
            <a:off x="12801832" y="3393252"/>
            <a:ext cx="1523205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56" name="Line"/>
          <p:cNvSpPr/>
          <p:nvPr/>
        </p:nvSpPr>
        <p:spPr>
          <a:xfrm>
            <a:off x="20240640" y="3481232"/>
            <a:ext cx="1523205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57" name="Line"/>
          <p:cNvSpPr/>
          <p:nvPr/>
        </p:nvSpPr>
        <p:spPr>
          <a:xfrm>
            <a:off x="11003434" y="4237616"/>
            <a:ext cx="1" cy="1471808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58" name="Select Distinct List of Satellite Records"/>
          <p:cNvSpPr/>
          <p:nvPr/>
        </p:nvSpPr>
        <p:spPr>
          <a:xfrm>
            <a:off x="3177082" y="5627511"/>
            <a:ext cx="2418057" cy="1674519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/>
            </a:lvl1pPr>
          </a:lstStyle>
          <a:p>
            <a:pPr/>
            <a:r>
              <a:t>Select Distinct List of Satellite Records</a:t>
            </a:r>
          </a:p>
        </p:txBody>
      </p:sp>
      <p:sp>
        <p:nvSpPr>
          <p:cNvPr id="2559" name="Generate Hash Key"/>
          <p:cNvSpPr/>
          <p:nvPr/>
        </p:nvSpPr>
        <p:spPr>
          <a:xfrm>
            <a:off x="14153951" y="2555992"/>
            <a:ext cx="2418058" cy="1674520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/>
            </a:lvl1pPr>
          </a:lstStyle>
          <a:p>
            <a:pPr/>
            <a:r>
              <a:t>Generate Hash Key</a:t>
            </a:r>
          </a:p>
        </p:txBody>
      </p:sp>
      <p:sp>
        <p:nvSpPr>
          <p:cNvPr id="2560" name="Insert Row Into Target Satellite"/>
          <p:cNvSpPr/>
          <p:nvPr/>
        </p:nvSpPr>
        <p:spPr>
          <a:xfrm>
            <a:off x="17930086" y="2555992"/>
            <a:ext cx="2418058" cy="1674520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/>
            </a:lvl1pPr>
          </a:lstStyle>
          <a:p>
            <a:pPr/>
            <a:r>
              <a:t>Insert Row Into Target Satellite</a:t>
            </a:r>
          </a:p>
        </p:txBody>
      </p:sp>
      <p:sp>
        <p:nvSpPr>
          <p:cNvPr id="2561" name="Drop Row From Data Flow"/>
          <p:cNvSpPr/>
          <p:nvPr/>
        </p:nvSpPr>
        <p:spPr>
          <a:xfrm>
            <a:off x="9794406" y="5627511"/>
            <a:ext cx="2418057" cy="1674519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400"/>
            </a:lvl1pPr>
          </a:lstStyle>
          <a:p>
            <a:pPr/>
            <a:r>
              <a:t>Drop Row From Data Flow</a:t>
            </a:r>
          </a:p>
        </p:txBody>
      </p:sp>
      <p:sp>
        <p:nvSpPr>
          <p:cNvPr id="2562" name="Line"/>
          <p:cNvSpPr/>
          <p:nvPr/>
        </p:nvSpPr>
        <p:spPr>
          <a:xfrm flipH="1">
            <a:off x="6196128" y="3953639"/>
            <a:ext cx="1" cy="2629037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565" name="Group"/>
          <p:cNvGrpSpPr/>
          <p:nvPr/>
        </p:nvGrpSpPr>
        <p:grpSpPr>
          <a:xfrm>
            <a:off x="4987100" y="2452040"/>
            <a:ext cx="7897816" cy="1842089"/>
            <a:chOff x="0" y="0"/>
            <a:chExt cx="7897815" cy="1842088"/>
          </a:xfrm>
        </p:grpSpPr>
        <p:sp>
          <p:nvSpPr>
            <p:cNvPr id="2563" name="Change Detected ?"/>
            <p:cNvSpPr/>
            <p:nvPr/>
          </p:nvSpPr>
          <p:spPr>
            <a:xfrm>
              <a:off x="4134852" y="40334"/>
              <a:ext cx="3762964" cy="180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Change Detected ?</a:t>
              </a:r>
            </a:p>
          </p:txBody>
        </p:sp>
        <p:sp>
          <p:nvSpPr>
            <p:cNvPr id="2564" name="Generate HK for HUB or LINK"/>
            <p:cNvSpPr/>
            <p:nvPr/>
          </p:nvSpPr>
          <p:spPr>
            <a:xfrm>
              <a:off x="0" y="0"/>
              <a:ext cx="2418057" cy="1674519"/>
            </a:xfrm>
            <a:prstGeom prst="rect">
              <a:avLst/>
            </a:prstGeom>
            <a:gradFill flip="none" rotWithShape="1">
              <a:gsLst>
                <a:gs pos="0">
                  <a:srgbClr val="A6AAA8"/>
                </a:gs>
                <a:gs pos="100000">
                  <a:srgbClr val="53585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Generate HK for HUB or LINK</a:t>
              </a:r>
            </a:p>
          </p:txBody>
        </p:sp>
      </p:grpSp>
      <p:sp>
        <p:nvSpPr>
          <p:cNvPr id="2566" name="Line"/>
          <p:cNvSpPr/>
          <p:nvPr/>
        </p:nvSpPr>
        <p:spPr>
          <a:xfrm>
            <a:off x="7344848" y="3393252"/>
            <a:ext cx="1848701" cy="1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67" name="No"/>
          <p:cNvSpPr txBox="1"/>
          <p:nvPr/>
        </p:nvSpPr>
        <p:spPr>
          <a:xfrm>
            <a:off x="11121697" y="4705232"/>
            <a:ext cx="54511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No</a:t>
            </a:r>
          </a:p>
        </p:txBody>
      </p:sp>
      <p:sp>
        <p:nvSpPr>
          <p:cNvPr id="2568" name="Yes"/>
          <p:cNvSpPr txBox="1"/>
          <p:nvPr/>
        </p:nvSpPr>
        <p:spPr>
          <a:xfrm>
            <a:off x="13201616" y="2800879"/>
            <a:ext cx="63563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Yes</a:t>
            </a:r>
          </a:p>
        </p:txBody>
      </p:sp>
      <p:sp>
        <p:nvSpPr>
          <p:cNvPr id="2569" name="Source"/>
          <p:cNvSpPr txBox="1"/>
          <p:nvPr/>
        </p:nvSpPr>
        <p:spPr>
          <a:xfrm>
            <a:off x="865501" y="5190370"/>
            <a:ext cx="111569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Source</a:t>
            </a:r>
          </a:p>
        </p:txBody>
      </p:sp>
      <p:sp>
        <p:nvSpPr>
          <p:cNvPr id="2570" name="DV Satellite"/>
          <p:cNvSpPr txBox="1"/>
          <p:nvPr/>
        </p:nvSpPr>
        <p:spPr>
          <a:xfrm>
            <a:off x="21286744" y="2045789"/>
            <a:ext cx="1713713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/>
            <a:r>
              <a:t>DV Satellite</a:t>
            </a:r>
          </a:p>
        </p:txBody>
      </p:sp>
      <p:grpSp>
        <p:nvGrpSpPr>
          <p:cNvPr id="2573" name="Group"/>
          <p:cNvGrpSpPr/>
          <p:nvPr/>
        </p:nvGrpSpPr>
        <p:grpSpPr>
          <a:xfrm>
            <a:off x="12060593" y="7511882"/>
            <a:ext cx="10388417" cy="5204277"/>
            <a:chOff x="0" y="25400"/>
            <a:chExt cx="10388416" cy="5204275"/>
          </a:xfrm>
        </p:grpSpPr>
        <p:graphicFrame>
          <p:nvGraphicFramePr>
            <p:cNvPr id="2571" name="Table"/>
            <p:cNvGraphicFramePr/>
            <p:nvPr/>
          </p:nvGraphicFramePr>
          <p:xfrm>
            <a:off x="5128219" y="25400"/>
            <a:ext cx="5133416" cy="368758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4008591"/>
                  <a:gridCol w="1112123"/>
                </a:tblGrid>
                <a:tr h="619729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SATELLITE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F35"/>
                      </a:solidFill>
                    </a:tcPr>
                  </a:tc>
                  <a:tc hMerge="1">
                    <a:tcPr/>
                  </a:tc>
                </a:tr>
                <a:tr h="61972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 u="sng">
                            <a:solidFill>
                              <a:srgbClr val="DCDEE0"/>
                            </a:solidFill>
                          </a:rPr>
                          <a:t>Hash_KEY (HK)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PK,FK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 Date (</a:t>
                        </a:r>
                        <a:r>
                          <a:t>LOAD_DTS</a:t>
                        </a:r>
                        <a:r>
                          <a:t>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Attributes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Hash Diff (</a:t>
                        </a:r>
                        <a:r>
                          <a:rPr i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optional</a:t>
                        </a:r>
                        <a:r>
                          <a:t>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608856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Record Source (</a:t>
                        </a:r>
                        <a:r>
                          <a:t>REC_SRC)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2572" name="Hash Diff…"/>
            <p:cNvSpPr txBox="1"/>
            <p:nvPr/>
          </p:nvSpPr>
          <p:spPr>
            <a:xfrm>
              <a:off x="0" y="3922634"/>
              <a:ext cx="10388417" cy="1307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Hash Diff</a:t>
              </a:r>
            </a:p>
            <a:p>
              <a:pPr lvl="1" marL="685800" indent="-228600" algn="l" defTabSz="914400">
                <a:lnSpc>
                  <a:spcPct val="90000"/>
                </a:lnSpc>
                <a:spcBef>
                  <a:spcPts val="500"/>
                </a:spcBef>
                <a:buSzPct val="100000"/>
                <a:buFont typeface="Arial"/>
                <a:buChar char="•"/>
                <a:defRPr sz="2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H</a:t>
              </a:r>
              <a:r>
                <a:t>elps to compare a new record to the older ones and identify changes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3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Project Management of Data Vault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Project Management of Data Vault</a:t>
            </a:r>
          </a:p>
        </p:txBody>
      </p:sp>
      <p:sp>
        <p:nvSpPr>
          <p:cNvPr id="257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57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57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57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598" name="Group"/>
          <p:cNvGrpSpPr/>
          <p:nvPr/>
        </p:nvGrpSpPr>
        <p:grpSpPr>
          <a:xfrm>
            <a:off x="750884" y="1383116"/>
            <a:ext cx="10557558" cy="6434212"/>
            <a:chOff x="0" y="0"/>
            <a:chExt cx="10557557" cy="6434211"/>
          </a:xfrm>
        </p:grpSpPr>
        <p:sp>
          <p:nvSpPr>
            <p:cNvPr id="2580" name="Line"/>
            <p:cNvSpPr/>
            <p:nvPr/>
          </p:nvSpPr>
          <p:spPr>
            <a:xfrm>
              <a:off x="56271" y="1100157"/>
              <a:ext cx="10431506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2594" name="Group"/>
            <p:cNvGrpSpPr/>
            <p:nvPr/>
          </p:nvGrpSpPr>
          <p:grpSpPr>
            <a:xfrm>
              <a:off x="51058" y="1860276"/>
              <a:ext cx="10441931" cy="4573936"/>
              <a:chOff x="0" y="0"/>
              <a:chExt cx="10441930" cy="4573934"/>
            </a:xfrm>
          </p:grpSpPr>
          <p:grpSp>
            <p:nvGrpSpPr>
              <p:cNvPr id="2586" name="Group"/>
              <p:cNvGrpSpPr/>
              <p:nvPr/>
            </p:nvGrpSpPr>
            <p:grpSpPr>
              <a:xfrm>
                <a:off x="863314" y="381967"/>
                <a:ext cx="8701895" cy="3816351"/>
                <a:chOff x="0" y="0"/>
                <a:chExt cx="8701893" cy="3816350"/>
              </a:xfrm>
            </p:grpSpPr>
            <p:sp>
              <p:nvSpPr>
                <p:cNvPr id="2581" name="Rectangle"/>
                <p:cNvSpPr/>
                <p:nvPr/>
              </p:nvSpPr>
              <p:spPr>
                <a:xfrm>
                  <a:off x="0" y="0"/>
                  <a:ext cx="1753645" cy="763935"/>
                </a:xfrm>
                <a:prstGeom prst="rect">
                  <a:avLst/>
                </a:prstGeom>
                <a:noFill/>
                <a:ln w="63500" cap="flat">
                  <a:solidFill>
                    <a:srgbClr val="E5E5E5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cap="all" sz="15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</a:p>
              </p:txBody>
            </p:sp>
            <p:sp>
              <p:nvSpPr>
                <p:cNvPr id="2582" name="Rectangle"/>
                <p:cNvSpPr/>
                <p:nvPr/>
              </p:nvSpPr>
              <p:spPr>
                <a:xfrm>
                  <a:off x="6948450" y="3052415"/>
                  <a:ext cx="1753444" cy="763935"/>
                </a:xfrm>
                <a:prstGeom prst="rect">
                  <a:avLst/>
                </a:prstGeom>
                <a:noFill/>
                <a:ln w="63500" cap="flat">
                  <a:solidFill>
                    <a:srgbClr val="E5E5E5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cap="all" sz="15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</a:p>
              </p:txBody>
            </p:sp>
            <p:sp>
              <p:nvSpPr>
                <p:cNvPr id="2583" name="Rectangle"/>
                <p:cNvSpPr/>
                <p:nvPr/>
              </p:nvSpPr>
              <p:spPr>
                <a:xfrm>
                  <a:off x="5211362" y="2289311"/>
                  <a:ext cx="1753444" cy="763936"/>
                </a:xfrm>
                <a:prstGeom prst="rect">
                  <a:avLst/>
                </a:prstGeom>
                <a:noFill/>
                <a:ln w="63500" cap="flat">
                  <a:solidFill>
                    <a:srgbClr val="E5E5E5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cap="all" sz="15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</a:p>
              </p:txBody>
            </p:sp>
            <p:sp>
              <p:nvSpPr>
                <p:cNvPr id="2584" name="Rectangle"/>
                <p:cNvSpPr/>
                <p:nvPr/>
              </p:nvSpPr>
              <p:spPr>
                <a:xfrm>
                  <a:off x="3474275" y="1526207"/>
                  <a:ext cx="1753444" cy="763936"/>
                </a:xfrm>
                <a:prstGeom prst="rect">
                  <a:avLst/>
                </a:prstGeom>
                <a:noFill/>
                <a:ln w="63500" cap="flat">
                  <a:solidFill>
                    <a:srgbClr val="E5E5E5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cap="all" sz="15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</a:p>
              </p:txBody>
            </p:sp>
            <p:sp>
              <p:nvSpPr>
                <p:cNvPr id="2585" name="Rectangle"/>
                <p:cNvSpPr/>
                <p:nvPr/>
              </p:nvSpPr>
              <p:spPr>
                <a:xfrm>
                  <a:off x="1737187" y="763103"/>
                  <a:ext cx="1753445" cy="763936"/>
                </a:xfrm>
                <a:prstGeom prst="rect">
                  <a:avLst/>
                </a:prstGeom>
                <a:noFill/>
                <a:ln w="63500" cap="flat">
                  <a:solidFill>
                    <a:srgbClr val="E5E5E5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cap="all" sz="15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</a:p>
              </p:txBody>
            </p:sp>
          </p:grpSp>
          <p:grpSp>
            <p:nvGrpSpPr>
              <p:cNvPr id="2593" name="Group"/>
              <p:cNvGrpSpPr/>
              <p:nvPr/>
            </p:nvGrpSpPr>
            <p:grpSpPr>
              <a:xfrm>
                <a:off x="0" y="0"/>
                <a:ext cx="10441931" cy="4573935"/>
                <a:chOff x="0" y="0"/>
                <a:chExt cx="10441930" cy="4573934"/>
              </a:xfrm>
            </p:grpSpPr>
            <p:sp>
              <p:nvSpPr>
                <p:cNvPr id="2587" name="REQUIREMENT"/>
                <p:cNvSpPr/>
                <p:nvPr/>
              </p:nvSpPr>
              <p:spPr>
                <a:xfrm>
                  <a:off x="0" y="0"/>
                  <a:ext cx="1740744" cy="763935"/>
                </a:xfrm>
                <a:prstGeom prst="rect">
                  <a:avLst/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defRPr b="1" cap="all" sz="170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REQUIREMENT</a:t>
                  </a:r>
                </a:p>
              </p:txBody>
            </p:sp>
            <p:sp>
              <p:nvSpPr>
                <p:cNvPr id="2588" name="DEPLOY"/>
                <p:cNvSpPr/>
                <p:nvPr/>
              </p:nvSpPr>
              <p:spPr>
                <a:xfrm>
                  <a:off x="8701186" y="3810000"/>
                  <a:ext cx="1740745" cy="763935"/>
                </a:xfrm>
                <a:prstGeom prst="rect">
                  <a:avLst/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defRPr b="1" cap="all" sz="170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DEPLOY</a:t>
                  </a:r>
                </a:p>
              </p:txBody>
            </p:sp>
            <p:sp>
              <p:nvSpPr>
                <p:cNvPr id="2589" name="TEST"/>
                <p:cNvSpPr/>
                <p:nvPr/>
              </p:nvSpPr>
              <p:spPr>
                <a:xfrm>
                  <a:off x="6960949" y="3048000"/>
                  <a:ext cx="1740744" cy="763935"/>
                </a:xfrm>
                <a:prstGeom prst="rect">
                  <a:avLst/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defRPr b="1" cap="all" sz="170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TEST</a:t>
                  </a:r>
                </a:p>
              </p:txBody>
            </p:sp>
            <p:sp>
              <p:nvSpPr>
                <p:cNvPr id="2590" name="IMPLEMENT"/>
                <p:cNvSpPr/>
                <p:nvPr/>
              </p:nvSpPr>
              <p:spPr>
                <a:xfrm>
                  <a:off x="5220712" y="2286000"/>
                  <a:ext cx="1740744" cy="763935"/>
                </a:xfrm>
                <a:prstGeom prst="rect">
                  <a:avLst/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defRPr b="1" cap="all" sz="170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IMPLEMENT</a:t>
                  </a:r>
                </a:p>
              </p:txBody>
            </p:sp>
            <p:sp>
              <p:nvSpPr>
                <p:cNvPr id="2591" name="DESIGN"/>
                <p:cNvSpPr/>
                <p:nvPr/>
              </p:nvSpPr>
              <p:spPr>
                <a:xfrm>
                  <a:off x="3480474" y="1524000"/>
                  <a:ext cx="1740745" cy="763935"/>
                </a:xfrm>
                <a:prstGeom prst="rect">
                  <a:avLst/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defRPr b="1" cap="all" sz="170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DESIGN</a:t>
                  </a:r>
                </a:p>
              </p:txBody>
            </p:sp>
            <p:sp>
              <p:nvSpPr>
                <p:cNvPr id="2592" name="PLAN"/>
                <p:cNvSpPr/>
                <p:nvPr/>
              </p:nvSpPr>
              <p:spPr>
                <a:xfrm>
                  <a:off x="1740237" y="762000"/>
                  <a:ext cx="1740744" cy="763935"/>
                </a:xfrm>
                <a:prstGeom prst="rect">
                  <a:avLst/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defRPr b="1" cap="all" sz="170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PLAN</a:t>
                  </a:r>
                </a:p>
              </p:txBody>
            </p:sp>
          </p:grpSp>
        </p:grpSp>
        <p:sp>
          <p:nvSpPr>
            <p:cNvPr id="2595" name="Waterfall Model"/>
            <p:cNvSpPr txBox="1"/>
            <p:nvPr/>
          </p:nvSpPr>
          <p:spPr>
            <a:xfrm>
              <a:off x="0" y="0"/>
              <a:ext cx="3050462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31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Waterfall Model</a:t>
              </a:r>
            </a:p>
          </p:txBody>
        </p:sp>
        <p:sp>
          <p:nvSpPr>
            <p:cNvPr id="2596" name="Line"/>
            <p:cNvSpPr/>
            <p:nvPr/>
          </p:nvSpPr>
          <p:spPr>
            <a:xfrm flipV="1">
              <a:off x="10014011" y="725545"/>
              <a:ext cx="1" cy="4765050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597" name="Result"/>
            <p:cNvSpPr txBox="1"/>
            <p:nvPr/>
          </p:nvSpPr>
          <p:spPr>
            <a:xfrm>
              <a:off x="9470466" y="50799"/>
              <a:ext cx="1087092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Result</a:t>
              </a:r>
            </a:p>
          </p:txBody>
        </p:sp>
      </p:grpSp>
      <p:grpSp>
        <p:nvGrpSpPr>
          <p:cNvPr id="2679" name="Group"/>
          <p:cNvGrpSpPr/>
          <p:nvPr/>
        </p:nvGrpSpPr>
        <p:grpSpPr>
          <a:xfrm>
            <a:off x="11779720" y="1363171"/>
            <a:ext cx="12020119" cy="8565569"/>
            <a:chOff x="0" y="0"/>
            <a:chExt cx="12020118" cy="8565567"/>
          </a:xfrm>
        </p:grpSpPr>
        <p:sp>
          <p:nvSpPr>
            <p:cNvPr id="2599" name="Line"/>
            <p:cNvSpPr/>
            <p:nvPr/>
          </p:nvSpPr>
          <p:spPr>
            <a:xfrm>
              <a:off x="57267" y="1100157"/>
              <a:ext cx="11509830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2622" name="Group"/>
            <p:cNvGrpSpPr/>
            <p:nvPr/>
          </p:nvGrpSpPr>
          <p:grpSpPr>
            <a:xfrm>
              <a:off x="3223969" y="4383542"/>
              <a:ext cx="6712410" cy="1779684"/>
              <a:chOff x="0" y="0"/>
              <a:chExt cx="6712408" cy="1779683"/>
            </a:xfrm>
          </p:grpSpPr>
          <p:grpSp>
            <p:nvGrpSpPr>
              <p:cNvPr id="2617" name="Group"/>
              <p:cNvGrpSpPr/>
              <p:nvPr/>
            </p:nvGrpSpPr>
            <p:grpSpPr>
              <a:xfrm>
                <a:off x="3154673" y="122158"/>
                <a:ext cx="1604878" cy="1561164"/>
                <a:chOff x="0" y="0"/>
                <a:chExt cx="1604876" cy="1561163"/>
              </a:xfrm>
            </p:grpSpPr>
            <p:grpSp>
              <p:nvGrpSpPr>
                <p:cNvPr id="2612" name="Group"/>
                <p:cNvGrpSpPr/>
                <p:nvPr/>
              </p:nvGrpSpPr>
              <p:grpSpPr>
                <a:xfrm>
                  <a:off x="0" y="0"/>
                  <a:ext cx="1604877" cy="1561164"/>
                  <a:chOff x="0" y="0"/>
                  <a:chExt cx="1604876" cy="1561163"/>
                </a:xfrm>
              </p:grpSpPr>
              <p:grpSp>
                <p:nvGrpSpPr>
                  <p:cNvPr id="2603" name="Group"/>
                  <p:cNvGrpSpPr/>
                  <p:nvPr/>
                </p:nvGrpSpPr>
                <p:grpSpPr>
                  <a:xfrm>
                    <a:off x="106893" y="0"/>
                    <a:ext cx="1244340" cy="539223"/>
                    <a:chOff x="0" y="0"/>
                    <a:chExt cx="1244338" cy="539222"/>
                  </a:xfrm>
                </p:grpSpPr>
                <p:sp>
                  <p:nvSpPr>
                    <p:cNvPr id="2600" name="Shape"/>
                    <p:cNvSpPr/>
                    <p:nvPr/>
                  </p:nvSpPr>
                  <p:spPr>
                    <a:xfrm>
                      <a:off x="735474" y="300196"/>
                      <a:ext cx="372663" cy="21795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594" fill="norm" stroke="1" extrusionOk="0">
                          <a:moveTo>
                            <a:pt x="7664" y="1"/>
                          </a:moveTo>
                          <a:cubicBezTo>
                            <a:pt x="6375" y="5"/>
                            <a:pt x="5090" y="36"/>
                            <a:pt x="3810" y="209"/>
                          </a:cubicBezTo>
                          <a:cubicBezTo>
                            <a:pt x="2530" y="382"/>
                            <a:pt x="1257" y="695"/>
                            <a:pt x="0" y="1148"/>
                          </a:cubicBezTo>
                          <a:cubicBezTo>
                            <a:pt x="5303" y="3972"/>
                            <a:pt x="9935" y="9622"/>
                            <a:pt x="13227" y="17266"/>
                          </a:cubicBezTo>
                          <a:cubicBezTo>
                            <a:pt x="13824" y="18652"/>
                            <a:pt x="14372" y="20098"/>
                            <a:pt x="14870" y="21594"/>
                          </a:cubicBezTo>
                          <a:lnTo>
                            <a:pt x="21600" y="5081"/>
                          </a:lnTo>
                          <a:cubicBezTo>
                            <a:pt x="21404" y="4885"/>
                            <a:pt x="21208" y="4692"/>
                            <a:pt x="21007" y="4510"/>
                          </a:cubicBezTo>
                          <a:cubicBezTo>
                            <a:pt x="18962" y="2660"/>
                            <a:pt x="16785" y="1403"/>
                            <a:pt x="14526" y="735"/>
                          </a:cubicBezTo>
                          <a:cubicBezTo>
                            <a:pt x="12275" y="69"/>
                            <a:pt x="9960" y="-6"/>
                            <a:pt x="7664" y="1"/>
                          </a:cubicBezTo>
                          <a:close/>
                        </a:path>
                      </a:pathLst>
                    </a:cu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01" name="Shape"/>
                    <p:cNvSpPr/>
                    <p:nvPr/>
                  </p:nvSpPr>
                  <p:spPr>
                    <a:xfrm>
                      <a:off x="0" y="0"/>
                      <a:ext cx="1244315" cy="53922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444" y="0"/>
                          </a:moveTo>
                          <a:lnTo>
                            <a:pt x="0" y="19995"/>
                          </a:lnTo>
                          <a:lnTo>
                            <a:pt x="8755" y="21600"/>
                          </a:lnTo>
                          <a:lnTo>
                            <a:pt x="7284" y="17252"/>
                          </a:lnTo>
                          <a:cubicBezTo>
                            <a:pt x="9639" y="13984"/>
                            <a:pt x="12321" y="12214"/>
                            <a:pt x="15060" y="12112"/>
                          </a:cubicBezTo>
                          <a:cubicBezTo>
                            <a:pt x="16432" y="12060"/>
                            <a:pt x="17824" y="12442"/>
                            <a:pt x="19046" y="13915"/>
                          </a:cubicBezTo>
                          <a:cubicBezTo>
                            <a:pt x="19295" y="14215"/>
                            <a:pt x="19534" y="14559"/>
                            <a:pt x="19767" y="14923"/>
                          </a:cubicBezTo>
                          <a:cubicBezTo>
                            <a:pt x="20101" y="15446"/>
                            <a:pt x="20422" y="16010"/>
                            <a:pt x="20727" y="16622"/>
                          </a:cubicBezTo>
                          <a:cubicBezTo>
                            <a:pt x="21037" y="17246"/>
                            <a:pt x="21329" y="17916"/>
                            <a:pt x="21600" y="18629"/>
                          </a:cubicBezTo>
                          <a:cubicBezTo>
                            <a:pt x="20973" y="15465"/>
                            <a:pt x="20096" y="12520"/>
                            <a:pt x="18974" y="9962"/>
                          </a:cubicBezTo>
                          <a:cubicBezTo>
                            <a:pt x="16544" y="4422"/>
                            <a:pt x="13384" y="1599"/>
                            <a:pt x="10212" y="1586"/>
                          </a:cubicBezTo>
                          <a:cubicBezTo>
                            <a:pt x="7880" y="1576"/>
                            <a:pt x="5548" y="3096"/>
                            <a:pt x="3517" y="6124"/>
                          </a:cubicBezTo>
                          <a:lnTo>
                            <a:pt x="1444" y="0"/>
                          </a:lnTo>
                          <a:close/>
                        </a:path>
                      </a:pathLst>
                    </a:custGeom>
                    <a:solidFill>
                      <a:srgbClr val="37A8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02" name="Shape"/>
                    <p:cNvSpPr/>
                    <p:nvPr/>
                  </p:nvSpPr>
                  <p:spPr>
                    <a:xfrm>
                      <a:off x="0" y="141257"/>
                      <a:ext cx="1244339" cy="39796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562" fill="norm" stroke="1" extrusionOk="0">
                          <a:moveTo>
                            <a:pt x="13046" y="1"/>
                          </a:moveTo>
                          <a:cubicBezTo>
                            <a:pt x="10270" y="-38"/>
                            <a:pt x="7525" y="3085"/>
                            <a:pt x="5091" y="7836"/>
                          </a:cubicBezTo>
                          <a:cubicBezTo>
                            <a:pt x="4152" y="9670"/>
                            <a:pt x="3253" y="11729"/>
                            <a:pt x="2362" y="13803"/>
                          </a:cubicBezTo>
                          <a:cubicBezTo>
                            <a:pt x="1572" y="15640"/>
                            <a:pt x="786" y="17499"/>
                            <a:pt x="2" y="19362"/>
                          </a:cubicBezTo>
                          <a:lnTo>
                            <a:pt x="0" y="19392"/>
                          </a:lnTo>
                          <a:lnTo>
                            <a:pt x="8755" y="21562"/>
                          </a:lnTo>
                          <a:lnTo>
                            <a:pt x="7284" y="15681"/>
                          </a:lnTo>
                          <a:cubicBezTo>
                            <a:pt x="9643" y="11290"/>
                            <a:pt x="12322" y="8896"/>
                            <a:pt x="15060" y="8727"/>
                          </a:cubicBezTo>
                          <a:cubicBezTo>
                            <a:pt x="16434" y="8642"/>
                            <a:pt x="17828" y="9144"/>
                            <a:pt x="19045" y="11169"/>
                          </a:cubicBezTo>
                          <a:cubicBezTo>
                            <a:pt x="19127" y="11305"/>
                            <a:pt x="19207" y="11448"/>
                            <a:pt x="19287" y="11597"/>
                          </a:cubicBezTo>
                          <a:lnTo>
                            <a:pt x="20643" y="15084"/>
                          </a:lnTo>
                          <a:lnTo>
                            <a:pt x="21600" y="17544"/>
                          </a:lnTo>
                          <a:cubicBezTo>
                            <a:pt x="21543" y="17157"/>
                            <a:pt x="21482" y="16776"/>
                            <a:pt x="21419" y="16398"/>
                          </a:cubicBezTo>
                          <a:cubicBezTo>
                            <a:pt x="21356" y="16020"/>
                            <a:pt x="21290" y="15644"/>
                            <a:pt x="21226" y="15268"/>
                          </a:cubicBezTo>
                          <a:cubicBezTo>
                            <a:pt x="21069" y="14530"/>
                            <a:pt x="20915" y="13789"/>
                            <a:pt x="20747" y="13072"/>
                          </a:cubicBezTo>
                          <a:cubicBezTo>
                            <a:pt x="19897" y="9446"/>
                            <a:pt x="18934" y="6150"/>
                            <a:pt x="17767" y="3888"/>
                          </a:cubicBezTo>
                          <a:cubicBezTo>
                            <a:pt x="16514" y="1459"/>
                            <a:pt x="15082" y="302"/>
                            <a:pt x="13601" y="51"/>
                          </a:cubicBezTo>
                          <a:cubicBezTo>
                            <a:pt x="13417" y="20"/>
                            <a:pt x="13232" y="3"/>
                            <a:pt x="13046" y="1"/>
                          </a:cubicBezTo>
                          <a:close/>
                        </a:path>
                      </a:pathLst>
                    </a:cu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  <p:grpSp>
                <p:nvGrpSpPr>
                  <p:cNvPr id="2607" name="Group"/>
                  <p:cNvGrpSpPr/>
                  <p:nvPr/>
                </p:nvGrpSpPr>
                <p:grpSpPr>
                  <a:xfrm>
                    <a:off x="0" y="320789"/>
                    <a:ext cx="787338" cy="1240375"/>
                    <a:chOff x="0" y="0"/>
                    <a:chExt cx="787337" cy="1240373"/>
                  </a:xfrm>
                </p:grpSpPr>
                <p:sp>
                  <p:nvSpPr>
                    <p:cNvPr id="2604" name="Shape"/>
                    <p:cNvSpPr/>
                    <p:nvPr/>
                  </p:nvSpPr>
                  <p:spPr>
                    <a:xfrm>
                      <a:off x="105354" y="176994"/>
                      <a:ext cx="202412" cy="34258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98" h="21600" fill="norm" stroke="1" extrusionOk="0">
                          <a:moveTo>
                            <a:pt x="8090" y="14745"/>
                          </a:moveTo>
                          <a:cubicBezTo>
                            <a:pt x="9280" y="15958"/>
                            <a:pt x="10492" y="17159"/>
                            <a:pt x="11832" y="18309"/>
                          </a:cubicBezTo>
                          <a:cubicBezTo>
                            <a:pt x="13172" y="19460"/>
                            <a:pt x="14636" y="20560"/>
                            <a:pt x="16215" y="21600"/>
                          </a:cubicBezTo>
                          <a:cubicBezTo>
                            <a:pt x="13967" y="15706"/>
                            <a:pt x="14974" y="9544"/>
                            <a:pt x="19074" y="4011"/>
                          </a:cubicBezTo>
                          <a:cubicBezTo>
                            <a:pt x="19817" y="3008"/>
                            <a:pt x="20660" y="2031"/>
                            <a:pt x="21598" y="1086"/>
                          </a:cubicBezTo>
                          <a:lnTo>
                            <a:pt x="1" y="0"/>
                          </a:lnTo>
                          <a:cubicBezTo>
                            <a:pt x="-2" y="247"/>
                            <a:pt x="-1" y="493"/>
                            <a:pt x="14" y="740"/>
                          </a:cubicBezTo>
                          <a:cubicBezTo>
                            <a:pt x="171" y="3256"/>
                            <a:pt x="1002" y="5706"/>
                            <a:pt x="2459" y="8047"/>
                          </a:cubicBezTo>
                          <a:cubicBezTo>
                            <a:pt x="3910" y="10379"/>
                            <a:pt x="5971" y="12585"/>
                            <a:pt x="8090" y="14745"/>
                          </a:cubicBezTo>
                          <a:close/>
                        </a:path>
                      </a:pathLst>
                    </a:cu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05" name="Shape"/>
                    <p:cNvSpPr/>
                    <p:nvPr/>
                  </p:nvSpPr>
                  <p:spPr>
                    <a:xfrm>
                      <a:off x="0" y="2268"/>
                      <a:ext cx="787338" cy="12381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0912" h="21600" fill="norm" stroke="1" extrusionOk="0">
                          <a:moveTo>
                            <a:pt x="8325" y="21600"/>
                          </a:moveTo>
                          <a:lnTo>
                            <a:pt x="20912" y="18502"/>
                          </a:lnTo>
                          <a:lnTo>
                            <a:pt x="15135" y="10533"/>
                          </a:lnTo>
                          <a:lnTo>
                            <a:pt x="13764" y="12760"/>
                          </a:lnTo>
                          <a:cubicBezTo>
                            <a:pt x="10086" y="11422"/>
                            <a:pt x="7017" y="9473"/>
                            <a:pt x="4863" y="7111"/>
                          </a:cubicBezTo>
                          <a:cubicBezTo>
                            <a:pt x="3784" y="5928"/>
                            <a:pt x="2939" y="4634"/>
                            <a:pt x="2850" y="3250"/>
                          </a:cubicBezTo>
                          <a:cubicBezTo>
                            <a:pt x="2831" y="2967"/>
                            <a:pt x="2846" y="2685"/>
                            <a:pt x="2877" y="2403"/>
                          </a:cubicBezTo>
                          <a:cubicBezTo>
                            <a:pt x="2921" y="1998"/>
                            <a:pt x="3000" y="1595"/>
                            <a:pt x="3118" y="1197"/>
                          </a:cubicBezTo>
                          <a:cubicBezTo>
                            <a:pt x="3239" y="791"/>
                            <a:pt x="3400" y="391"/>
                            <a:pt x="3603" y="0"/>
                          </a:cubicBezTo>
                          <a:cubicBezTo>
                            <a:pt x="2265" y="1235"/>
                            <a:pt x="1245" y="2640"/>
                            <a:pt x="635" y="4173"/>
                          </a:cubicBezTo>
                          <a:cubicBezTo>
                            <a:pt x="-688" y="7494"/>
                            <a:pt x="109" y="10860"/>
                            <a:pt x="2528" y="13623"/>
                          </a:cubicBezTo>
                          <a:cubicBezTo>
                            <a:pt x="4307" y="15655"/>
                            <a:pt x="6963" y="17354"/>
                            <a:pt x="10256" y="18462"/>
                          </a:cubicBezTo>
                          <a:lnTo>
                            <a:pt x="8325" y="21600"/>
                          </a:lnTo>
                          <a:close/>
                        </a:path>
                      </a:pathLst>
                    </a:custGeom>
                    <a:solidFill>
                      <a:srgbClr val="37A8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06" name="Shape"/>
                    <p:cNvSpPr/>
                    <p:nvPr/>
                  </p:nvSpPr>
                  <p:spPr>
                    <a:xfrm>
                      <a:off x="27539" y="0"/>
                      <a:ext cx="759798" cy="106302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29" h="21600" fill="norm" stroke="1" extrusionOk="0">
                          <a:moveTo>
                            <a:pt x="2098" y="12006"/>
                          </a:moveTo>
                          <a:cubicBezTo>
                            <a:pt x="4348" y="14828"/>
                            <a:pt x="8002" y="17025"/>
                            <a:pt x="12140" y="18602"/>
                          </a:cubicBezTo>
                          <a:cubicBezTo>
                            <a:pt x="13737" y="19210"/>
                            <a:pt x="15403" y="19735"/>
                            <a:pt x="17070" y="20250"/>
                          </a:cubicBezTo>
                          <a:cubicBezTo>
                            <a:pt x="18547" y="20706"/>
                            <a:pt x="20030" y="21154"/>
                            <a:pt x="21514" y="21600"/>
                          </a:cubicBezTo>
                          <a:lnTo>
                            <a:pt x="21529" y="21596"/>
                          </a:lnTo>
                          <a:lnTo>
                            <a:pt x="15366" y="12314"/>
                          </a:lnTo>
                          <a:lnTo>
                            <a:pt x="13903" y="14908"/>
                          </a:lnTo>
                          <a:cubicBezTo>
                            <a:pt x="9957" y="13372"/>
                            <a:pt x="6674" y="11097"/>
                            <a:pt x="4407" y="8329"/>
                          </a:cubicBezTo>
                          <a:cubicBezTo>
                            <a:pt x="3357" y="7047"/>
                            <a:pt x="2533" y="5658"/>
                            <a:pt x="2293" y="4184"/>
                          </a:cubicBezTo>
                          <a:cubicBezTo>
                            <a:pt x="2274" y="4067"/>
                            <a:pt x="2259" y="3950"/>
                            <a:pt x="2261" y="3832"/>
                          </a:cubicBezTo>
                          <a:cubicBezTo>
                            <a:pt x="2263" y="3729"/>
                            <a:pt x="2278" y="3628"/>
                            <a:pt x="2307" y="3528"/>
                          </a:cubicBezTo>
                          <a:cubicBezTo>
                            <a:pt x="2317" y="3416"/>
                            <a:pt x="2335" y="3304"/>
                            <a:pt x="2359" y="3194"/>
                          </a:cubicBezTo>
                          <a:cubicBezTo>
                            <a:pt x="2384" y="3078"/>
                            <a:pt x="2415" y="2964"/>
                            <a:pt x="2446" y="2849"/>
                          </a:cubicBezTo>
                          <a:cubicBezTo>
                            <a:pt x="2568" y="2396"/>
                            <a:pt x="2674" y="1942"/>
                            <a:pt x="2763" y="1486"/>
                          </a:cubicBezTo>
                          <a:lnTo>
                            <a:pt x="3101" y="0"/>
                          </a:lnTo>
                          <a:cubicBezTo>
                            <a:pt x="2960" y="145"/>
                            <a:pt x="2824" y="294"/>
                            <a:pt x="2692" y="444"/>
                          </a:cubicBezTo>
                          <a:cubicBezTo>
                            <a:pt x="2572" y="579"/>
                            <a:pt x="2455" y="716"/>
                            <a:pt x="2337" y="852"/>
                          </a:cubicBezTo>
                          <a:cubicBezTo>
                            <a:pt x="2131" y="1149"/>
                            <a:pt x="1922" y="1445"/>
                            <a:pt x="1734" y="1749"/>
                          </a:cubicBezTo>
                          <a:cubicBezTo>
                            <a:pt x="785" y="3291"/>
                            <a:pt x="78" y="4885"/>
                            <a:pt x="6" y="6492"/>
                          </a:cubicBezTo>
                          <a:cubicBezTo>
                            <a:pt x="-71" y="8218"/>
                            <a:pt x="573" y="9886"/>
                            <a:pt x="1668" y="11434"/>
                          </a:cubicBezTo>
                          <a:cubicBezTo>
                            <a:pt x="1805" y="11628"/>
                            <a:pt x="1948" y="11818"/>
                            <a:pt x="2098" y="12006"/>
                          </a:cubicBezTo>
                          <a:close/>
                        </a:path>
                      </a:pathLst>
                    </a:cu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  <p:grpSp>
                <p:nvGrpSpPr>
                  <p:cNvPr id="2611" name="Group"/>
                  <p:cNvGrpSpPr/>
                  <p:nvPr/>
                </p:nvGrpSpPr>
                <p:grpSpPr>
                  <a:xfrm>
                    <a:off x="621544" y="350596"/>
                    <a:ext cx="983333" cy="1097960"/>
                    <a:chOff x="0" y="0"/>
                    <a:chExt cx="983331" cy="1097959"/>
                  </a:xfrm>
                </p:grpSpPr>
                <p:sp>
                  <p:nvSpPr>
                    <p:cNvPr id="2608" name="Shape"/>
                    <p:cNvSpPr/>
                    <p:nvPr/>
                  </p:nvSpPr>
                  <p:spPr>
                    <a:xfrm>
                      <a:off x="78502" y="730632"/>
                      <a:ext cx="308672" cy="30368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7675" y="8556"/>
                          </a:moveTo>
                          <a:cubicBezTo>
                            <a:pt x="18450" y="7185"/>
                            <a:pt x="19207" y="5808"/>
                            <a:pt x="19874" y="4387"/>
                          </a:cubicBezTo>
                          <a:cubicBezTo>
                            <a:pt x="20542" y="2964"/>
                            <a:pt x="21119" y="1499"/>
                            <a:pt x="21600" y="0"/>
                          </a:cubicBezTo>
                          <a:cubicBezTo>
                            <a:pt x="16656" y="4599"/>
                            <a:pt x="10412" y="7489"/>
                            <a:pt x="3757" y="8271"/>
                          </a:cubicBezTo>
                          <a:cubicBezTo>
                            <a:pt x="2510" y="8417"/>
                            <a:pt x="1255" y="8487"/>
                            <a:pt x="0" y="8481"/>
                          </a:cubicBezTo>
                          <a:lnTo>
                            <a:pt x="6087" y="21600"/>
                          </a:lnTo>
                          <a:cubicBezTo>
                            <a:pt x="6348" y="21444"/>
                            <a:pt x="6608" y="21286"/>
                            <a:pt x="6862" y="21118"/>
                          </a:cubicBezTo>
                          <a:cubicBezTo>
                            <a:pt x="9206" y="19577"/>
                            <a:pt x="11305" y="17739"/>
                            <a:pt x="13084" y="15585"/>
                          </a:cubicBezTo>
                          <a:cubicBezTo>
                            <a:pt x="14858" y="13439"/>
                            <a:pt x="16296" y="11000"/>
                            <a:pt x="17675" y="8556"/>
                          </a:cubicBezTo>
                          <a:close/>
                        </a:path>
                      </a:pathLst>
                    </a:cu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09" name="Shape"/>
                    <p:cNvSpPr/>
                    <p:nvPr/>
                  </p:nvSpPr>
                  <p:spPr>
                    <a:xfrm>
                      <a:off x="6" y="0"/>
                      <a:ext cx="983326" cy="1097960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503" fill="norm" stroke="1" extrusionOk="0">
                          <a:moveTo>
                            <a:pt x="21600" y="6299"/>
                          </a:moveTo>
                          <a:lnTo>
                            <a:pt x="13018" y="0"/>
                          </a:lnTo>
                          <a:lnTo>
                            <a:pt x="6716" y="8162"/>
                          </a:lnTo>
                          <a:lnTo>
                            <a:pt x="9712" y="7788"/>
                          </a:lnTo>
                          <a:cubicBezTo>
                            <a:pt x="9774" y="10888"/>
                            <a:pt x="8917" y="13941"/>
                            <a:pt x="7233" y="16642"/>
                          </a:cubicBezTo>
                          <a:cubicBezTo>
                            <a:pt x="6389" y="17995"/>
                            <a:pt x="5328" y="19261"/>
                            <a:pt x="3855" y="20095"/>
                          </a:cubicBezTo>
                          <a:cubicBezTo>
                            <a:pt x="3555" y="20265"/>
                            <a:pt x="3240" y="20415"/>
                            <a:pt x="2920" y="20553"/>
                          </a:cubicBezTo>
                          <a:cubicBezTo>
                            <a:pt x="2461" y="20752"/>
                            <a:pt x="1989" y="20928"/>
                            <a:pt x="1505" y="21076"/>
                          </a:cubicBezTo>
                          <a:cubicBezTo>
                            <a:pt x="1013" y="21227"/>
                            <a:pt x="510" y="21348"/>
                            <a:pt x="0" y="21439"/>
                          </a:cubicBezTo>
                          <a:cubicBezTo>
                            <a:pt x="1899" y="21600"/>
                            <a:pt x="3853" y="21462"/>
                            <a:pt x="5777" y="20992"/>
                          </a:cubicBezTo>
                          <a:cubicBezTo>
                            <a:pt x="9946" y="19972"/>
                            <a:pt x="13286" y="17574"/>
                            <a:pt x="15299" y="14478"/>
                          </a:cubicBezTo>
                          <a:cubicBezTo>
                            <a:pt x="16779" y="12202"/>
                            <a:pt x="17533" y="9552"/>
                            <a:pt x="17380" y="6827"/>
                          </a:cubicBezTo>
                          <a:lnTo>
                            <a:pt x="21600" y="6299"/>
                          </a:lnTo>
                          <a:close/>
                        </a:path>
                      </a:pathLst>
                    </a:custGeom>
                    <a:solidFill>
                      <a:srgbClr val="37A8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10" name="Shape"/>
                    <p:cNvSpPr/>
                    <p:nvPr/>
                  </p:nvSpPr>
                  <p:spPr>
                    <a:xfrm>
                      <a:off x="0" y="0"/>
                      <a:ext cx="631413" cy="109701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426" h="21600" fill="norm" stroke="1" extrusionOk="0">
                          <a:moveTo>
                            <a:pt x="17876" y="16339"/>
                          </a:moveTo>
                          <a:cubicBezTo>
                            <a:pt x="20611" y="13619"/>
                            <a:pt x="21600" y="10355"/>
                            <a:pt x="21402" y="7101"/>
                          </a:cubicBezTo>
                          <a:cubicBezTo>
                            <a:pt x="21325" y="5845"/>
                            <a:pt x="21087" y="4588"/>
                            <a:pt x="20834" y="3336"/>
                          </a:cubicBezTo>
                          <a:cubicBezTo>
                            <a:pt x="20609" y="2225"/>
                            <a:pt x="20369" y="1116"/>
                            <a:pt x="20125" y="7"/>
                          </a:cubicBezTo>
                          <a:lnTo>
                            <a:pt x="20110" y="0"/>
                          </a:lnTo>
                          <a:lnTo>
                            <a:pt x="10376" y="8206"/>
                          </a:lnTo>
                          <a:lnTo>
                            <a:pt x="15004" y="7830"/>
                          </a:lnTo>
                          <a:cubicBezTo>
                            <a:pt x="15244" y="10955"/>
                            <a:pt x="13912" y="14047"/>
                            <a:pt x="11175" y="16732"/>
                          </a:cubicBezTo>
                          <a:cubicBezTo>
                            <a:pt x="9902" y="17981"/>
                            <a:pt x="8328" y="19129"/>
                            <a:pt x="6364" y="20028"/>
                          </a:cubicBezTo>
                          <a:cubicBezTo>
                            <a:pt x="6231" y="20089"/>
                            <a:pt x="6097" y="20149"/>
                            <a:pt x="5955" y="20202"/>
                          </a:cubicBezTo>
                          <a:cubicBezTo>
                            <a:pt x="5730" y="20287"/>
                            <a:pt x="5489" y="20357"/>
                            <a:pt x="5240" y="20416"/>
                          </a:cubicBezTo>
                          <a:cubicBezTo>
                            <a:pt x="4997" y="20475"/>
                            <a:pt x="4747" y="20524"/>
                            <a:pt x="4499" y="20575"/>
                          </a:cubicBezTo>
                          <a:cubicBezTo>
                            <a:pt x="3763" y="20727"/>
                            <a:pt x="3040" y="20898"/>
                            <a:pt x="2307" y="21055"/>
                          </a:cubicBezTo>
                          <a:cubicBezTo>
                            <a:pt x="1923" y="21138"/>
                            <a:pt x="1536" y="21216"/>
                            <a:pt x="1150" y="21298"/>
                          </a:cubicBezTo>
                          <a:cubicBezTo>
                            <a:pt x="765" y="21380"/>
                            <a:pt x="381" y="21465"/>
                            <a:pt x="0" y="21554"/>
                          </a:cubicBezTo>
                          <a:cubicBezTo>
                            <a:pt x="265" y="21569"/>
                            <a:pt x="531" y="21578"/>
                            <a:pt x="798" y="21584"/>
                          </a:cubicBezTo>
                          <a:cubicBezTo>
                            <a:pt x="1065" y="21591"/>
                            <a:pt x="1333" y="21595"/>
                            <a:pt x="1600" y="21600"/>
                          </a:cubicBezTo>
                          <a:cubicBezTo>
                            <a:pt x="2153" y="21580"/>
                            <a:pt x="2706" y="21563"/>
                            <a:pt x="3259" y="21528"/>
                          </a:cubicBezTo>
                          <a:cubicBezTo>
                            <a:pt x="6058" y="21352"/>
                            <a:pt x="8786" y="21006"/>
                            <a:pt x="11154" y="20270"/>
                          </a:cubicBezTo>
                          <a:cubicBezTo>
                            <a:pt x="13696" y="19480"/>
                            <a:pt x="15723" y="18285"/>
                            <a:pt x="17306" y="16875"/>
                          </a:cubicBezTo>
                          <a:cubicBezTo>
                            <a:pt x="17504" y="16700"/>
                            <a:pt x="17694" y="16521"/>
                            <a:pt x="17876" y="16339"/>
                          </a:cubicBezTo>
                          <a:close/>
                        </a:path>
                      </a:pathLst>
                    </a:cu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</p:grpSp>
            <p:grpSp>
              <p:nvGrpSpPr>
                <p:cNvPr id="2616" name="Group"/>
                <p:cNvGrpSpPr/>
                <p:nvPr/>
              </p:nvGrpSpPr>
              <p:grpSpPr>
                <a:xfrm>
                  <a:off x="17720" y="75155"/>
                  <a:ext cx="1273852" cy="1210543"/>
                  <a:chOff x="0" y="0"/>
                  <a:chExt cx="1273850" cy="1210542"/>
                </a:xfrm>
              </p:grpSpPr>
              <p:sp>
                <p:nvSpPr>
                  <p:cNvPr id="2613" name="DESIGN"/>
                  <p:cNvSpPr txBox="1"/>
                  <p:nvPr/>
                </p:nvSpPr>
                <p:spPr>
                  <a:xfrm rot="20100000">
                    <a:off x="297704" y="128377"/>
                    <a:ext cx="642830" cy="15920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584200">
                      <a:defRPr b="1" cap="all" sz="11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DESIGN</a:t>
                    </a:r>
                  </a:p>
                </p:txBody>
              </p:sp>
              <p:sp>
                <p:nvSpPr>
                  <p:cNvPr id="2614" name="TEST"/>
                  <p:cNvSpPr txBox="1"/>
                  <p:nvPr/>
                </p:nvSpPr>
                <p:spPr>
                  <a:xfrm rot="2400000">
                    <a:off x="-24028" y="863356"/>
                    <a:ext cx="642829" cy="15920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584200">
                      <a:defRPr b="1" cap="all" sz="11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TEST</a:t>
                    </a:r>
                  </a:p>
                </p:txBody>
              </p:sp>
              <p:sp>
                <p:nvSpPr>
                  <p:cNvPr id="2615" name="BUILD"/>
                  <p:cNvSpPr txBox="1"/>
                  <p:nvPr/>
                </p:nvSpPr>
                <p:spPr>
                  <a:xfrm rot="17100000">
                    <a:off x="792356" y="799872"/>
                    <a:ext cx="642829" cy="1592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584200">
                      <a:defRPr b="1" cap="all" sz="11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BUILD</a:t>
                    </a:r>
                  </a:p>
                </p:txBody>
              </p:sp>
            </p:grpSp>
          </p:grpSp>
          <p:sp>
            <p:nvSpPr>
              <p:cNvPr id="2618" name="Rectangle"/>
              <p:cNvSpPr/>
              <p:nvPr/>
            </p:nvSpPr>
            <p:spPr>
              <a:xfrm>
                <a:off x="0" y="0"/>
                <a:ext cx="6712409" cy="1779684"/>
              </a:xfrm>
              <a:prstGeom prst="rect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2619" name="ANALYZE"/>
              <p:cNvSpPr/>
              <p:nvPr/>
            </p:nvSpPr>
            <p:spPr>
              <a:xfrm>
                <a:off x="122357" y="614787"/>
                <a:ext cx="1312292" cy="575907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b="1" cap="all" sz="1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ANALYZE</a:t>
                </a:r>
              </a:p>
            </p:txBody>
          </p:sp>
          <p:sp>
            <p:nvSpPr>
              <p:cNvPr id="2620" name="DEPLOY"/>
              <p:cNvSpPr/>
              <p:nvPr/>
            </p:nvSpPr>
            <p:spPr>
              <a:xfrm>
                <a:off x="4963417" y="614787"/>
                <a:ext cx="1312293" cy="575907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b="1" cap="all" sz="1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DEPLOY</a:t>
                </a:r>
              </a:p>
            </p:txBody>
          </p:sp>
          <p:sp>
            <p:nvSpPr>
              <p:cNvPr id="2621" name="PLAN"/>
              <p:cNvSpPr/>
              <p:nvPr/>
            </p:nvSpPr>
            <p:spPr>
              <a:xfrm>
                <a:off x="1638515" y="614787"/>
                <a:ext cx="1312293" cy="575907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b="1" cap="all" sz="1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PLAN</a:t>
                </a:r>
              </a:p>
            </p:txBody>
          </p:sp>
        </p:grpSp>
        <p:grpSp>
          <p:nvGrpSpPr>
            <p:cNvPr id="2645" name="Group"/>
            <p:cNvGrpSpPr/>
            <p:nvPr/>
          </p:nvGrpSpPr>
          <p:grpSpPr>
            <a:xfrm>
              <a:off x="50949" y="1986193"/>
              <a:ext cx="6712411" cy="1779685"/>
              <a:chOff x="0" y="0"/>
              <a:chExt cx="6712409" cy="1779683"/>
            </a:xfrm>
          </p:grpSpPr>
          <p:grpSp>
            <p:nvGrpSpPr>
              <p:cNvPr id="2640" name="Group"/>
              <p:cNvGrpSpPr/>
              <p:nvPr/>
            </p:nvGrpSpPr>
            <p:grpSpPr>
              <a:xfrm>
                <a:off x="3154673" y="122158"/>
                <a:ext cx="1604878" cy="1561164"/>
                <a:chOff x="0" y="0"/>
                <a:chExt cx="1604876" cy="1561163"/>
              </a:xfrm>
            </p:grpSpPr>
            <p:grpSp>
              <p:nvGrpSpPr>
                <p:cNvPr id="2635" name="Group"/>
                <p:cNvGrpSpPr/>
                <p:nvPr/>
              </p:nvGrpSpPr>
              <p:grpSpPr>
                <a:xfrm>
                  <a:off x="-1" y="0"/>
                  <a:ext cx="1604878" cy="1561164"/>
                  <a:chOff x="0" y="0"/>
                  <a:chExt cx="1604876" cy="1561163"/>
                </a:xfrm>
              </p:grpSpPr>
              <p:grpSp>
                <p:nvGrpSpPr>
                  <p:cNvPr id="2626" name="Group"/>
                  <p:cNvGrpSpPr/>
                  <p:nvPr/>
                </p:nvGrpSpPr>
                <p:grpSpPr>
                  <a:xfrm>
                    <a:off x="106893" y="0"/>
                    <a:ext cx="1244340" cy="539223"/>
                    <a:chOff x="0" y="0"/>
                    <a:chExt cx="1244338" cy="539222"/>
                  </a:xfrm>
                </p:grpSpPr>
                <p:sp>
                  <p:nvSpPr>
                    <p:cNvPr id="2623" name="Shape"/>
                    <p:cNvSpPr/>
                    <p:nvPr/>
                  </p:nvSpPr>
                  <p:spPr>
                    <a:xfrm>
                      <a:off x="735474" y="300196"/>
                      <a:ext cx="372663" cy="21795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594" fill="norm" stroke="1" extrusionOk="0">
                          <a:moveTo>
                            <a:pt x="7664" y="1"/>
                          </a:moveTo>
                          <a:cubicBezTo>
                            <a:pt x="6375" y="5"/>
                            <a:pt x="5090" y="36"/>
                            <a:pt x="3810" y="209"/>
                          </a:cubicBezTo>
                          <a:cubicBezTo>
                            <a:pt x="2530" y="382"/>
                            <a:pt x="1257" y="695"/>
                            <a:pt x="0" y="1148"/>
                          </a:cubicBezTo>
                          <a:cubicBezTo>
                            <a:pt x="5303" y="3972"/>
                            <a:pt x="9935" y="9622"/>
                            <a:pt x="13227" y="17266"/>
                          </a:cubicBezTo>
                          <a:cubicBezTo>
                            <a:pt x="13824" y="18652"/>
                            <a:pt x="14372" y="20098"/>
                            <a:pt x="14870" y="21594"/>
                          </a:cubicBezTo>
                          <a:lnTo>
                            <a:pt x="21600" y="5081"/>
                          </a:lnTo>
                          <a:cubicBezTo>
                            <a:pt x="21404" y="4885"/>
                            <a:pt x="21208" y="4692"/>
                            <a:pt x="21007" y="4510"/>
                          </a:cubicBezTo>
                          <a:cubicBezTo>
                            <a:pt x="18962" y="2660"/>
                            <a:pt x="16785" y="1403"/>
                            <a:pt x="14526" y="735"/>
                          </a:cubicBezTo>
                          <a:cubicBezTo>
                            <a:pt x="12275" y="69"/>
                            <a:pt x="9960" y="-6"/>
                            <a:pt x="7664" y="1"/>
                          </a:cubicBezTo>
                          <a:close/>
                        </a:path>
                      </a:pathLst>
                    </a:cu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24" name="Shape"/>
                    <p:cNvSpPr/>
                    <p:nvPr/>
                  </p:nvSpPr>
                  <p:spPr>
                    <a:xfrm>
                      <a:off x="0" y="0"/>
                      <a:ext cx="1244316" cy="53922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444" y="0"/>
                          </a:moveTo>
                          <a:lnTo>
                            <a:pt x="0" y="19995"/>
                          </a:lnTo>
                          <a:lnTo>
                            <a:pt x="8755" y="21600"/>
                          </a:lnTo>
                          <a:lnTo>
                            <a:pt x="7284" y="17252"/>
                          </a:lnTo>
                          <a:cubicBezTo>
                            <a:pt x="9639" y="13984"/>
                            <a:pt x="12321" y="12214"/>
                            <a:pt x="15060" y="12112"/>
                          </a:cubicBezTo>
                          <a:cubicBezTo>
                            <a:pt x="16432" y="12060"/>
                            <a:pt x="17824" y="12442"/>
                            <a:pt x="19046" y="13915"/>
                          </a:cubicBezTo>
                          <a:cubicBezTo>
                            <a:pt x="19295" y="14215"/>
                            <a:pt x="19534" y="14559"/>
                            <a:pt x="19767" y="14923"/>
                          </a:cubicBezTo>
                          <a:cubicBezTo>
                            <a:pt x="20101" y="15446"/>
                            <a:pt x="20422" y="16010"/>
                            <a:pt x="20727" y="16622"/>
                          </a:cubicBezTo>
                          <a:cubicBezTo>
                            <a:pt x="21037" y="17246"/>
                            <a:pt x="21329" y="17916"/>
                            <a:pt x="21600" y="18629"/>
                          </a:cubicBezTo>
                          <a:cubicBezTo>
                            <a:pt x="20973" y="15465"/>
                            <a:pt x="20096" y="12520"/>
                            <a:pt x="18974" y="9962"/>
                          </a:cubicBezTo>
                          <a:cubicBezTo>
                            <a:pt x="16544" y="4422"/>
                            <a:pt x="13384" y="1599"/>
                            <a:pt x="10212" y="1586"/>
                          </a:cubicBezTo>
                          <a:cubicBezTo>
                            <a:pt x="7880" y="1576"/>
                            <a:pt x="5548" y="3096"/>
                            <a:pt x="3517" y="6124"/>
                          </a:cubicBezTo>
                          <a:lnTo>
                            <a:pt x="1444" y="0"/>
                          </a:lnTo>
                          <a:close/>
                        </a:path>
                      </a:pathLst>
                    </a:custGeom>
                    <a:solidFill>
                      <a:srgbClr val="37A8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25" name="Shape"/>
                    <p:cNvSpPr/>
                    <p:nvPr/>
                  </p:nvSpPr>
                  <p:spPr>
                    <a:xfrm>
                      <a:off x="0" y="141257"/>
                      <a:ext cx="1244339" cy="39796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562" fill="norm" stroke="1" extrusionOk="0">
                          <a:moveTo>
                            <a:pt x="13046" y="1"/>
                          </a:moveTo>
                          <a:cubicBezTo>
                            <a:pt x="10270" y="-38"/>
                            <a:pt x="7525" y="3085"/>
                            <a:pt x="5091" y="7836"/>
                          </a:cubicBezTo>
                          <a:cubicBezTo>
                            <a:pt x="4152" y="9670"/>
                            <a:pt x="3253" y="11729"/>
                            <a:pt x="2362" y="13803"/>
                          </a:cubicBezTo>
                          <a:cubicBezTo>
                            <a:pt x="1572" y="15640"/>
                            <a:pt x="786" y="17499"/>
                            <a:pt x="2" y="19362"/>
                          </a:cubicBezTo>
                          <a:lnTo>
                            <a:pt x="0" y="19392"/>
                          </a:lnTo>
                          <a:lnTo>
                            <a:pt x="8755" y="21562"/>
                          </a:lnTo>
                          <a:lnTo>
                            <a:pt x="7284" y="15681"/>
                          </a:lnTo>
                          <a:cubicBezTo>
                            <a:pt x="9643" y="11290"/>
                            <a:pt x="12322" y="8896"/>
                            <a:pt x="15060" y="8727"/>
                          </a:cubicBezTo>
                          <a:cubicBezTo>
                            <a:pt x="16434" y="8642"/>
                            <a:pt x="17828" y="9144"/>
                            <a:pt x="19045" y="11169"/>
                          </a:cubicBezTo>
                          <a:cubicBezTo>
                            <a:pt x="19127" y="11305"/>
                            <a:pt x="19207" y="11448"/>
                            <a:pt x="19287" y="11597"/>
                          </a:cubicBezTo>
                          <a:lnTo>
                            <a:pt x="20643" y="15084"/>
                          </a:lnTo>
                          <a:lnTo>
                            <a:pt x="21600" y="17544"/>
                          </a:lnTo>
                          <a:cubicBezTo>
                            <a:pt x="21543" y="17157"/>
                            <a:pt x="21482" y="16776"/>
                            <a:pt x="21419" y="16398"/>
                          </a:cubicBezTo>
                          <a:cubicBezTo>
                            <a:pt x="21356" y="16020"/>
                            <a:pt x="21290" y="15644"/>
                            <a:pt x="21226" y="15268"/>
                          </a:cubicBezTo>
                          <a:cubicBezTo>
                            <a:pt x="21069" y="14530"/>
                            <a:pt x="20915" y="13789"/>
                            <a:pt x="20747" y="13072"/>
                          </a:cubicBezTo>
                          <a:cubicBezTo>
                            <a:pt x="19897" y="9446"/>
                            <a:pt x="18934" y="6150"/>
                            <a:pt x="17767" y="3888"/>
                          </a:cubicBezTo>
                          <a:cubicBezTo>
                            <a:pt x="16514" y="1459"/>
                            <a:pt x="15082" y="302"/>
                            <a:pt x="13601" y="51"/>
                          </a:cubicBezTo>
                          <a:cubicBezTo>
                            <a:pt x="13417" y="20"/>
                            <a:pt x="13232" y="3"/>
                            <a:pt x="13046" y="1"/>
                          </a:cubicBezTo>
                          <a:close/>
                        </a:path>
                      </a:pathLst>
                    </a:cu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  <p:grpSp>
                <p:nvGrpSpPr>
                  <p:cNvPr id="2630" name="Group"/>
                  <p:cNvGrpSpPr/>
                  <p:nvPr/>
                </p:nvGrpSpPr>
                <p:grpSpPr>
                  <a:xfrm>
                    <a:off x="0" y="320789"/>
                    <a:ext cx="787338" cy="1240375"/>
                    <a:chOff x="0" y="0"/>
                    <a:chExt cx="787337" cy="1240373"/>
                  </a:xfrm>
                </p:grpSpPr>
                <p:sp>
                  <p:nvSpPr>
                    <p:cNvPr id="2627" name="Shape"/>
                    <p:cNvSpPr/>
                    <p:nvPr/>
                  </p:nvSpPr>
                  <p:spPr>
                    <a:xfrm>
                      <a:off x="105354" y="176994"/>
                      <a:ext cx="202412" cy="34258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98" h="21600" fill="norm" stroke="1" extrusionOk="0">
                          <a:moveTo>
                            <a:pt x="8090" y="14745"/>
                          </a:moveTo>
                          <a:cubicBezTo>
                            <a:pt x="9280" y="15958"/>
                            <a:pt x="10492" y="17159"/>
                            <a:pt x="11832" y="18309"/>
                          </a:cubicBezTo>
                          <a:cubicBezTo>
                            <a:pt x="13172" y="19460"/>
                            <a:pt x="14636" y="20560"/>
                            <a:pt x="16215" y="21600"/>
                          </a:cubicBezTo>
                          <a:cubicBezTo>
                            <a:pt x="13967" y="15706"/>
                            <a:pt x="14974" y="9544"/>
                            <a:pt x="19074" y="4011"/>
                          </a:cubicBezTo>
                          <a:cubicBezTo>
                            <a:pt x="19817" y="3008"/>
                            <a:pt x="20660" y="2031"/>
                            <a:pt x="21598" y="1086"/>
                          </a:cubicBezTo>
                          <a:lnTo>
                            <a:pt x="1" y="0"/>
                          </a:lnTo>
                          <a:cubicBezTo>
                            <a:pt x="-2" y="247"/>
                            <a:pt x="-1" y="493"/>
                            <a:pt x="14" y="740"/>
                          </a:cubicBezTo>
                          <a:cubicBezTo>
                            <a:pt x="171" y="3256"/>
                            <a:pt x="1002" y="5706"/>
                            <a:pt x="2459" y="8047"/>
                          </a:cubicBezTo>
                          <a:cubicBezTo>
                            <a:pt x="3910" y="10379"/>
                            <a:pt x="5971" y="12585"/>
                            <a:pt x="8090" y="14745"/>
                          </a:cubicBezTo>
                          <a:close/>
                        </a:path>
                      </a:pathLst>
                    </a:cu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28" name="Shape"/>
                    <p:cNvSpPr/>
                    <p:nvPr/>
                  </p:nvSpPr>
                  <p:spPr>
                    <a:xfrm>
                      <a:off x="0" y="2268"/>
                      <a:ext cx="787338" cy="12381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0912" h="21600" fill="norm" stroke="1" extrusionOk="0">
                          <a:moveTo>
                            <a:pt x="8325" y="21600"/>
                          </a:moveTo>
                          <a:lnTo>
                            <a:pt x="20912" y="18502"/>
                          </a:lnTo>
                          <a:lnTo>
                            <a:pt x="15135" y="10533"/>
                          </a:lnTo>
                          <a:lnTo>
                            <a:pt x="13764" y="12760"/>
                          </a:lnTo>
                          <a:cubicBezTo>
                            <a:pt x="10086" y="11422"/>
                            <a:pt x="7017" y="9473"/>
                            <a:pt x="4863" y="7111"/>
                          </a:cubicBezTo>
                          <a:cubicBezTo>
                            <a:pt x="3784" y="5928"/>
                            <a:pt x="2939" y="4634"/>
                            <a:pt x="2850" y="3250"/>
                          </a:cubicBezTo>
                          <a:cubicBezTo>
                            <a:pt x="2831" y="2967"/>
                            <a:pt x="2846" y="2685"/>
                            <a:pt x="2877" y="2403"/>
                          </a:cubicBezTo>
                          <a:cubicBezTo>
                            <a:pt x="2921" y="1998"/>
                            <a:pt x="3000" y="1595"/>
                            <a:pt x="3118" y="1197"/>
                          </a:cubicBezTo>
                          <a:cubicBezTo>
                            <a:pt x="3239" y="791"/>
                            <a:pt x="3400" y="391"/>
                            <a:pt x="3603" y="0"/>
                          </a:cubicBezTo>
                          <a:cubicBezTo>
                            <a:pt x="2265" y="1235"/>
                            <a:pt x="1245" y="2640"/>
                            <a:pt x="635" y="4173"/>
                          </a:cubicBezTo>
                          <a:cubicBezTo>
                            <a:pt x="-688" y="7494"/>
                            <a:pt x="109" y="10860"/>
                            <a:pt x="2528" y="13623"/>
                          </a:cubicBezTo>
                          <a:cubicBezTo>
                            <a:pt x="4307" y="15655"/>
                            <a:pt x="6963" y="17354"/>
                            <a:pt x="10256" y="18462"/>
                          </a:cubicBezTo>
                          <a:lnTo>
                            <a:pt x="8325" y="21600"/>
                          </a:lnTo>
                          <a:close/>
                        </a:path>
                      </a:pathLst>
                    </a:custGeom>
                    <a:solidFill>
                      <a:srgbClr val="37A8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29" name="Shape"/>
                    <p:cNvSpPr/>
                    <p:nvPr/>
                  </p:nvSpPr>
                  <p:spPr>
                    <a:xfrm>
                      <a:off x="27539" y="0"/>
                      <a:ext cx="759798" cy="106302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29" h="21600" fill="norm" stroke="1" extrusionOk="0">
                          <a:moveTo>
                            <a:pt x="2098" y="12006"/>
                          </a:moveTo>
                          <a:cubicBezTo>
                            <a:pt x="4348" y="14828"/>
                            <a:pt x="8002" y="17025"/>
                            <a:pt x="12140" y="18602"/>
                          </a:cubicBezTo>
                          <a:cubicBezTo>
                            <a:pt x="13737" y="19210"/>
                            <a:pt x="15403" y="19735"/>
                            <a:pt x="17070" y="20250"/>
                          </a:cubicBezTo>
                          <a:cubicBezTo>
                            <a:pt x="18547" y="20706"/>
                            <a:pt x="20030" y="21154"/>
                            <a:pt x="21514" y="21600"/>
                          </a:cubicBezTo>
                          <a:lnTo>
                            <a:pt x="21529" y="21596"/>
                          </a:lnTo>
                          <a:lnTo>
                            <a:pt x="15366" y="12314"/>
                          </a:lnTo>
                          <a:lnTo>
                            <a:pt x="13903" y="14908"/>
                          </a:lnTo>
                          <a:cubicBezTo>
                            <a:pt x="9957" y="13372"/>
                            <a:pt x="6674" y="11097"/>
                            <a:pt x="4407" y="8329"/>
                          </a:cubicBezTo>
                          <a:cubicBezTo>
                            <a:pt x="3357" y="7047"/>
                            <a:pt x="2533" y="5658"/>
                            <a:pt x="2293" y="4184"/>
                          </a:cubicBezTo>
                          <a:cubicBezTo>
                            <a:pt x="2274" y="4067"/>
                            <a:pt x="2259" y="3950"/>
                            <a:pt x="2261" y="3832"/>
                          </a:cubicBezTo>
                          <a:cubicBezTo>
                            <a:pt x="2263" y="3729"/>
                            <a:pt x="2278" y="3628"/>
                            <a:pt x="2307" y="3528"/>
                          </a:cubicBezTo>
                          <a:cubicBezTo>
                            <a:pt x="2317" y="3416"/>
                            <a:pt x="2335" y="3304"/>
                            <a:pt x="2359" y="3194"/>
                          </a:cubicBezTo>
                          <a:cubicBezTo>
                            <a:pt x="2384" y="3078"/>
                            <a:pt x="2415" y="2964"/>
                            <a:pt x="2446" y="2849"/>
                          </a:cubicBezTo>
                          <a:cubicBezTo>
                            <a:pt x="2568" y="2396"/>
                            <a:pt x="2674" y="1942"/>
                            <a:pt x="2763" y="1486"/>
                          </a:cubicBezTo>
                          <a:lnTo>
                            <a:pt x="3101" y="0"/>
                          </a:lnTo>
                          <a:cubicBezTo>
                            <a:pt x="2960" y="145"/>
                            <a:pt x="2824" y="294"/>
                            <a:pt x="2692" y="444"/>
                          </a:cubicBezTo>
                          <a:cubicBezTo>
                            <a:pt x="2572" y="579"/>
                            <a:pt x="2455" y="716"/>
                            <a:pt x="2337" y="852"/>
                          </a:cubicBezTo>
                          <a:cubicBezTo>
                            <a:pt x="2131" y="1149"/>
                            <a:pt x="1922" y="1445"/>
                            <a:pt x="1734" y="1749"/>
                          </a:cubicBezTo>
                          <a:cubicBezTo>
                            <a:pt x="785" y="3291"/>
                            <a:pt x="78" y="4885"/>
                            <a:pt x="6" y="6492"/>
                          </a:cubicBezTo>
                          <a:cubicBezTo>
                            <a:pt x="-71" y="8218"/>
                            <a:pt x="573" y="9886"/>
                            <a:pt x="1668" y="11434"/>
                          </a:cubicBezTo>
                          <a:cubicBezTo>
                            <a:pt x="1805" y="11628"/>
                            <a:pt x="1948" y="11818"/>
                            <a:pt x="2098" y="12006"/>
                          </a:cubicBezTo>
                          <a:close/>
                        </a:path>
                      </a:pathLst>
                    </a:cu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  <p:grpSp>
                <p:nvGrpSpPr>
                  <p:cNvPr id="2634" name="Group"/>
                  <p:cNvGrpSpPr/>
                  <p:nvPr/>
                </p:nvGrpSpPr>
                <p:grpSpPr>
                  <a:xfrm>
                    <a:off x="621544" y="350596"/>
                    <a:ext cx="983333" cy="1097960"/>
                    <a:chOff x="0" y="0"/>
                    <a:chExt cx="983332" cy="1097959"/>
                  </a:xfrm>
                </p:grpSpPr>
                <p:sp>
                  <p:nvSpPr>
                    <p:cNvPr id="2631" name="Shape"/>
                    <p:cNvSpPr/>
                    <p:nvPr/>
                  </p:nvSpPr>
                  <p:spPr>
                    <a:xfrm>
                      <a:off x="78502" y="730632"/>
                      <a:ext cx="308672" cy="30368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7675" y="8556"/>
                          </a:moveTo>
                          <a:cubicBezTo>
                            <a:pt x="18450" y="7185"/>
                            <a:pt x="19207" y="5808"/>
                            <a:pt x="19874" y="4387"/>
                          </a:cubicBezTo>
                          <a:cubicBezTo>
                            <a:pt x="20542" y="2964"/>
                            <a:pt x="21119" y="1499"/>
                            <a:pt x="21600" y="0"/>
                          </a:cubicBezTo>
                          <a:cubicBezTo>
                            <a:pt x="16656" y="4599"/>
                            <a:pt x="10412" y="7489"/>
                            <a:pt x="3757" y="8271"/>
                          </a:cubicBezTo>
                          <a:cubicBezTo>
                            <a:pt x="2510" y="8417"/>
                            <a:pt x="1255" y="8487"/>
                            <a:pt x="0" y="8481"/>
                          </a:cubicBezTo>
                          <a:lnTo>
                            <a:pt x="6087" y="21600"/>
                          </a:lnTo>
                          <a:cubicBezTo>
                            <a:pt x="6348" y="21444"/>
                            <a:pt x="6608" y="21286"/>
                            <a:pt x="6862" y="21118"/>
                          </a:cubicBezTo>
                          <a:cubicBezTo>
                            <a:pt x="9206" y="19577"/>
                            <a:pt x="11305" y="17739"/>
                            <a:pt x="13084" y="15585"/>
                          </a:cubicBezTo>
                          <a:cubicBezTo>
                            <a:pt x="14858" y="13439"/>
                            <a:pt x="16296" y="11000"/>
                            <a:pt x="17675" y="8556"/>
                          </a:cubicBezTo>
                          <a:close/>
                        </a:path>
                      </a:pathLst>
                    </a:cu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32" name="Shape"/>
                    <p:cNvSpPr/>
                    <p:nvPr/>
                  </p:nvSpPr>
                  <p:spPr>
                    <a:xfrm>
                      <a:off x="6" y="0"/>
                      <a:ext cx="983327" cy="1097960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503" fill="norm" stroke="1" extrusionOk="0">
                          <a:moveTo>
                            <a:pt x="21600" y="6299"/>
                          </a:moveTo>
                          <a:lnTo>
                            <a:pt x="13018" y="0"/>
                          </a:lnTo>
                          <a:lnTo>
                            <a:pt x="6716" y="8162"/>
                          </a:lnTo>
                          <a:lnTo>
                            <a:pt x="9712" y="7788"/>
                          </a:lnTo>
                          <a:cubicBezTo>
                            <a:pt x="9774" y="10888"/>
                            <a:pt x="8917" y="13941"/>
                            <a:pt x="7233" y="16642"/>
                          </a:cubicBezTo>
                          <a:cubicBezTo>
                            <a:pt x="6389" y="17995"/>
                            <a:pt x="5328" y="19261"/>
                            <a:pt x="3855" y="20095"/>
                          </a:cubicBezTo>
                          <a:cubicBezTo>
                            <a:pt x="3555" y="20265"/>
                            <a:pt x="3240" y="20415"/>
                            <a:pt x="2920" y="20553"/>
                          </a:cubicBezTo>
                          <a:cubicBezTo>
                            <a:pt x="2461" y="20752"/>
                            <a:pt x="1989" y="20928"/>
                            <a:pt x="1505" y="21076"/>
                          </a:cubicBezTo>
                          <a:cubicBezTo>
                            <a:pt x="1013" y="21227"/>
                            <a:pt x="510" y="21348"/>
                            <a:pt x="0" y="21439"/>
                          </a:cubicBezTo>
                          <a:cubicBezTo>
                            <a:pt x="1899" y="21600"/>
                            <a:pt x="3853" y="21462"/>
                            <a:pt x="5777" y="20992"/>
                          </a:cubicBezTo>
                          <a:cubicBezTo>
                            <a:pt x="9946" y="19972"/>
                            <a:pt x="13286" y="17574"/>
                            <a:pt x="15299" y="14478"/>
                          </a:cubicBezTo>
                          <a:cubicBezTo>
                            <a:pt x="16779" y="12202"/>
                            <a:pt x="17533" y="9552"/>
                            <a:pt x="17380" y="6827"/>
                          </a:cubicBezTo>
                          <a:lnTo>
                            <a:pt x="21600" y="6299"/>
                          </a:lnTo>
                          <a:close/>
                        </a:path>
                      </a:pathLst>
                    </a:custGeom>
                    <a:solidFill>
                      <a:srgbClr val="37A8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33" name="Shape"/>
                    <p:cNvSpPr/>
                    <p:nvPr/>
                  </p:nvSpPr>
                  <p:spPr>
                    <a:xfrm>
                      <a:off x="0" y="0"/>
                      <a:ext cx="631413" cy="109701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426" h="21600" fill="norm" stroke="1" extrusionOk="0">
                          <a:moveTo>
                            <a:pt x="17876" y="16339"/>
                          </a:moveTo>
                          <a:cubicBezTo>
                            <a:pt x="20611" y="13619"/>
                            <a:pt x="21600" y="10355"/>
                            <a:pt x="21402" y="7101"/>
                          </a:cubicBezTo>
                          <a:cubicBezTo>
                            <a:pt x="21325" y="5845"/>
                            <a:pt x="21087" y="4588"/>
                            <a:pt x="20834" y="3336"/>
                          </a:cubicBezTo>
                          <a:cubicBezTo>
                            <a:pt x="20609" y="2225"/>
                            <a:pt x="20369" y="1116"/>
                            <a:pt x="20125" y="7"/>
                          </a:cubicBezTo>
                          <a:lnTo>
                            <a:pt x="20110" y="0"/>
                          </a:lnTo>
                          <a:lnTo>
                            <a:pt x="10376" y="8206"/>
                          </a:lnTo>
                          <a:lnTo>
                            <a:pt x="15004" y="7830"/>
                          </a:lnTo>
                          <a:cubicBezTo>
                            <a:pt x="15244" y="10955"/>
                            <a:pt x="13912" y="14047"/>
                            <a:pt x="11175" y="16732"/>
                          </a:cubicBezTo>
                          <a:cubicBezTo>
                            <a:pt x="9902" y="17981"/>
                            <a:pt x="8328" y="19129"/>
                            <a:pt x="6364" y="20028"/>
                          </a:cubicBezTo>
                          <a:cubicBezTo>
                            <a:pt x="6231" y="20089"/>
                            <a:pt x="6097" y="20149"/>
                            <a:pt x="5956" y="20202"/>
                          </a:cubicBezTo>
                          <a:cubicBezTo>
                            <a:pt x="5730" y="20287"/>
                            <a:pt x="5489" y="20357"/>
                            <a:pt x="5240" y="20416"/>
                          </a:cubicBezTo>
                          <a:cubicBezTo>
                            <a:pt x="4997" y="20475"/>
                            <a:pt x="4747" y="20524"/>
                            <a:pt x="4499" y="20575"/>
                          </a:cubicBezTo>
                          <a:cubicBezTo>
                            <a:pt x="3763" y="20727"/>
                            <a:pt x="3040" y="20898"/>
                            <a:pt x="2307" y="21055"/>
                          </a:cubicBezTo>
                          <a:cubicBezTo>
                            <a:pt x="1923" y="21138"/>
                            <a:pt x="1536" y="21216"/>
                            <a:pt x="1150" y="21298"/>
                          </a:cubicBezTo>
                          <a:cubicBezTo>
                            <a:pt x="765" y="21380"/>
                            <a:pt x="381" y="21465"/>
                            <a:pt x="0" y="21554"/>
                          </a:cubicBezTo>
                          <a:cubicBezTo>
                            <a:pt x="265" y="21569"/>
                            <a:pt x="531" y="21578"/>
                            <a:pt x="798" y="21584"/>
                          </a:cubicBezTo>
                          <a:cubicBezTo>
                            <a:pt x="1065" y="21591"/>
                            <a:pt x="1333" y="21595"/>
                            <a:pt x="1600" y="21600"/>
                          </a:cubicBezTo>
                          <a:cubicBezTo>
                            <a:pt x="2153" y="21580"/>
                            <a:pt x="2706" y="21563"/>
                            <a:pt x="3259" y="21528"/>
                          </a:cubicBezTo>
                          <a:cubicBezTo>
                            <a:pt x="6058" y="21352"/>
                            <a:pt x="8786" y="21006"/>
                            <a:pt x="11154" y="20270"/>
                          </a:cubicBezTo>
                          <a:cubicBezTo>
                            <a:pt x="13696" y="19480"/>
                            <a:pt x="15723" y="18285"/>
                            <a:pt x="17306" y="16875"/>
                          </a:cubicBezTo>
                          <a:cubicBezTo>
                            <a:pt x="17504" y="16700"/>
                            <a:pt x="17694" y="16521"/>
                            <a:pt x="17876" y="16339"/>
                          </a:cubicBezTo>
                          <a:close/>
                        </a:path>
                      </a:pathLst>
                    </a:cu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</p:grpSp>
            <p:grpSp>
              <p:nvGrpSpPr>
                <p:cNvPr id="2639" name="Group"/>
                <p:cNvGrpSpPr/>
                <p:nvPr/>
              </p:nvGrpSpPr>
              <p:grpSpPr>
                <a:xfrm>
                  <a:off x="17720" y="75155"/>
                  <a:ext cx="1273852" cy="1210543"/>
                  <a:chOff x="0" y="0"/>
                  <a:chExt cx="1273850" cy="1210542"/>
                </a:xfrm>
              </p:grpSpPr>
              <p:sp>
                <p:nvSpPr>
                  <p:cNvPr id="2636" name="DESIGN"/>
                  <p:cNvSpPr txBox="1"/>
                  <p:nvPr/>
                </p:nvSpPr>
                <p:spPr>
                  <a:xfrm rot="20100000">
                    <a:off x="297704" y="128377"/>
                    <a:ext cx="642830" cy="15920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584200">
                      <a:defRPr b="1" cap="all" sz="11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DESIGN</a:t>
                    </a:r>
                  </a:p>
                </p:txBody>
              </p:sp>
              <p:sp>
                <p:nvSpPr>
                  <p:cNvPr id="2637" name="TEST"/>
                  <p:cNvSpPr txBox="1"/>
                  <p:nvPr/>
                </p:nvSpPr>
                <p:spPr>
                  <a:xfrm rot="2400000">
                    <a:off x="-24028" y="863356"/>
                    <a:ext cx="642829" cy="15920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584200">
                      <a:defRPr b="1" cap="all" sz="11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TEST</a:t>
                    </a:r>
                  </a:p>
                </p:txBody>
              </p:sp>
              <p:sp>
                <p:nvSpPr>
                  <p:cNvPr id="2638" name="BUILD"/>
                  <p:cNvSpPr txBox="1"/>
                  <p:nvPr/>
                </p:nvSpPr>
                <p:spPr>
                  <a:xfrm rot="17100000">
                    <a:off x="792356" y="799872"/>
                    <a:ext cx="642829" cy="1592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584200">
                      <a:defRPr b="1" cap="all" sz="11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BUILD</a:t>
                    </a:r>
                  </a:p>
                </p:txBody>
              </p:sp>
            </p:grpSp>
          </p:grpSp>
          <p:sp>
            <p:nvSpPr>
              <p:cNvPr id="2641" name="Rectangle"/>
              <p:cNvSpPr/>
              <p:nvPr/>
            </p:nvSpPr>
            <p:spPr>
              <a:xfrm>
                <a:off x="0" y="0"/>
                <a:ext cx="6712410" cy="1779684"/>
              </a:xfrm>
              <a:prstGeom prst="rect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2642" name="ANALYZE"/>
              <p:cNvSpPr/>
              <p:nvPr/>
            </p:nvSpPr>
            <p:spPr>
              <a:xfrm>
                <a:off x="122357" y="614787"/>
                <a:ext cx="1312292" cy="575907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b="1" cap="all" sz="1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ANALYZE</a:t>
                </a:r>
              </a:p>
            </p:txBody>
          </p:sp>
          <p:sp>
            <p:nvSpPr>
              <p:cNvPr id="2643" name="DEPLOY"/>
              <p:cNvSpPr/>
              <p:nvPr/>
            </p:nvSpPr>
            <p:spPr>
              <a:xfrm>
                <a:off x="4963417" y="614787"/>
                <a:ext cx="1312293" cy="575907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b="1" cap="all" sz="1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DEPLOY</a:t>
                </a:r>
              </a:p>
            </p:txBody>
          </p:sp>
          <p:sp>
            <p:nvSpPr>
              <p:cNvPr id="2644" name="PLAN"/>
              <p:cNvSpPr/>
              <p:nvPr/>
            </p:nvSpPr>
            <p:spPr>
              <a:xfrm>
                <a:off x="1638515" y="614787"/>
                <a:ext cx="1312293" cy="575907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b="1" cap="all" sz="1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PLAN</a:t>
                </a:r>
              </a:p>
            </p:txBody>
          </p:sp>
        </p:grpSp>
        <p:grpSp>
          <p:nvGrpSpPr>
            <p:cNvPr id="2668" name="Group"/>
            <p:cNvGrpSpPr/>
            <p:nvPr/>
          </p:nvGrpSpPr>
          <p:grpSpPr>
            <a:xfrm>
              <a:off x="5307709" y="6785883"/>
              <a:ext cx="6712410" cy="1779685"/>
              <a:chOff x="0" y="0"/>
              <a:chExt cx="6712408" cy="1779683"/>
            </a:xfrm>
          </p:grpSpPr>
          <p:grpSp>
            <p:nvGrpSpPr>
              <p:cNvPr id="2663" name="Group"/>
              <p:cNvGrpSpPr/>
              <p:nvPr/>
            </p:nvGrpSpPr>
            <p:grpSpPr>
              <a:xfrm>
                <a:off x="3154673" y="122158"/>
                <a:ext cx="1604878" cy="1561164"/>
                <a:chOff x="0" y="0"/>
                <a:chExt cx="1604876" cy="1561163"/>
              </a:xfrm>
            </p:grpSpPr>
            <p:grpSp>
              <p:nvGrpSpPr>
                <p:cNvPr id="2658" name="Group"/>
                <p:cNvGrpSpPr/>
                <p:nvPr/>
              </p:nvGrpSpPr>
              <p:grpSpPr>
                <a:xfrm>
                  <a:off x="0" y="0"/>
                  <a:ext cx="1604877" cy="1561164"/>
                  <a:chOff x="0" y="0"/>
                  <a:chExt cx="1604876" cy="1561163"/>
                </a:xfrm>
              </p:grpSpPr>
              <p:grpSp>
                <p:nvGrpSpPr>
                  <p:cNvPr id="2649" name="Group"/>
                  <p:cNvGrpSpPr/>
                  <p:nvPr/>
                </p:nvGrpSpPr>
                <p:grpSpPr>
                  <a:xfrm>
                    <a:off x="106893" y="0"/>
                    <a:ext cx="1244340" cy="539223"/>
                    <a:chOff x="0" y="0"/>
                    <a:chExt cx="1244338" cy="539222"/>
                  </a:xfrm>
                </p:grpSpPr>
                <p:sp>
                  <p:nvSpPr>
                    <p:cNvPr id="2646" name="Shape"/>
                    <p:cNvSpPr/>
                    <p:nvPr/>
                  </p:nvSpPr>
                  <p:spPr>
                    <a:xfrm>
                      <a:off x="735474" y="300196"/>
                      <a:ext cx="372663" cy="21795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594" fill="norm" stroke="1" extrusionOk="0">
                          <a:moveTo>
                            <a:pt x="7664" y="1"/>
                          </a:moveTo>
                          <a:cubicBezTo>
                            <a:pt x="6375" y="5"/>
                            <a:pt x="5090" y="36"/>
                            <a:pt x="3810" y="209"/>
                          </a:cubicBezTo>
                          <a:cubicBezTo>
                            <a:pt x="2530" y="382"/>
                            <a:pt x="1257" y="695"/>
                            <a:pt x="0" y="1148"/>
                          </a:cubicBezTo>
                          <a:cubicBezTo>
                            <a:pt x="5303" y="3972"/>
                            <a:pt x="9935" y="9622"/>
                            <a:pt x="13227" y="17266"/>
                          </a:cubicBezTo>
                          <a:cubicBezTo>
                            <a:pt x="13824" y="18652"/>
                            <a:pt x="14372" y="20098"/>
                            <a:pt x="14870" y="21594"/>
                          </a:cubicBezTo>
                          <a:lnTo>
                            <a:pt x="21600" y="5081"/>
                          </a:lnTo>
                          <a:cubicBezTo>
                            <a:pt x="21404" y="4885"/>
                            <a:pt x="21208" y="4692"/>
                            <a:pt x="21007" y="4510"/>
                          </a:cubicBezTo>
                          <a:cubicBezTo>
                            <a:pt x="18962" y="2660"/>
                            <a:pt x="16785" y="1403"/>
                            <a:pt x="14526" y="735"/>
                          </a:cubicBezTo>
                          <a:cubicBezTo>
                            <a:pt x="12275" y="69"/>
                            <a:pt x="9960" y="-6"/>
                            <a:pt x="7664" y="1"/>
                          </a:cubicBezTo>
                          <a:close/>
                        </a:path>
                      </a:pathLst>
                    </a:cu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47" name="Shape"/>
                    <p:cNvSpPr/>
                    <p:nvPr/>
                  </p:nvSpPr>
                  <p:spPr>
                    <a:xfrm>
                      <a:off x="0" y="0"/>
                      <a:ext cx="1244315" cy="53922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444" y="0"/>
                          </a:moveTo>
                          <a:lnTo>
                            <a:pt x="0" y="19995"/>
                          </a:lnTo>
                          <a:lnTo>
                            <a:pt x="8755" y="21600"/>
                          </a:lnTo>
                          <a:lnTo>
                            <a:pt x="7284" y="17252"/>
                          </a:lnTo>
                          <a:cubicBezTo>
                            <a:pt x="9639" y="13984"/>
                            <a:pt x="12321" y="12214"/>
                            <a:pt x="15060" y="12112"/>
                          </a:cubicBezTo>
                          <a:cubicBezTo>
                            <a:pt x="16432" y="12060"/>
                            <a:pt x="17824" y="12442"/>
                            <a:pt x="19046" y="13915"/>
                          </a:cubicBezTo>
                          <a:cubicBezTo>
                            <a:pt x="19295" y="14215"/>
                            <a:pt x="19534" y="14559"/>
                            <a:pt x="19767" y="14923"/>
                          </a:cubicBezTo>
                          <a:cubicBezTo>
                            <a:pt x="20101" y="15446"/>
                            <a:pt x="20422" y="16010"/>
                            <a:pt x="20727" y="16622"/>
                          </a:cubicBezTo>
                          <a:cubicBezTo>
                            <a:pt x="21037" y="17246"/>
                            <a:pt x="21329" y="17916"/>
                            <a:pt x="21600" y="18629"/>
                          </a:cubicBezTo>
                          <a:cubicBezTo>
                            <a:pt x="20973" y="15465"/>
                            <a:pt x="20096" y="12520"/>
                            <a:pt x="18974" y="9962"/>
                          </a:cubicBezTo>
                          <a:cubicBezTo>
                            <a:pt x="16544" y="4422"/>
                            <a:pt x="13384" y="1599"/>
                            <a:pt x="10212" y="1586"/>
                          </a:cubicBezTo>
                          <a:cubicBezTo>
                            <a:pt x="7880" y="1576"/>
                            <a:pt x="5548" y="3096"/>
                            <a:pt x="3517" y="6124"/>
                          </a:cubicBezTo>
                          <a:lnTo>
                            <a:pt x="1444" y="0"/>
                          </a:lnTo>
                          <a:close/>
                        </a:path>
                      </a:pathLst>
                    </a:custGeom>
                    <a:solidFill>
                      <a:srgbClr val="37A8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48" name="Shape"/>
                    <p:cNvSpPr/>
                    <p:nvPr/>
                  </p:nvSpPr>
                  <p:spPr>
                    <a:xfrm>
                      <a:off x="0" y="141257"/>
                      <a:ext cx="1244339" cy="39796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562" fill="norm" stroke="1" extrusionOk="0">
                          <a:moveTo>
                            <a:pt x="13046" y="1"/>
                          </a:moveTo>
                          <a:cubicBezTo>
                            <a:pt x="10270" y="-38"/>
                            <a:pt x="7525" y="3085"/>
                            <a:pt x="5091" y="7836"/>
                          </a:cubicBezTo>
                          <a:cubicBezTo>
                            <a:pt x="4152" y="9670"/>
                            <a:pt x="3253" y="11729"/>
                            <a:pt x="2362" y="13803"/>
                          </a:cubicBezTo>
                          <a:cubicBezTo>
                            <a:pt x="1572" y="15640"/>
                            <a:pt x="786" y="17499"/>
                            <a:pt x="2" y="19362"/>
                          </a:cubicBezTo>
                          <a:lnTo>
                            <a:pt x="0" y="19392"/>
                          </a:lnTo>
                          <a:lnTo>
                            <a:pt x="8755" y="21562"/>
                          </a:lnTo>
                          <a:lnTo>
                            <a:pt x="7284" y="15681"/>
                          </a:lnTo>
                          <a:cubicBezTo>
                            <a:pt x="9643" y="11290"/>
                            <a:pt x="12322" y="8896"/>
                            <a:pt x="15060" y="8727"/>
                          </a:cubicBezTo>
                          <a:cubicBezTo>
                            <a:pt x="16434" y="8642"/>
                            <a:pt x="17828" y="9144"/>
                            <a:pt x="19045" y="11169"/>
                          </a:cubicBezTo>
                          <a:cubicBezTo>
                            <a:pt x="19127" y="11305"/>
                            <a:pt x="19207" y="11448"/>
                            <a:pt x="19287" y="11597"/>
                          </a:cubicBezTo>
                          <a:lnTo>
                            <a:pt x="20643" y="15084"/>
                          </a:lnTo>
                          <a:lnTo>
                            <a:pt x="21600" y="17544"/>
                          </a:lnTo>
                          <a:cubicBezTo>
                            <a:pt x="21543" y="17157"/>
                            <a:pt x="21482" y="16776"/>
                            <a:pt x="21419" y="16398"/>
                          </a:cubicBezTo>
                          <a:cubicBezTo>
                            <a:pt x="21356" y="16020"/>
                            <a:pt x="21290" y="15644"/>
                            <a:pt x="21226" y="15268"/>
                          </a:cubicBezTo>
                          <a:cubicBezTo>
                            <a:pt x="21069" y="14530"/>
                            <a:pt x="20915" y="13789"/>
                            <a:pt x="20747" y="13072"/>
                          </a:cubicBezTo>
                          <a:cubicBezTo>
                            <a:pt x="19897" y="9446"/>
                            <a:pt x="18934" y="6150"/>
                            <a:pt x="17767" y="3888"/>
                          </a:cubicBezTo>
                          <a:cubicBezTo>
                            <a:pt x="16514" y="1459"/>
                            <a:pt x="15082" y="302"/>
                            <a:pt x="13601" y="51"/>
                          </a:cubicBezTo>
                          <a:cubicBezTo>
                            <a:pt x="13417" y="20"/>
                            <a:pt x="13232" y="3"/>
                            <a:pt x="13046" y="1"/>
                          </a:cubicBezTo>
                          <a:close/>
                        </a:path>
                      </a:pathLst>
                    </a:cu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  <p:grpSp>
                <p:nvGrpSpPr>
                  <p:cNvPr id="2653" name="Group"/>
                  <p:cNvGrpSpPr/>
                  <p:nvPr/>
                </p:nvGrpSpPr>
                <p:grpSpPr>
                  <a:xfrm>
                    <a:off x="0" y="320789"/>
                    <a:ext cx="787338" cy="1240375"/>
                    <a:chOff x="0" y="0"/>
                    <a:chExt cx="787337" cy="1240373"/>
                  </a:xfrm>
                </p:grpSpPr>
                <p:sp>
                  <p:nvSpPr>
                    <p:cNvPr id="2650" name="Shape"/>
                    <p:cNvSpPr/>
                    <p:nvPr/>
                  </p:nvSpPr>
                  <p:spPr>
                    <a:xfrm>
                      <a:off x="105354" y="176994"/>
                      <a:ext cx="202412" cy="34258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98" h="21600" fill="norm" stroke="1" extrusionOk="0">
                          <a:moveTo>
                            <a:pt x="8090" y="14745"/>
                          </a:moveTo>
                          <a:cubicBezTo>
                            <a:pt x="9280" y="15958"/>
                            <a:pt x="10492" y="17159"/>
                            <a:pt x="11832" y="18309"/>
                          </a:cubicBezTo>
                          <a:cubicBezTo>
                            <a:pt x="13172" y="19460"/>
                            <a:pt x="14636" y="20560"/>
                            <a:pt x="16215" y="21600"/>
                          </a:cubicBezTo>
                          <a:cubicBezTo>
                            <a:pt x="13967" y="15706"/>
                            <a:pt x="14974" y="9544"/>
                            <a:pt x="19074" y="4011"/>
                          </a:cubicBezTo>
                          <a:cubicBezTo>
                            <a:pt x="19817" y="3008"/>
                            <a:pt x="20660" y="2031"/>
                            <a:pt x="21598" y="1086"/>
                          </a:cubicBezTo>
                          <a:lnTo>
                            <a:pt x="1" y="0"/>
                          </a:lnTo>
                          <a:cubicBezTo>
                            <a:pt x="-2" y="247"/>
                            <a:pt x="-1" y="493"/>
                            <a:pt x="14" y="740"/>
                          </a:cubicBezTo>
                          <a:cubicBezTo>
                            <a:pt x="171" y="3256"/>
                            <a:pt x="1002" y="5706"/>
                            <a:pt x="2459" y="8047"/>
                          </a:cubicBezTo>
                          <a:cubicBezTo>
                            <a:pt x="3910" y="10379"/>
                            <a:pt x="5971" y="12585"/>
                            <a:pt x="8090" y="14745"/>
                          </a:cubicBezTo>
                          <a:close/>
                        </a:path>
                      </a:pathLst>
                    </a:cu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51" name="Shape"/>
                    <p:cNvSpPr/>
                    <p:nvPr/>
                  </p:nvSpPr>
                  <p:spPr>
                    <a:xfrm>
                      <a:off x="0" y="2268"/>
                      <a:ext cx="787338" cy="123810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0912" h="21600" fill="norm" stroke="1" extrusionOk="0">
                          <a:moveTo>
                            <a:pt x="8325" y="21600"/>
                          </a:moveTo>
                          <a:lnTo>
                            <a:pt x="20912" y="18502"/>
                          </a:lnTo>
                          <a:lnTo>
                            <a:pt x="15135" y="10533"/>
                          </a:lnTo>
                          <a:lnTo>
                            <a:pt x="13764" y="12760"/>
                          </a:lnTo>
                          <a:cubicBezTo>
                            <a:pt x="10086" y="11422"/>
                            <a:pt x="7017" y="9473"/>
                            <a:pt x="4863" y="7111"/>
                          </a:cubicBezTo>
                          <a:cubicBezTo>
                            <a:pt x="3784" y="5928"/>
                            <a:pt x="2939" y="4634"/>
                            <a:pt x="2850" y="3250"/>
                          </a:cubicBezTo>
                          <a:cubicBezTo>
                            <a:pt x="2831" y="2967"/>
                            <a:pt x="2846" y="2685"/>
                            <a:pt x="2877" y="2403"/>
                          </a:cubicBezTo>
                          <a:cubicBezTo>
                            <a:pt x="2921" y="1998"/>
                            <a:pt x="3000" y="1595"/>
                            <a:pt x="3118" y="1197"/>
                          </a:cubicBezTo>
                          <a:cubicBezTo>
                            <a:pt x="3239" y="791"/>
                            <a:pt x="3400" y="391"/>
                            <a:pt x="3603" y="0"/>
                          </a:cubicBezTo>
                          <a:cubicBezTo>
                            <a:pt x="2265" y="1235"/>
                            <a:pt x="1245" y="2640"/>
                            <a:pt x="635" y="4173"/>
                          </a:cubicBezTo>
                          <a:cubicBezTo>
                            <a:pt x="-688" y="7494"/>
                            <a:pt x="109" y="10860"/>
                            <a:pt x="2528" y="13623"/>
                          </a:cubicBezTo>
                          <a:cubicBezTo>
                            <a:pt x="4307" y="15655"/>
                            <a:pt x="6963" y="17354"/>
                            <a:pt x="10256" y="18462"/>
                          </a:cubicBezTo>
                          <a:lnTo>
                            <a:pt x="8325" y="21600"/>
                          </a:lnTo>
                          <a:close/>
                        </a:path>
                      </a:pathLst>
                    </a:custGeom>
                    <a:solidFill>
                      <a:srgbClr val="37A8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52" name="Shape"/>
                    <p:cNvSpPr/>
                    <p:nvPr/>
                  </p:nvSpPr>
                  <p:spPr>
                    <a:xfrm>
                      <a:off x="27539" y="0"/>
                      <a:ext cx="759798" cy="106302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529" h="21600" fill="norm" stroke="1" extrusionOk="0">
                          <a:moveTo>
                            <a:pt x="2098" y="12006"/>
                          </a:moveTo>
                          <a:cubicBezTo>
                            <a:pt x="4348" y="14828"/>
                            <a:pt x="8002" y="17025"/>
                            <a:pt x="12140" y="18602"/>
                          </a:cubicBezTo>
                          <a:cubicBezTo>
                            <a:pt x="13737" y="19210"/>
                            <a:pt x="15403" y="19735"/>
                            <a:pt x="17070" y="20250"/>
                          </a:cubicBezTo>
                          <a:cubicBezTo>
                            <a:pt x="18547" y="20706"/>
                            <a:pt x="20030" y="21154"/>
                            <a:pt x="21514" y="21600"/>
                          </a:cubicBezTo>
                          <a:lnTo>
                            <a:pt x="21529" y="21596"/>
                          </a:lnTo>
                          <a:lnTo>
                            <a:pt x="15366" y="12314"/>
                          </a:lnTo>
                          <a:lnTo>
                            <a:pt x="13903" y="14908"/>
                          </a:lnTo>
                          <a:cubicBezTo>
                            <a:pt x="9957" y="13372"/>
                            <a:pt x="6674" y="11097"/>
                            <a:pt x="4407" y="8329"/>
                          </a:cubicBezTo>
                          <a:cubicBezTo>
                            <a:pt x="3357" y="7047"/>
                            <a:pt x="2533" y="5658"/>
                            <a:pt x="2293" y="4184"/>
                          </a:cubicBezTo>
                          <a:cubicBezTo>
                            <a:pt x="2274" y="4067"/>
                            <a:pt x="2259" y="3950"/>
                            <a:pt x="2261" y="3832"/>
                          </a:cubicBezTo>
                          <a:cubicBezTo>
                            <a:pt x="2263" y="3729"/>
                            <a:pt x="2278" y="3628"/>
                            <a:pt x="2307" y="3528"/>
                          </a:cubicBezTo>
                          <a:cubicBezTo>
                            <a:pt x="2317" y="3416"/>
                            <a:pt x="2335" y="3304"/>
                            <a:pt x="2359" y="3194"/>
                          </a:cubicBezTo>
                          <a:cubicBezTo>
                            <a:pt x="2384" y="3078"/>
                            <a:pt x="2415" y="2964"/>
                            <a:pt x="2446" y="2849"/>
                          </a:cubicBezTo>
                          <a:cubicBezTo>
                            <a:pt x="2568" y="2396"/>
                            <a:pt x="2674" y="1942"/>
                            <a:pt x="2763" y="1486"/>
                          </a:cubicBezTo>
                          <a:lnTo>
                            <a:pt x="3101" y="0"/>
                          </a:lnTo>
                          <a:cubicBezTo>
                            <a:pt x="2960" y="145"/>
                            <a:pt x="2824" y="294"/>
                            <a:pt x="2692" y="444"/>
                          </a:cubicBezTo>
                          <a:cubicBezTo>
                            <a:pt x="2572" y="579"/>
                            <a:pt x="2455" y="716"/>
                            <a:pt x="2337" y="852"/>
                          </a:cubicBezTo>
                          <a:cubicBezTo>
                            <a:pt x="2131" y="1149"/>
                            <a:pt x="1922" y="1445"/>
                            <a:pt x="1734" y="1749"/>
                          </a:cubicBezTo>
                          <a:cubicBezTo>
                            <a:pt x="785" y="3291"/>
                            <a:pt x="78" y="4885"/>
                            <a:pt x="6" y="6492"/>
                          </a:cubicBezTo>
                          <a:cubicBezTo>
                            <a:pt x="-71" y="8218"/>
                            <a:pt x="573" y="9886"/>
                            <a:pt x="1668" y="11434"/>
                          </a:cubicBezTo>
                          <a:cubicBezTo>
                            <a:pt x="1805" y="11628"/>
                            <a:pt x="1948" y="11818"/>
                            <a:pt x="2098" y="12006"/>
                          </a:cubicBezTo>
                          <a:close/>
                        </a:path>
                      </a:pathLst>
                    </a:cu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  <p:grpSp>
                <p:nvGrpSpPr>
                  <p:cNvPr id="2657" name="Group"/>
                  <p:cNvGrpSpPr/>
                  <p:nvPr/>
                </p:nvGrpSpPr>
                <p:grpSpPr>
                  <a:xfrm>
                    <a:off x="621544" y="350596"/>
                    <a:ext cx="983333" cy="1097960"/>
                    <a:chOff x="0" y="0"/>
                    <a:chExt cx="983331" cy="1097959"/>
                  </a:xfrm>
                </p:grpSpPr>
                <p:sp>
                  <p:nvSpPr>
                    <p:cNvPr id="2654" name="Shape"/>
                    <p:cNvSpPr/>
                    <p:nvPr/>
                  </p:nvSpPr>
                  <p:spPr>
                    <a:xfrm>
                      <a:off x="78502" y="730632"/>
                      <a:ext cx="308672" cy="30368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7675" y="8556"/>
                          </a:moveTo>
                          <a:cubicBezTo>
                            <a:pt x="18450" y="7185"/>
                            <a:pt x="19207" y="5808"/>
                            <a:pt x="19874" y="4387"/>
                          </a:cubicBezTo>
                          <a:cubicBezTo>
                            <a:pt x="20542" y="2964"/>
                            <a:pt x="21119" y="1499"/>
                            <a:pt x="21600" y="0"/>
                          </a:cubicBezTo>
                          <a:cubicBezTo>
                            <a:pt x="16656" y="4599"/>
                            <a:pt x="10412" y="7489"/>
                            <a:pt x="3757" y="8271"/>
                          </a:cubicBezTo>
                          <a:cubicBezTo>
                            <a:pt x="2510" y="8417"/>
                            <a:pt x="1255" y="8487"/>
                            <a:pt x="0" y="8481"/>
                          </a:cubicBezTo>
                          <a:lnTo>
                            <a:pt x="6087" y="21600"/>
                          </a:lnTo>
                          <a:cubicBezTo>
                            <a:pt x="6348" y="21444"/>
                            <a:pt x="6608" y="21286"/>
                            <a:pt x="6862" y="21118"/>
                          </a:cubicBezTo>
                          <a:cubicBezTo>
                            <a:pt x="9206" y="19577"/>
                            <a:pt x="11305" y="17739"/>
                            <a:pt x="13084" y="15585"/>
                          </a:cubicBezTo>
                          <a:cubicBezTo>
                            <a:pt x="14858" y="13439"/>
                            <a:pt x="16296" y="11000"/>
                            <a:pt x="17675" y="8556"/>
                          </a:cubicBezTo>
                          <a:close/>
                        </a:path>
                      </a:pathLst>
                    </a:cu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55" name="Shape"/>
                    <p:cNvSpPr/>
                    <p:nvPr/>
                  </p:nvSpPr>
                  <p:spPr>
                    <a:xfrm>
                      <a:off x="6" y="0"/>
                      <a:ext cx="983326" cy="1097960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503" fill="norm" stroke="1" extrusionOk="0">
                          <a:moveTo>
                            <a:pt x="21600" y="6299"/>
                          </a:moveTo>
                          <a:lnTo>
                            <a:pt x="13018" y="0"/>
                          </a:lnTo>
                          <a:lnTo>
                            <a:pt x="6716" y="8162"/>
                          </a:lnTo>
                          <a:lnTo>
                            <a:pt x="9712" y="7788"/>
                          </a:lnTo>
                          <a:cubicBezTo>
                            <a:pt x="9774" y="10888"/>
                            <a:pt x="8917" y="13941"/>
                            <a:pt x="7233" y="16642"/>
                          </a:cubicBezTo>
                          <a:cubicBezTo>
                            <a:pt x="6389" y="17995"/>
                            <a:pt x="5328" y="19261"/>
                            <a:pt x="3855" y="20095"/>
                          </a:cubicBezTo>
                          <a:cubicBezTo>
                            <a:pt x="3555" y="20265"/>
                            <a:pt x="3240" y="20415"/>
                            <a:pt x="2920" y="20553"/>
                          </a:cubicBezTo>
                          <a:cubicBezTo>
                            <a:pt x="2461" y="20752"/>
                            <a:pt x="1989" y="20928"/>
                            <a:pt x="1505" y="21076"/>
                          </a:cubicBezTo>
                          <a:cubicBezTo>
                            <a:pt x="1013" y="21227"/>
                            <a:pt x="510" y="21348"/>
                            <a:pt x="0" y="21439"/>
                          </a:cubicBezTo>
                          <a:cubicBezTo>
                            <a:pt x="1899" y="21600"/>
                            <a:pt x="3853" y="21462"/>
                            <a:pt x="5777" y="20992"/>
                          </a:cubicBezTo>
                          <a:cubicBezTo>
                            <a:pt x="9946" y="19972"/>
                            <a:pt x="13286" y="17574"/>
                            <a:pt x="15299" y="14478"/>
                          </a:cubicBezTo>
                          <a:cubicBezTo>
                            <a:pt x="16779" y="12202"/>
                            <a:pt x="17533" y="9552"/>
                            <a:pt x="17380" y="6827"/>
                          </a:cubicBezTo>
                          <a:lnTo>
                            <a:pt x="21600" y="6299"/>
                          </a:lnTo>
                          <a:close/>
                        </a:path>
                      </a:pathLst>
                    </a:custGeom>
                    <a:solidFill>
                      <a:srgbClr val="37A8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  <p:sp>
                  <p:nvSpPr>
                    <p:cNvPr id="2656" name="Shape"/>
                    <p:cNvSpPr/>
                    <p:nvPr/>
                  </p:nvSpPr>
                  <p:spPr>
                    <a:xfrm>
                      <a:off x="0" y="0"/>
                      <a:ext cx="631413" cy="109701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426" h="21600" fill="norm" stroke="1" extrusionOk="0">
                          <a:moveTo>
                            <a:pt x="17876" y="16339"/>
                          </a:moveTo>
                          <a:cubicBezTo>
                            <a:pt x="20611" y="13619"/>
                            <a:pt x="21600" y="10355"/>
                            <a:pt x="21402" y="7101"/>
                          </a:cubicBezTo>
                          <a:cubicBezTo>
                            <a:pt x="21325" y="5845"/>
                            <a:pt x="21087" y="4588"/>
                            <a:pt x="20834" y="3336"/>
                          </a:cubicBezTo>
                          <a:cubicBezTo>
                            <a:pt x="20609" y="2225"/>
                            <a:pt x="20369" y="1116"/>
                            <a:pt x="20125" y="7"/>
                          </a:cubicBezTo>
                          <a:lnTo>
                            <a:pt x="20110" y="0"/>
                          </a:lnTo>
                          <a:lnTo>
                            <a:pt x="10376" y="8206"/>
                          </a:lnTo>
                          <a:lnTo>
                            <a:pt x="15004" y="7830"/>
                          </a:lnTo>
                          <a:cubicBezTo>
                            <a:pt x="15244" y="10955"/>
                            <a:pt x="13912" y="14047"/>
                            <a:pt x="11175" y="16732"/>
                          </a:cubicBezTo>
                          <a:cubicBezTo>
                            <a:pt x="9902" y="17981"/>
                            <a:pt x="8328" y="19129"/>
                            <a:pt x="6364" y="20028"/>
                          </a:cubicBezTo>
                          <a:cubicBezTo>
                            <a:pt x="6231" y="20089"/>
                            <a:pt x="6097" y="20149"/>
                            <a:pt x="5955" y="20202"/>
                          </a:cubicBezTo>
                          <a:cubicBezTo>
                            <a:pt x="5730" y="20287"/>
                            <a:pt x="5489" y="20357"/>
                            <a:pt x="5240" y="20416"/>
                          </a:cubicBezTo>
                          <a:cubicBezTo>
                            <a:pt x="4997" y="20475"/>
                            <a:pt x="4747" y="20524"/>
                            <a:pt x="4499" y="20575"/>
                          </a:cubicBezTo>
                          <a:cubicBezTo>
                            <a:pt x="3763" y="20727"/>
                            <a:pt x="3040" y="20898"/>
                            <a:pt x="2307" y="21055"/>
                          </a:cubicBezTo>
                          <a:cubicBezTo>
                            <a:pt x="1923" y="21138"/>
                            <a:pt x="1536" y="21216"/>
                            <a:pt x="1150" y="21298"/>
                          </a:cubicBezTo>
                          <a:cubicBezTo>
                            <a:pt x="765" y="21380"/>
                            <a:pt x="381" y="21465"/>
                            <a:pt x="0" y="21554"/>
                          </a:cubicBezTo>
                          <a:cubicBezTo>
                            <a:pt x="265" y="21569"/>
                            <a:pt x="531" y="21578"/>
                            <a:pt x="798" y="21584"/>
                          </a:cubicBezTo>
                          <a:cubicBezTo>
                            <a:pt x="1065" y="21591"/>
                            <a:pt x="1333" y="21595"/>
                            <a:pt x="1600" y="21600"/>
                          </a:cubicBezTo>
                          <a:cubicBezTo>
                            <a:pt x="2153" y="21580"/>
                            <a:pt x="2706" y="21563"/>
                            <a:pt x="3259" y="21528"/>
                          </a:cubicBezTo>
                          <a:cubicBezTo>
                            <a:pt x="6058" y="21352"/>
                            <a:pt x="8786" y="21006"/>
                            <a:pt x="11154" y="20270"/>
                          </a:cubicBezTo>
                          <a:cubicBezTo>
                            <a:pt x="13696" y="19480"/>
                            <a:pt x="15723" y="18285"/>
                            <a:pt x="17306" y="16875"/>
                          </a:cubicBezTo>
                          <a:cubicBezTo>
                            <a:pt x="17504" y="16700"/>
                            <a:pt x="17694" y="16521"/>
                            <a:pt x="17876" y="16339"/>
                          </a:cubicBezTo>
                          <a:close/>
                        </a:path>
                      </a:pathLst>
                    </a:cu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</p:grpSp>
            <p:grpSp>
              <p:nvGrpSpPr>
                <p:cNvPr id="2662" name="Group"/>
                <p:cNvGrpSpPr/>
                <p:nvPr/>
              </p:nvGrpSpPr>
              <p:grpSpPr>
                <a:xfrm>
                  <a:off x="17720" y="75155"/>
                  <a:ext cx="1273852" cy="1210543"/>
                  <a:chOff x="0" y="0"/>
                  <a:chExt cx="1273850" cy="1210542"/>
                </a:xfrm>
              </p:grpSpPr>
              <p:sp>
                <p:nvSpPr>
                  <p:cNvPr id="2659" name="DESIGN"/>
                  <p:cNvSpPr txBox="1"/>
                  <p:nvPr/>
                </p:nvSpPr>
                <p:spPr>
                  <a:xfrm rot="20100000">
                    <a:off x="297704" y="128377"/>
                    <a:ext cx="642830" cy="15920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584200">
                      <a:defRPr b="1" cap="all" sz="11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DESIGN</a:t>
                    </a:r>
                  </a:p>
                </p:txBody>
              </p:sp>
              <p:sp>
                <p:nvSpPr>
                  <p:cNvPr id="2660" name="TEST"/>
                  <p:cNvSpPr txBox="1"/>
                  <p:nvPr/>
                </p:nvSpPr>
                <p:spPr>
                  <a:xfrm rot="2400000">
                    <a:off x="-24028" y="863356"/>
                    <a:ext cx="642829" cy="15920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584200">
                      <a:defRPr b="1" cap="all" sz="11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TEST</a:t>
                    </a:r>
                  </a:p>
                </p:txBody>
              </p:sp>
              <p:sp>
                <p:nvSpPr>
                  <p:cNvPr id="2661" name="BUILD"/>
                  <p:cNvSpPr txBox="1"/>
                  <p:nvPr/>
                </p:nvSpPr>
                <p:spPr>
                  <a:xfrm rot="17100000">
                    <a:off x="792356" y="799872"/>
                    <a:ext cx="642829" cy="1592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584200">
                      <a:defRPr b="1" cap="all" sz="11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BUILD</a:t>
                    </a:r>
                  </a:p>
                </p:txBody>
              </p:sp>
            </p:grpSp>
          </p:grpSp>
          <p:sp>
            <p:nvSpPr>
              <p:cNvPr id="2664" name="Rectangle"/>
              <p:cNvSpPr/>
              <p:nvPr/>
            </p:nvSpPr>
            <p:spPr>
              <a:xfrm>
                <a:off x="0" y="0"/>
                <a:ext cx="6712409" cy="1779684"/>
              </a:xfrm>
              <a:prstGeom prst="rect">
                <a:avLst/>
              </a:prstGeom>
              <a:noFill/>
              <a:ln w="25400" cap="flat">
                <a:solidFill>
                  <a:srgbClr val="A6AAA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2665" name="ANALYZE"/>
              <p:cNvSpPr/>
              <p:nvPr/>
            </p:nvSpPr>
            <p:spPr>
              <a:xfrm>
                <a:off x="122357" y="614787"/>
                <a:ext cx="1312292" cy="575907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b="1" cap="all" sz="1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ANALYZE</a:t>
                </a:r>
              </a:p>
            </p:txBody>
          </p:sp>
          <p:sp>
            <p:nvSpPr>
              <p:cNvPr id="2666" name="DEPLOY"/>
              <p:cNvSpPr/>
              <p:nvPr/>
            </p:nvSpPr>
            <p:spPr>
              <a:xfrm>
                <a:off x="4963417" y="614787"/>
                <a:ext cx="1312293" cy="575907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b="1" cap="all" sz="1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DEPLOY</a:t>
                </a:r>
              </a:p>
            </p:txBody>
          </p:sp>
          <p:sp>
            <p:nvSpPr>
              <p:cNvPr id="2667" name="PLAN"/>
              <p:cNvSpPr/>
              <p:nvPr/>
            </p:nvSpPr>
            <p:spPr>
              <a:xfrm>
                <a:off x="1638515" y="614787"/>
                <a:ext cx="1312293" cy="575907"/>
              </a:xfrm>
              <a:prstGeom prst="rect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b="1" cap="all" sz="1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PLAN</a:t>
                </a:r>
              </a:p>
            </p:txBody>
          </p:sp>
        </p:grpSp>
        <p:sp>
          <p:nvSpPr>
            <p:cNvPr id="2669" name="Agile Model"/>
            <p:cNvSpPr txBox="1"/>
            <p:nvPr/>
          </p:nvSpPr>
          <p:spPr>
            <a:xfrm>
              <a:off x="23937" y="0"/>
              <a:ext cx="2364756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31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Agile Model</a:t>
              </a:r>
            </a:p>
          </p:txBody>
        </p:sp>
        <p:sp>
          <p:nvSpPr>
            <p:cNvPr id="2670" name="Iteration 1"/>
            <p:cNvSpPr txBox="1"/>
            <p:nvPr/>
          </p:nvSpPr>
          <p:spPr>
            <a:xfrm>
              <a:off x="-1" y="1443623"/>
              <a:ext cx="1612157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Iteration 1</a:t>
              </a:r>
            </a:p>
          </p:txBody>
        </p:sp>
        <p:sp>
          <p:nvSpPr>
            <p:cNvPr id="2671" name="Iteration 2"/>
            <p:cNvSpPr txBox="1"/>
            <p:nvPr/>
          </p:nvSpPr>
          <p:spPr>
            <a:xfrm>
              <a:off x="3129274" y="3857221"/>
              <a:ext cx="1612157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Iteration 2</a:t>
              </a:r>
            </a:p>
          </p:txBody>
        </p:sp>
        <p:sp>
          <p:nvSpPr>
            <p:cNvPr id="2672" name="Iteration 3"/>
            <p:cNvSpPr txBox="1"/>
            <p:nvPr/>
          </p:nvSpPr>
          <p:spPr>
            <a:xfrm>
              <a:off x="5214704" y="6247720"/>
              <a:ext cx="1612157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Iteration 3</a:t>
              </a:r>
            </a:p>
          </p:txBody>
        </p:sp>
        <p:sp>
          <p:nvSpPr>
            <p:cNvPr id="2673" name="Line"/>
            <p:cNvSpPr/>
            <p:nvPr/>
          </p:nvSpPr>
          <p:spPr>
            <a:xfrm flipV="1">
              <a:off x="11381401" y="752591"/>
              <a:ext cx="1" cy="5482313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674" name="Result"/>
            <p:cNvSpPr txBox="1"/>
            <p:nvPr/>
          </p:nvSpPr>
          <p:spPr>
            <a:xfrm>
              <a:off x="10837855" y="50799"/>
              <a:ext cx="1087091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Result</a:t>
              </a:r>
            </a:p>
          </p:txBody>
        </p:sp>
        <p:sp>
          <p:nvSpPr>
            <p:cNvPr id="2675" name="Line"/>
            <p:cNvSpPr/>
            <p:nvPr/>
          </p:nvSpPr>
          <p:spPr>
            <a:xfrm flipV="1">
              <a:off x="8941456" y="725545"/>
              <a:ext cx="1" cy="3395703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676" name="Result"/>
            <p:cNvSpPr txBox="1"/>
            <p:nvPr/>
          </p:nvSpPr>
          <p:spPr>
            <a:xfrm>
              <a:off x="8397911" y="50799"/>
              <a:ext cx="1087091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Result</a:t>
              </a:r>
            </a:p>
          </p:txBody>
        </p:sp>
        <p:sp>
          <p:nvSpPr>
            <p:cNvPr id="2677" name="Line"/>
            <p:cNvSpPr/>
            <p:nvPr/>
          </p:nvSpPr>
          <p:spPr>
            <a:xfrm flipV="1">
              <a:off x="5812182" y="700032"/>
              <a:ext cx="1" cy="1201667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678" name="Result"/>
            <p:cNvSpPr txBox="1"/>
            <p:nvPr/>
          </p:nvSpPr>
          <p:spPr>
            <a:xfrm>
              <a:off x="5268637" y="50799"/>
              <a:ext cx="1087091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Result</a:t>
              </a:r>
            </a:p>
          </p:txBody>
        </p:sp>
      </p:grpSp>
      <p:grpSp>
        <p:nvGrpSpPr>
          <p:cNvPr id="2684" name="Group"/>
          <p:cNvGrpSpPr/>
          <p:nvPr/>
        </p:nvGrpSpPr>
        <p:grpSpPr>
          <a:xfrm>
            <a:off x="1517414" y="9535251"/>
            <a:ext cx="2921001" cy="2921001"/>
            <a:chOff x="0" y="0"/>
            <a:chExt cx="2921000" cy="2921000"/>
          </a:xfrm>
        </p:grpSpPr>
        <p:grpSp>
          <p:nvGrpSpPr>
            <p:cNvPr id="2682" name="Group"/>
            <p:cNvGrpSpPr/>
            <p:nvPr/>
          </p:nvGrpSpPr>
          <p:grpSpPr>
            <a:xfrm>
              <a:off x="0" y="0"/>
              <a:ext cx="2921000" cy="2921000"/>
              <a:chOff x="0" y="0"/>
              <a:chExt cx="2921000" cy="2921000"/>
            </a:xfrm>
          </p:grpSpPr>
          <p:pic>
            <p:nvPicPr>
              <p:cNvPr id="268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35282" t="26220" r="45153" b="47693"/>
              <a:stretch>
                <a:fillRect/>
              </a:stretch>
            </p:blipFill>
            <p:spPr>
              <a:xfrm>
                <a:off x="188388" y="188352"/>
                <a:ext cx="2544224" cy="2544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fill="norm" stroke="1" extrusionOk="0">
                    <a:moveTo>
                      <a:pt x="9837" y="0"/>
                    </a:moveTo>
                    <a:cubicBezTo>
                      <a:pt x="7319" y="0"/>
                      <a:pt x="4803" y="1006"/>
                      <a:pt x="2882" y="3017"/>
                    </a:cubicBezTo>
                    <a:cubicBezTo>
                      <a:pt x="-961" y="7038"/>
                      <a:pt x="-961" y="13557"/>
                      <a:pt x="2882" y="17579"/>
                    </a:cubicBezTo>
                    <a:cubicBezTo>
                      <a:pt x="6724" y="21600"/>
                      <a:pt x="12954" y="21600"/>
                      <a:pt x="16796" y="17579"/>
                    </a:cubicBezTo>
                    <a:cubicBezTo>
                      <a:pt x="20639" y="13557"/>
                      <a:pt x="20639" y="7038"/>
                      <a:pt x="16796" y="3017"/>
                    </a:cubicBezTo>
                    <a:cubicBezTo>
                      <a:pt x="14875" y="1006"/>
                      <a:pt x="12356" y="0"/>
                      <a:pt x="9837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graphicFrame>
            <p:nvGraphicFramePr>
              <p:cNvPr id="2681" name="2D Pie Chart"/>
              <p:cNvGraphicFramePr/>
              <p:nvPr/>
            </p:nvGraphicFramePr>
            <p:xfrm>
              <a:off x="0" y="0"/>
              <a:ext cx="2921000" cy="2921000"/>
            </p:xfrm>
            <a:graphic xmlns:a="http://schemas.openxmlformats.org/drawingml/2006/main">
              <a:graphicData uri="http://schemas.openxmlformats.org/drawingml/2006/chart">
                <c:chart xmlns:c="http://schemas.openxmlformats.org/drawingml/2006/chart" r:id="rId3"/>
              </a:graphicData>
            </a:graphic>
          </p:graphicFrame>
        </p:grpSp>
        <p:sp>
          <p:nvSpPr>
            <p:cNvPr id="2683" name="40%"/>
            <p:cNvSpPr txBox="1"/>
            <p:nvPr/>
          </p:nvSpPr>
          <p:spPr>
            <a:xfrm>
              <a:off x="1219200" y="474069"/>
              <a:ext cx="889000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defRPr cap="all" sz="3500">
                  <a:solidFill>
                    <a:srgbClr val="262626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/>
              <a:r>
                <a:t>40%</a:t>
              </a:r>
            </a:p>
          </p:txBody>
        </p:sp>
      </p:grpSp>
      <p:sp>
        <p:nvSpPr>
          <p:cNvPr id="2685" name="Arrow"/>
          <p:cNvSpPr/>
          <p:nvPr/>
        </p:nvSpPr>
        <p:spPr>
          <a:xfrm rot="1341927">
            <a:off x="1787742" y="6324453"/>
            <a:ext cx="6276520" cy="1045399"/>
          </a:xfrm>
          <a:prstGeom prst="rightArrow">
            <a:avLst>
              <a:gd name="adj1" fmla="val 32000"/>
              <a:gd name="adj2" fmla="val 77178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300"/>
            </a:pPr>
          </a:p>
        </p:txBody>
      </p:sp>
      <p:pic>
        <p:nvPicPr>
          <p:cNvPr id="2686" name="Direction Sign.png" descr="Direction Sig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0210" y="9689018"/>
            <a:ext cx="2350355" cy="2613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2000"/>
                                        <p:tgtEl>
                                          <p:spTgt spid="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9" grpId="5"/>
      <p:bldP build="whole" bldLvl="1" animBg="1" rev="0" advAuto="0" spid="2685" grpId="3"/>
      <p:bldP build="whole" bldLvl="1" animBg="1" rev="0" advAuto="0" spid="2684" grpId="2"/>
      <p:bldP build="whole" bldLvl="1" animBg="1" rev="0" advAuto="0" spid="2598" grpId="1"/>
      <p:bldP build="whole" bldLvl="1" animBg="1" rev="0" advAuto="0" spid="2686" grpId="4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Agile Methodology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Agile Methodology</a:t>
            </a:r>
          </a:p>
        </p:txBody>
      </p:sp>
      <p:sp>
        <p:nvSpPr>
          <p:cNvPr id="2689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692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690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91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712" name="Group"/>
          <p:cNvGrpSpPr/>
          <p:nvPr/>
        </p:nvGrpSpPr>
        <p:grpSpPr>
          <a:xfrm>
            <a:off x="2193298" y="1346324"/>
            <a:ext cx="16336401" cy="11395415"/>
            <a:chOff x="0" y="0"/>
            <a:chExt cx="16336399" cy="11395414"/>
          </a:xfrm>
        </p:grpSpPr>
        <p:grpSp>
          <p:nvGrpSpPr>
            <p:cNvPr id="2709" name="Group"/>
            <p:cNvGrpSpPr/>
            <p:nvPr/>
          </p:nvGrpSpPr>
          <p:grpSpPr>
            <a:xfrm>
              <a:off x="-1" y="1925048"/>
              <a:ext cx="14085911" cy="5463373"/>
              <a:chOff x="0" y="0"/>
              <a:chExt cx="14085909" cy="5463372"/>
            </a:xfrm>
          </p:grpSpPr>
          <p:sp>
            <p:nvSpPr>
              <p:cNvPr id="2693" name="USER STORY"/>
              <p:cNvSpPr/>
              <p:nvPr/>
            </p:nvSpPr>
            <p:spPr>
              <a:xfrm>
                <a:off x="0" y="3017913"/>
                <a:ext cx="2445459" cy="2445460"/>
              </a:xfrm>
              <a:prstGeom prst="ellipse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24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USER STORY</a:t>
                </a:r>
              </a:p>
            </p:txBody>
          </p:sp>
          <p:sp>
            <p:nvSpPr>
              <p:cNvPr id="2694" name="Sprint…"/>
              <p:cNvSpPr/>
              <p:nvPr/>
            </p:nvSpPr>
            <p:spPr>
              <a:xfrm>
                <a:off x="3276500" y="3017913"/>
                <a:ext cx="2445459" cy="2445460"/>
              </a:xfrm>
              <a:prstGeom prst="ellipse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cap="all" sz="2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Sprint</a:t>
                </a:r>
              </a:p>
              <a:p>
                <a:pPr defTabSz="584200">
                  <a:defRPr cap="all" sz="2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 Backlog</a:t>
                </a:r>
              </a:p>
            </p:txBody>
          </p:sp>
          <p:sp>
            <p:nvSpPr>
              <p:cNvPr id="2695" name="Finished…"/>
              <p:cNvSpPr/>
              <p:nvPr/>
            </p:nvSpPr>
            <p:spPr>
              <a:xfrm>
                <a:off x="11640450" y="3017913"/>
                <a:ext cx="2445460" cy="2445460"/>
              </a:xfrm>
              <a:prstGeom prst="ellipse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cap="all" sz="2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Finished </a:t>
                </a:r>
              </a:p>
              <a:p>
                <a:pPr defTabSz="584200">
                  <a:defRPr cap="all" sz="2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Work</a:t>
                </a:r>
              </a:p>
            </p:txBody>
          </p:sp>
          <p:grpSp>
            <p:nvGrpSpPr>
              <p:cNvPr id="2706" name="Group"/>
              <p:cNvGrpSpPr/>
              <p:nvPr/>
            </p:nvGrpSpPr>
            <p:grpSpPr>
              <a:xfrm>
                <a:off x="2494463" y="-1"/>
                <a:ext cx="9145988" cy="4778326"/>
                <a:chOff x="0" y="0"/>
                <a:chExt cx="9145987" cy="4778324"/>
              </a:xfrm>
            </p:grpSpPr>
            <p:grpSp>
              <p:nvGrpSpPr>
                <p:cNvPr id="2703" name="Group"/>
                <p:cNvGrpSpPr/>
                <p:nvPr/>
              </p:nvGrpSpPr>
              <p:grpSpPr>
                <a:xfrm>
                  <a:off x="-1" y="-1"/>
                  <a:ext cx="9145989" cy="4778326"/>
                  <a:chOff x="0" y="0"/>
                  <a:chExt cx="9145987" cy="4778324"/>
                </a:xfrm>
              </p:grpSpPr>
              <p:grpSp>
                <p:nvGrpSpPr>
                  <p:cNvPr id="2698" name="Group"/>
                  <p:cNvGrpSpPr/>
                  <p:nvPr/>
                </p:nvGrpSpPr>
                <p:grpSpPr>
                  <a:xfrm>
                    <a:off x="-1" y="3702831"/>
                    <a:ext cx="4271402" cy="1075494"/>
                    <a:chOff x="0" y="0"/>
                    <a:chExt cx="4271400" cy="1075492"/>
                  </a:xfrm>
                </p:grpSpPr>
                <p:sp>
                  <p:nvSpPr>
                    <p:cNvPr id="2696" name="Shape"/>
                    <p:cNvSpPr/>
                    <p:nvPr/>
                  </p:nvSpPr>
                  <p:spPr>
                    <a:xfrm>
                      <a:off x="0" y="250659"/>
                      <a:ext cx="733129" cy="57060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0" y="0"/>
                          </a:moveTo>
                          <a:cubicBezTo>
                            <a:pt x="1235" y="7109"/>
                            <a:pt x="1235" y="14491"/>
                            <a:pt x="0" y="21600"/>
                          </a:cubicBezTo>
                          <a:lnTo>
                            <a:pt x="21600" y="21600"/>
                          </a:lnTo>
                          <a:cubicBezTo>
                            <a:pt x="20364" y="14490"/>
                            <a:pt x="20364" y="7110"/>
                            <a:pt x="21600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defTabSz="584200">
                        <a:defRPr cap="all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p:txBody>
                </p:sp>
                <p:sp>
                  <p:nvSpPr>
                    <p:cNvPr id="2697" name="Shape"/>
                    <p:cNvSpPr/>
                    <p:nvPr/>
                  </p:nvSpPr>
                  <p:spPr>
                    <a:xfrm>
                      <a:off x="3276404" y="0"/>
                      <a:ext cx="994997" cy="107549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9622" y="0"/>
                          </a:moveTo>
                          <a:lnTo>
                            <a:pt x="9622" y="5075"/>
                          </a:lnTo>
                          <a:lnTo>
                            <a:pt x="0" y="5075"/>
                          </a:lnTo>
                          <a:cubicBezTo>
                            <a:pt x="455" y="6961"/>
                            <a:pt x="686" y="8883"/>
                            <a:pt x="686" y="10805"/>
                          </a:cubicBezTo>
                          <a:cubicBezTo>
                            <a:pt x="686" y="12727"/>
                            <a:pt x="455" y="14649"/>
                            <a:pt x="0" y="16535"/>
                          </a:cubicBezTo>
                          <a:lnTo>
                            <a:pt x="9622" y="16535"/>
                          </a:lnTo>
                          <a:lnTo>
                            <a:pt x="9622" y="21600"/>
                          </a:lnTo>
                          <a:lnTo>
                            <a:pt x="21600" y="10805"/>
                          </a:lnTo>
                          <a:lnTo>
                            <a:pt x="9622" y="0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defTabSz="584200">
                        <a:defRPr cap="all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p:txBody>
                </p:sp>
              </p:grpSp>
              <p:grpSp>
                <p:nvGrpSpPr>
                  <p:cNvPr id="2702" name="Group"/>
                  <p:cNvGrpSpPr/>
                  <p:nvPr/>
                </p:nvGrpSpPr>
                <p:grpSpPr>
                  <a:xfrm>
                    <a:off x="3433804" y="-1"/>
                    <a:ext cx="5712184" cy="4778326"/>
                    <a:chOff x="0" y="0"/>
                    <a:chExt cx="5712182" cy="4778324"/>
                  </a:xfrm>
                </p:grpSpPr>
                <p:sp>
                  <p:nvSpPr>
                    <p:cNvPr id="2699" name="Shape"/>
                    <p:cNvSpPr/>
                    <p:nvPr/>
                  </p:nvSpPr>
                  <p:spPr>
                    <a:xfrm>
                      <a:off x="2255962" y="3702831"/>
                      <a:ext cx="3169926" cy="107549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7837" y="0"/>
                          </a:moveTo>
                          <a:lnTo>
                            <a:pt x="17837" y="4676"/>
                          </a:lnTo>
                          <a:lnTo>
                            <a:pt x="0" y="4676"/>
                          </a:lnTo>
                          <a:lnTo>
                            <a:pt x="0" y="16136"/>
                          </a:lnTo>
                          <a:lnTo>
                            <a:pt x="17837" y="16136"/>
                          </a:lnTo>
                          <a:lnTo>
                            <a:pt x="17837" y="21600"/>
                          </a:lnTo>
                          <a:lnTo>
                            <a:pt x="21600" y="10805"/>
                          </a:lnTo>
                          <a:lnTo>
                            <a:pt x="17837" y="0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defTabSz="584200">
                        <a:defRPr cap="all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p:txBody>
                </p:sp>
                <p:sp>
                  <p:nvSpPr>
                    <p:cNvPr id="2700" name="Shape"/>
                    <p:cNvSpPr/>
                    <p:nvPr/>
                  </p:nvSpPr>
                  <p:spPr>
                    <a:xfrm>
                      <a:off x="3179522" y="0"/>
                      <a:ext cx="2532661" cy="2317170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0088" y="0"/>
                          </a:moveTo>
                          <a:cubicBezTo>
                            <a:pt x="5737" y="0"/>
                            <a:pt x="1954" y="2643"/>
                            <a:pt x="1" y="6538"/>
                          </a:cubicBezTo>
                          <a:cubicBezTo>
                            <a:pt x="1" y="6539"/>
                            <a:pt x="0" y="6542"/>
                            <a:pt x="1" y="6543"/>
                          </a:cubicBezTo>
                          <a:cubicBezTo>
                            <a:pt x="957" y="7095"/>
                            <a:pt x="1871" y="7757"/>
                            <a:pt x="2738" y="8519"/>
                          </a:cubicBezTo>
                          <a:cubicBezTo>
                            <a:pt x="4101" y="5580"/>
                            <a:pt x="6867" y="3551"/>
                            <a:pt x="10088" y="3551"/>
                          </a:cubicBezTo>
                          <a:cubicBezTo>
                            <a:pt x="12371" y="3551"/>
                            <a:pt x="14435" y="4562"/>
                            <a:pt x="15931" y="6196"/>
                          </a:cubicBezTo>
                          <a:cubicBezTo>
                            <a:pt x="17427" y="7831"/>
                            <a:pt x="18356" y="10092"/>
                            <a:pt x="18356" y="12587"/>
                          </a:cubicBezTo>
                          <a:cubicBezTo>
                            <a:pt x="18356" y="14478"/>
                            <a:pt x="17816" y="16225"/>
                            <a:pt x="16907" y="17675"/>
                          </a:cubicBezTo>
                          <a:lnTo>
                            <a:pt x="15817" y="16992"/>
                          </a:lnTo>
                          <a:lnTo>
                            <a:pt x="16890" y="21600"/>
                          </a:lnTo>
                          <a:lnTo>
                            <a:pt x="21076" y="20312"/>
                          </a:lnTo>
                          <a:lnTo>
                            <a:pt x="19724" y="19453"/>
                          </a:lnTo>
                          <a:cubicBezTo>
                            <a:pt x="20908" y="17478"/>
                            <a:pt x="21600" y="15124"/>
                            <a:pt x="21600" y="12587"/>
                          </a:cubicBezTo>
                          <a:cubicBezTo>
                            <a:pt x="21600" y="9112"/>
                            <a:pt x="20312" y="5966"/>
                            <a:pt x="18229" y="3689"/>
                          </a:cubicBezTo>
                          <a:cubicBezTo>
                            <a:pt x="16146" y="1412"/>
                            <a:pt x="13267" y="0"/>
                            <a:pt x="10088" y="0"/>
                          </a:cubicBez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defTabSz="584200">
                        <a:defRPr cap="all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p:txBody>
                </p:sp>
                <p:sp>
                  <p:nvSpPr>
                    <p:cNvPr id="2701" name="Shape"/>
                    <p:cNvSpPr/>
                    <p:nvPr/>
                  </p:nvSpPr>
                  <p:spPr>
                    <a:xfrm>
                      <a:off x="0" y="451743"/>
                      <a:ext cx="4275746" cy="405433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0644" h="21600" fill="norm" stroke="1" extrusionOk="0">
                          <a:moveTo>
                            <a:pt x="10855" y="0"/>
                          </a:moveTo>
                          <a:cubicBezTo>
                            <a:pt x="8350" y="0"/>
                            <a:pt x="5844" y="1054"/>
                            <a:pt x="3933" y="3163"/>
                          </a:cubicBezTo>
                          <a:cubicBezTo>
                            <a:pt x="2537" y="4703"/>
                            <a:pt x="1659" y="6593"/>
                            <a:pt x="1284" y="8577"/>
                          </a:cubicBezTo>
                          <a:lnTo>
                            <a:pt x="0" y="8200"/>
                          </a:lnTo>
                          <a:lnTo>
                            <a:pt x="1808" y="11762"/>
                          </a:lnTo>
                          <a:lnTo>
                            <a:pt x="4987" y="9673"/>
                          </a:lnTo>
                          <a:lnTo>
                            <a:pt x="3955" y="9368"/>
                          </a:lnTo>
                          <a:cubicBezTo>
                            <a:pt x="4207" y="7885"/>
                            <a:pt x="4845" y="6465"/>
                            <a:pt x="5885" y="5317"/>
                          </a:cubicBezTo>
                          <a:cubicBezTo>
                            <a:pt x="7257" y="3803"/>
                            <a:pt x="9057" y="3047"/>
                            <a:pt x="10855" y="3047"/>
                          </a:cubicBezTo>
                          <a:cubicBezTo>
                            <a:pt x="12654" y="3047"/>
                            <a:pt x="14453" y="3803"/>
                            <a:pt x="15826" y="5317"/>
                          </a:cubicBezTo>
                          <a:cubicBezTo>
                            <a:pt x="18570" y="8345"/>
                            <a:pt x="18570" y="13255"/>
                            <a:pt x="15826" y="16283"/>
                          </a:cubicBezTo>
                          <a:cubicBezTo>
                            <a:pt x="14453" y="17797"/>
                            <a:pt x="12654" y="18556"/>
                            <a:pt x="10855" y="18556"/>
                          </a:cubicBezTo>
                          <a:lnTo>
                            <a:pt x="10855" y="21600"/>
                          </a:lnTo>
                          <a:cubicBezTo>
                            <a:pt x="13361" y="21600"/>
                            <a:pt x="15866" y="20546"/>
                            <a:pt x="17778" y="18437"/>
                          </a:cubicBezTo>
                          <a:cubicBezTo>
                            <a:pt x="21600" y="14219"/>
                            <a:pt x="21600" y="7381"/>
                            <a:pt x="17778" y="3163"/>
                          </a:cubicBezTo>
                          <a:cubicBezTo>
                            <a:pt x="15866" y="1054"/>
                            <a:pt x="13360" y="0"/>
                            <a:pt x="10855" y="0"/>
                          </a:cubicBez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defTabSz="584200">
                        <a:defRPr cap="all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p:txBody>
                </p:sp>
              </p:grpSp>
            </p:grpSp>
            <p:sp>
              <p:nvSpPr>
                <p:cNvPr id="2704" name="Sprint…"/>
                <p:cNvSpPr txBox="1"/>
                <p:nvPr/>
              </p:nvSpPr>
              <p:spPr>
                <a:xfrm>
                  <a:off x="4499643" y="2112091"/>
                  <a:ext cx="2394176" cy="9387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584200">
                    <a:lnSpc>
                      <a:spcPct val="110000"/>
                    </a:lnSpc>
                    <a:spcBef>
                      <a:spcPts val="100"/>
                    </a:spcBef>
                    <a:defRPr sz="2400">
                      <a:solidFill>
                        <a:srgbClr val="DCDEE0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r>
                    <a:t>Sprint</a:t>
                  </a:r>
                </a:p>
                <a:p>
                  <a:pPr defTabSz="584200">
                    <a:lnSpc>
                      <a:spcPct val="110000"/>
                    </a:lnSpc>
                    <a:spcBef>
                      <a:spcPts val="100"/>
                    </a:spcBef>
                    <a:defRPr sz="2400">
                      <a:solidFill>
                        <a:srgbClr val="DCDEE0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r>
                    <a:t> (1-4 weeks)</a:t>
                  </a:r>
                </a:p>
              </p:txBody>
            </p:sp>
            <p:sp>
              <p:nvSpPr>
                <p:cNvPr id="2705" name="Daily…"/>
                <p:cNvSpPr txBox="1"/>
                <p:nvPr/>
              </p:nvSpPr>
              <p:spPr>
                <a:xfrm>
                  <a:off x="7418186" y="534043"/>
                  <a:ext cx="1222730" cy="14583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584200">
                    <a:lnSpc>
                      <a:spcPct val="110000"/>
                    </a:lnSpc>
                    <a:spcBef>
                      <a:spcPts val="100"/>
                    </a:spcBef>
                    <a:defRPr sz="2400">
                      <a:solidFill>
                        <a:srgbClr val="DCDEE0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r>
                    <a:t>Daily </a:t>
                  </a:r>
                </a:p>
                <a:p>
                  <a:pPr defTabSz="584200">
                    <a:lnSpc>
                      <a:spcPct val="110000"/>
                    </a:lnSpc>
                    <a:spcBef>
                      <a:spcPts val="100"/>
                    </a:spcBef>
                    <a:defRPr sz="2400">
                      <a:solidFill>
                        <a:srgbClr val="DCDEE0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r>
                    <a:t>scrum (10 min)</a:t>
                  </a:r>
                </a:p>
              </p:txBody>
            </p:sp>
          </p:grpSp>
          <p:sp>
            <p:nvSpPr>
              <p:cNvPr id="2707" name="Finished…"/>
              <p:cNvSpPr/>
              <p:nvPr/>
            </p:nvSpPr>
            <p:spPr>
              <a:xfrm>
                <a:off x="11640449" y="3017913"/>
                <a:ext cx="2445460" cy="2445460"/>
              </a:xfrm>
              <a:prstGeom prst="ellipse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cap="all" sz="2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Finished </a:t>
                </a:r>
              </a:p>
              <a:p>
                <a:pPr defTabSz="584200">
                  <a:defRPr cap="all" sz="2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Work</a:t>
                </a:r>
              </a:p>
            </p:txBody>
          </p:sp>
          <p:sp>
            <p:nvSpPr>
              <p:cNvPr id="2708" name="Finished…"/>
              <p:cNvSpPr/>
              <p:nvPr/>
            </p:nvSpPr>
            <p:spPr>
              <a:xfrm>
                <a:off x="11640449" y="3017913"/>
                <a:ext cx="2445460" cy="2445460"/>
              </a:xfrm>
              <a:prstGeom prst="ellipse">
                <a:avLst/>
              </a:pr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cap="all" sz="2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Finished </a:t>
                </a:r>
              </a:p>
              <a:p>
                <a:pPr defTabSz="584200">
                  <a:defRPr cap="all" sz="2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Work</a:t>
                </a:r>
              </a:p>
            </p:txBody>
          </p:sp>
        </p:grpSp>
        <p:sp>
          <p:nvSpPr>
            <p:cNvPr id="2710" name="SCRUM Process"/>
            <p:cNvSpPr txBox="1"/>
            <p:nvPr/>
          </p:nvSpPr>
          <p:spPr>
            <a:xfrm>
              <a:off x="0" y="0"/>
              <a:ext cx="14085910" cy="86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>
              <a:lvl1pPr defTabSz="457200">
                <a:lnSpc>
                  <a:spcPct val="90000"/>
                </a:lnSpc>
                <a:spcBef>
                  <a:spcPts val="5500"/>
                </a:spcBef>
                <a:defRPr b="1" sz="4000">
                  <a:solidFill>
                    <a:srgbClr val="3483C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SCRUM Process</a:t>
              </a:r>
            </a:p>
          </p:txBody>
        </p:sp>
        <p:sp>
          <p:nvSpPr>
            <p:cNvPr id="2711" name="AGILE…"/>
            <p:cNvSpPr/>
            <p:nvPr/>
          </p:nvSpPr>
          <p:spPr>
            <a:xfrm>
              <a:off x="-1" y="8242775"/>
              <a:ext cx="16336401" cy="315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3" spcCol="510512" anchor="t">
              <a:noAutofit/>
            </a:bodyPr>
            <a:lstStyle/>
            <a:p>
              <a:pPr algn="l" defTabSz="584200">
                <a:lnSpc>
                  <a:spcPct val="120000"/>
                </a:lnSpc>
                <a:spcBef>
                  <a:spcPts val="1000"/>
                </a:spcBef>
                <a:defRPr b="1"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AGILE</a:t>
              </a:r>
            </a:p>
            <a:p>
              <a:pPr marL="190500" indent="-190500" algn="l" defTabSz="584200">
                <a:lnSpc>
                  <a:spcPct val="120000"/>
                </a:lnSpc>
                <a:spcBef>
                  <a:spcPts val="1000"/>
                </a:spcBef>
                <a:buClr>
                  <a:srgbClr val="3484C9"/>
                </a:buClr>
                <a:buSzPct val="100000"/>
                <a:buChar char="•"/>
                <a:defRPr sz="2400">
                  <a:solidFill>
                    <a:srgbClr val="DCDEE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Split organization into small, cross-functional, self-organizing teams.</a:t>
              </a:r>
            </a:p>
            <a:p>
              <a:pPr marL="190500" indent="-190500" algn="l" defTabSz="584200">
                <a:lnSpc>
                  <a:spcPct val="120000"/>
                </a:lnSpc>
                <a:spcBef>
                  <a:spcPts val="1000"/>
                </a:spcBef>
                <a:buClr>
                  <a:srgbClr val="3484C9"/>
                </a:buClr>
                <a:buSzPct val="100000"/>
                <a:buChar char="•"/>
                <a:defRPr sz="2400">
                  <a:solidFill>
                    <a:srgbClr val="DCDEE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Split your work into small, concrete deliverables.</a:t>
              </a:r>
            </a:p>
            <a:p>
              <a:pPr algn="l" defTabSz="584200">
                <a:lnSpc>
                  <a:spcPct val="120000"/>
                </a:lnSpc>
                <a:spcBef>
                  <a:spcPts val="1000"/>
                </a:spcBef>
                <a:defRPr sz="2400">
                  <a:solidFill>
                    <a:srgbClr val="DCDEE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  <a:p>
              <a:pPr algn="l" defTabSz="584200">
                <a:lnSpc>
                  <a:spcPct val="120000"/>
                </a:lnSpc>
                <a:spcBef>
                  <a:spcPts val="1000"/>
                </a:spcBef>
                <a:defRPr sz="2400">
                  <a:solidFill>
                    <a:srgbClr val="DCDEE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rPr b="1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USER STORY </a:t>
              </a:r>
              <a:r>
                <a:t>: Collection of  Requirements</a:t>
              </a:r>
            </a:p>
            <a:p>
              <a:pPr algn="l" defTabSz="584200">
                <a:lnSpc>
                  <a:spcPct val="120000"/>
                </a:lnSpc>
                <a:spcBef>
                  <a:spcPts val="1000"/>
                </a:spcBef>
                <a:defRPr sz="2400">
                  <a:solidFill>
                    <a:srgbClr val="DCDEE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rPr b="1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SPRINT</a:t>
              </a: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: </a:t>
              </a:r>
              <a:r>
                <a:t>Split time into short fixed-length iterations/sprints (1-4 weeks)</a:t>
              </a:r>
            </a:p>
            <a:p>
              <a:pPr algn="l" defTabSz="584200">
                <a:lnSpc>
                  <a:spcPct val="120000"/>
                </a:lnSpc>
                <a:spcBef>
                  <a:spcPts val="1000"/>
                </a:spcBef>
                <a:defRPr sz="2400">
                  <a:solidFill>
                    <a:srgbClr val="DCDEE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rPr b="1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BACKLOG</a:t>
              </a:r>
              <a:r>
                <a:t> : Store User Stories</a:t>
              </a:r>
            </a:p>
          </p:txBody>
        </p:sp>
      </p:grpSp>
      <p:sp>
        <p:nvSpPr>
          <p:cNvPr id="2713" name="Agile Board"/>
          <p:cNvSpPr/>
          <p:nvPr/>
        </p:nvSpPr>
        <p:spPr>
          <a:xfrm>
            <a:off x="4068989" y="3900566"/>
            <a:ext cx="2496567" cy="2496567"/>
          </a:xfrm>
          <a:prstGeom prst="ellipse">
            <a:avLst/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cap="all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Agile 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Sample Scenario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Sample Scenario</a:t>
            </a:r>
          </a:p>
        </p:txBody>
      </p:sp>
      <p:sp>
        <p:nvSpPr>
          <p:cNvPr id="2716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719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717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18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722" name="Group"/>
          <p:cNvGrpSpPr/>
          <p:nvPr/>
        </p:nvGrpSpPr>
        <p:grpSpPr>
          <a:xfrm>
            <a:off x="6256307" y="7387198"/>
            <a:ext cx="1297160" cy="3512112"/>
            <a:chOff x="0" y="0"/>
            <a:chExt cx="1297158" cy="3512110"/>
          </a:xfrm>
        </p:grpSpPr>
        <p:pic>
          <p:nvPicPr>
            <p:cNvPr id="2720" name="Roller.png" descr="Roll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729836"/>
              <a:ext cx="1297159" cy="1782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1" name="Paint.png" descr="Pain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1760" y="0"/>
              <a:ext cx="893638" cy="13725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25" name="Group"/>
          <p:cNvGrpSpPr/>
          <p:nvPr/>
        </p:nvGrpSpPr>
        <p:grpSpPr>
          <a:xfrm>
            <a:off x="320791" y="7040639"/>
            <a:ext cx="3051038" cy="5108342"/>
            <a:chOff x="0" y="0"/>
            <a:chExt cx="3051037" cy="5108340"/>
          </a:xfrm>
        </p:grpSpPr>
        <p:pic>
          <p:nvPicPr>
            <p:cNvPr id="2723" name="1.png" descr="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864844"/>
              <a:ext cx="1099561" cy="4243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4" name="2.png" descr="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97102" y="0"/>
              <a:ext cx="1653936" cy="46855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2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92816" y="1545562"/>
            <a:ext cx="6389954" cy="4808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7" name="boy_himself.png" descr="boy_himself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64295" y="1828045"/>
            <a:ext cx="1371678" cy="42434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0" name="Group"/>
          <p:cNvGrpSpPr/>
          <p:nvPr/>
        </p:nvGrpSpPr>
        <p:grpSpPr>
          <a:xfrm>
            <a:off x="16463216" y="1918795"/>
            <a:ext cx="3818379" cy="4061997"/>
            <a:chOff x="0" y="0"/>
            <a:chExt cx="3818377" cy="4061995"/>
          </a:xfrm>
        </p:grpSpPr>
        <p:pic>
          <p:nvPicPr>
            <p:cNvPr id="2728" name="businessman_himself.png" descr="businessman_himself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32185"/>
              <a:ext cx="1970023" cy="39298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9" name="businesswoman_herself.png" descr="businesswoman_herself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13143" y="0"/>
              <a:ext cx="1905235" cy="3751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31" name="racing_finish_flag.png" descr="racing_finish_flag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066630" y="2993429"/>
            <a:ext cx="2142033" cy="2774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2" name="silver_question_mark.png" descr="silver_question_mark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193155" y="1408820"/>
            <a:ext cx="1152926" cy="1661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45" name="Group"/>
          <p:cNvGrpSpPr/>
          <p:nvPr/>
        </p:nvGrpSpPr>
        <p:grpSpPr>
          <a:xfrm>
            <a:off x="11116662" y="6636106"/>
            <a:ext cx="5057679" cy="5014297"/>
            <a:chOff x="0" y="0"/>
            <a:chExt cx="5057678" cy="5014295"/>
          </a:xfrm>
        </p:grpSpPr>
        <p:grpSp>
          <p:nvGrpSpPr>
            <p:cNvPr id="2736" name="Group"/>
            <p:cNvGrpSpPr/>
            <p:nvPr/>
          </p:nvGrpSpPr>
          <p:grpSpPr>
            <a:xfrm>
              <a:off x="721036" y="-1"/>
              <a:ext cx="3766271" cy="5014297"/>
              <a:chOff x="0" y="0"/>
              <a:chExt cx="3766270" cy="5014295"/>
            </a:xfrm>
          </p:grpSpPr>
          <p:sp>
            <p:nvSpPr>
              <p:cNvPr id="2733" name="Shape"/>
              <p:cNvSpPr/>
              <p:nvPr/>
            </p:nvSpPr>
            <p:spPr>
              <a:xfrm>
                <a:off x="713619" y="-1"/>
                <a:ext cx="1340510" cy="501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9" fill="norm" stroke="1" extrusionOk="0">
                    <a:moveTo>
                      <a:pt x="18908" y="0"/>
                    </a:moveTo>
                    <a:cubicBezTo>
                      <a:pt x="18135" y="0"/>
                      <a:pt x="17508" y="168"/>
                      <a:pt x="17510" y="375"/>
                    </a:cubicBezTo>
                    <a:lnTo>
                      <a:pt x="17510" y="1316"/>
                    </a:lnTo>
                    <a:cubicBezTo>
                      <a:pt x="18443" y="1306"/>
                      <a:pt x="19377" y="1309"/>
                      <a:pt x="20311" y="1321"/>
                    </a:cubicBezTo>
                    <a:lnTo>
                      <a:pt x="20311" y="375"/>
                    </a:lnTo>
                    <a:cubicBezTo>
                      <a:pt x="20313" y="167"/>
                      <a:pt x="19684" y="-1"/>
                      <a:pt x="18908" y="0"/>
                    </a:cubicBezTo>
                    <a:close/>
                    <a:moveTo>
                      <a:pt x="18843" y="7705"/>
                    </a:moveTo>
                    <a:cubicBezTo>
                      <a:pt x="17551" y="7705"/>
                      <a:pt x="16267" y="7778"/>
                      <a:pt x="15045" y="7908"/>
                    </a:cubicBezTo>
                    <a:cubicBezTo>
                      <a:pt x="15444" y="7867"/>
                      <a:pt x="15850" y="7833"/>
                      <a:pt x="16264" y="7805"/>
                    </a:cubicBezTo>
                    <a:cubicBezTo>
                      <a:pt x="16676" y="7777"/>
                      <a:pt x="17099" y="7755"/>
                      <a:pt x="17521" y="7741"/>
                    </a:cubicBezTo>
                    <a:lnTo>
                      <a:pt x="17537" y="18147"/>
                    </a:lnTo>
                    <a:cubicBezTo>
                      <a:pt x="17545" y="18361"/>
                      <a:pt x="17519" y="18575"/>
                      <a:pt x="17461" y="18788"/>
                    </a:cubicBezTo>
                    <a:cubicBezTo>
                      <a:pt x="17414" y="18964"/>
                      <a:pt x="17343" y="19138"/>
                      <a:pt x="17196" y="19310"/>
                    </a:cubicBezTo>
                    <a:cubicBezTo>
                      <a:pt x="17067" y="19459"/>
                      <a:pt x="16877" y="19605"/>
                      <a:pt x="16616" y="19742"/>
                    </a:cubicBezTo>
                    <a:cubicBezTo>
                      <a:pt x="16236" y="19940"/>
                      <a:pt x="15728" y="20114"/>
                      <a:pt x="15132" y="20267"/>
                    </a:cubicBezTo>
                    <a:cubicBezTo>
                      <a:pt x="13814" y="20606"/>
                      <a:pt x="12080" y="20838"/>
                      <a:pt x="10153" y="20850"/>
                    </a:cubicBezTo>
                    <a:cubicBezTo>
                      <a:pt x="6114" y="20874"/>
                      <a:pt x="2895" y="19964"/>
                      <a:pt x="2795" y="18882"/>
                    </a:cubicBezTo>
                    <a:cubicBezTo>
                      <a:pt x="2776" y="18676"/>
                      <a:pt x="2165" y="18507"/>
                      <a:pt x="1392" y="18507"/>
                    </a:cubicBezTo>
                    <a:cubicBezTo>
                      <a:pt x="618" y="18507"/>
                      <a:pt x="0" y="18676"/>
                      <a:pt x="0" y="18882"/>
                    </a:cubicBezTo>
                    <a:cubicBezTo>
                      <a:pt x="-5" y="20380"/>
                      <a:pt x="4549" y="21599"/>
                      <a:pt x="10153" y="21599"/>
                    </a:cubicBezTo>
                    <a:cubicBezTo>
                      <a:pt x="15754" y="21598"/>
                      <a:pt x="20310" y="20380"/>
                      <a:pt x="20311" y="18882"/>
                    </a:cubicBezTo>
                    <a:lnTo>
                      <a:pt x="20311" y="7745"/>
                    </a:lnTo>
                    <a:cubicBezTo>
                      <a:pt x="20446" y="7750"/>
                      <a:pt x="20578" y="7756"/>
                      <a:pt x="20712" y="7763"/>
                    </a:cubicBezTo>
                    <a:cubicBezTo>
                      <a:pt x="20094" y="7730"/>
                      <a:pt x="19471" y="7705"/>
                      <a:pt x="18843" y="7705"/>
                    </a:cubicBezTo>
                    <a:close/>
                    <a:moveTo>
                      <a:pt x="20712" y="7763"/>
                    </a:moveTo>
                    <a:cubicBezTo>
                      <a:pt x="21008" y="7779"/>
                      <a:pt x="21303" y="7793"/>
                      <a:pt x="21595" y="7815"/>
                    </a:cubicBezTo>
                    <a:cubicBezTo>
                      <a:pt x="21383" y="7800"/>
                      <a:pt x="21171" y="7786"/>
                      <a:pt x="20956" y="7774"/>
                    </a:cubicBezTo>
                    <a:cubicBezTo>
                      <a:pt x="20874" y="7770"/>
                      <a:pt x="20793" y="7767"/>
                      <a:pt x="20712" y="7763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734" name="Shape"/>
              <p:cNvSpPr/>
              <p:nvPr/>
            </p:nvSpPr>
            <p:spPr>
              <a:xfrm>
                <a:off x="0" y="303901"/>
                <a:ext cx="3766271" cy="1978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925" fill="norm" stroke="1" extrusionOk="0">
                    <a:moveTo>
                      <a:pt x="3402" y="4986"/>
                    </a:moveTo>
                    <a:cubicBezTo>
                      <a:pt x="1359" y="8203"/>
                      <a:pt x="97" y="12762"/>
                      <a:pt x="0" y="17729"/>
                    </a:cubicBezTo>
                    <a:cubicBezTo>
                      <a:pt x="126" y="17446"/>
                      <a:pt x="264" y="17182"/>
                      <a:pt x="409" y="16938"/>
                    </a:cubicBezTo>
                    <a:cubicBezTo>
                      <a:pt x="1429" y="15230"/>
                      <a:pt x="2884" y="14505"/>
                      <a:pt x="4294" y="15103"/>
                    </a:cubicBezTo>
                    <a:cubicBezTo>
                      <a:pt x="5522" y="15624"/>
                      <a:pt x="6534" y="17083"/>
                      <a:pt x="7067" y="19051"/>
                    </a:cubicBezTo>
                    <a:cubicBezTo>
                      <a:pt x="7144" y="19332"/>
                      <a:pt x="7211" y="19624"/>
                      <a:pt x="7267" y="19925"/>
                    </a:cubicBezTo>
                    <a:cubicBezTo>
                      <a:pt x="7309" y="19561"/>
                      <a:pt x="7370" y="19207"/>
                      <a:pt x="7448" y="18869"/>
                    </a:cubicBezTo>
                    <a:cubicBezTo>
                      <a:pt x="7449" y="18864"/>
                      <a:pt x="7451" y="18860"/>
                      <a:pt x="7452" y="18855"/>
                    </a:cubicBezTo>
                    <a:cubicBezTo>
                      <a:pt x="7529" y="18523"/>
                      <a:pt x="7621" y="18203"/>
                      <a:pt x="7729" y="17902"/>
                    </a:cubicBezTo>
                    <a:cubicBezTo>
                      <a:pt x="7838" y="17597"/>
                      <a:pt x="7961" y="17311"/>
                      <a:pt x="8099" y="17044"/>
                    </a:cubicBezTo>
                    <a:cubicBezTo>
                      <a:pt x="8236" y="16778"/>
                      <a:pt x="8387" y="16532"/>
                      <a:pt x="8549" y="16312"/>
                    </a:cubicBezTo>
                    <a:cubicBezTo>
                      <a:pt x="8695" y="16114"/>
                      <a:pt x="8850" y="15945"/>
                      <a:pt x="9008" y="15792"/>
                    </a:cubicBezTo>
                    <a:cubicBezTo>
                      <a:pt x="9098" y="15704"/>
                      <a:pt x="9192" y="15632"/>
                      <a:pt x="9285" y="15557"/>
                    </a:cubicBezTo>
                    <a:cubicBezTo>
                      <a:pt x="9312" y="15535"/>
                      <a:pt x="9339" y="15513"/>
                      <a:pt x="9367" y="15492"/>
                    </a:cubicBezTo>
                    <a:cubicBezTo>
                      <a:pt x="9394" y="15471"/>
                      <a:pt x="9421" y="15451"/>
                      <a:pt x="9449" y="15431"/>
                    </a:cubicBezTo>
                    <a:cubicBezTo>
                      <a:pt x="10197" y="14908"/>
                      <a:pt x="11013" y="14836"/>
                      <a:pt x="11781" y="15213"/>
                    </a:cubicBezTo>
                    <a:cubicBezTo>
                      <a:pt x="11909" y="15275"/>
                      <a:pt x="12034" y="15350"/>
                      <a:pt x="12159" y="15438"/>
                    </a:cubicBezTo>
                    <a:cubicBezTo>
                      <a:pt x="12220" y="15479"/>
                      <a:pt x="12280" y="15526"/>
                      <a:pt x="12340" y="15573"/>
                    </a:cubicBezTo>
                    <a:cubicBezTo>
                      <a:pt x="12427" y="15642"/>
                      <a:pt x="12513" y="15713"/>
                      <a:pt x="12598" y="15795"/>
                    </a:cubicBezTo>
                    <a:cubicBezTo>
                      <a:pt x="12754" y="15948"/>
                      <a:pt x="12906" y="16117"/>
                      <a:pt x="13051" y="16312"/>
                    </a:cubicBezTo>
                    <a:cubicBezTo>
                      <a:pt x="13213" y="16532"/>
                      <a:pt x="13363" y="16777"/>
                      <a:pt x="13501" y="17044"/>
                    </a:cubicBezTo>
                    <a:cubicBezTo>
                      <a:pt x="13915" y="17844"/>
                      <a:pt x="14208" y="18830"/>
                      <a:pt x="14333" y="19925"/>
                    </a:cubicBezTo>
                    <a:cubicBezTo>
                      <a:pt x="14781" y="17521"/>
                      <a:pt x="15903" y="15699"/>
                      <a:pt x="17306" y="15103"/>
                    </a:cubicBezTo>
                    <a:cubicBezTo>
                      <a:pt x="18918" y="14419"/>
                      <a:pt x="20588" y="15466"/>
                      <a:pt x="21600" y="17729"/>
                    </a:cubicBezTo>
                    <a:cubicBezTo>
                      <a:pt x="21571" y="16481"/>
                      <a:pt x="21471" y="15261"/>
                      <a:pt x="21304" y="14083"/>
                    </a:cubicBezTo>
                    <a:cubicBezTo>
                      <a:pt x="20804" y="10549"/>
                      <a:pt x="19713" y="7392"/>
                      <a:pt x="18198" y="4986"/>
                    </a:cubicBezTo>
                    <a:cubicBezTo>
                      <a:pt x="17957" y="4603"/>
                      <a:pt x="17706" y="4242"/>
                      <a:pt x="17448" y="3903"/>
                    </a:cubicBezTo>
                    <a:cubicBezTo>
                      <a:pt x="13192" y="-1675"/>
                      <a:pt x="7355" y="-1240"/>
                      <a:pt x="3402" y="4986"/>
                    </a:cubicBezTo>
                    <a:close/>
                  </a:path>
                </a:pathLst>
              </a:cu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735" name="Agile"/>
              <p:cNvSpPr txBox="1"/>
              <p:nvPr/>
            </p:nvSpPr>
            <p:spPr>
              <a:xfrm>
                <a:off x="806979" y="860945"/>
                <a:ext cx="2152313" cy="538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3500"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lvl1pPr>
              </a:lstStyle>
              <a:p>
                <a:pPr/>
                <a:r>
                  <a:t>Agile</a:t>
                </a:r>
              </a:p>
            </p:txBody>
          </p:sp>
        </p:grpSp>
        <p:grpSp>
          <p:nvGrpSpPr>
            <p:cNvPr id="2744" name="Group"/>
            <p:cNvGrpSpPr/>
            <p:nvPr/>
          </p:nvGrpSpPr>
          <p:grpSpPr>
            <a:xfrm>
              <a:off x="-1" y="2528702"/>
              <a:ext cx="5057680" cy="2474894"/>
              <a:chOff x="0" y="0"/>
              <a:chExt cx="5057678" cy="2474893"/>
            </a:xfrm>
          </p:grpSpPr>
          <p:sp>
            <p:nvSpPr>
              <p:cNvPr id="2737" name="Wall1"/>
              <p:cNvSpPr/>
              <p:nvPr/>
            </p:nvSpPr>
            <p:spPr>
              <a:xfrm>
                <a:off x="322851" y="0"/>
                <a:ext cx="860940" cy="860939"/>
              </a:xfrm>
              <a:prstGeom prst="ellipse">
                <a:avLst/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Wall1</a:t>
                </a:r>
              </a:p>
            </p:txBody>
          </p:sp>
          <p:sp>
            <p:nvSpPr>
              <p:cNvPr id="2738" name="WALL2"/>
              <p:cNvSpPr/>
              <p:nvPr/>
            </p:nvSpPr>
            <p:spPr>
              <a:xfrm>
                <a:off x="1345066" y="376660"/>
                <a:ext cx="1076174" cy="1076175"/>
              </a:xfrm>
              <a:prstGeom prst="ellipse">
                <a:avLst/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WALL2</a:t>
                </a:r>
              </a:p>
            </p:txBody>
          </p:sp>
          <p:sp>
            <p:nvSpPr>
              <p:cNvPr id="2739" name="WALL3"/>
              <p:cNvSpPr/>
              <p:nvPr/>
            </p:nvSpPr>
            <p:spPr>
              <a:xfrm>
                <a:off x="0" y="1129981"/>
                <a:ext cx="1076174" cy="1076175"/>
              </a:xfrm>
              <a:prstGeom prst="ellipse">
                <a:avLst/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WALL3</a:t>
                </a:r>
              </a:p>
            </p:txBody>
          </p:sp>
          <p:sp>
            <p:nvSpPr>
              <p:cNvPr id="2740" name="DEC"/>
              <p:cNvSpPr/>
              <p:nvPr/>
            </p:nvSpPr>
            <p:spPr>
              <a:xfrm>
                <a:off x="3013099" y="113260"/>
                <a:ext cx="860940" cy="860939"/>
              </a:xfrm>
              <a:prstGeom prst="ellipse">
                <a:avLst/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DEC</a:t>
                </a:r>
              </a:p>
            </p:txBody>
          </p:sp>
          <p:sp>
            <p:nvSpPr>
              <p:cNvPr id="2741" name="POLISH"/>
              <p:cNvSpPr/>
              <p:nvPr/>
            </p:nvSpPr>
            <p:spPr>
              <a:xfrm>
                <a:off x="2803188" y="1135624"/>
                <a:ext cx="1076174" cy="1076175"/>
              </a:xfrm>
              <a:prstGeom prst="ellipse">
                <a:avLst/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POLISH</a:t>
                </a:r>
              </a:p>
            </p:txBody>
          </p:sp>
          <p:sp>
            <p:nvSpPr>
              <p:cNvPr id="2742" name="WALL4"/>
              <p:cNvSpPr/>
              <p:nvPr/>
            </p:nvSpPr>
            <p:spPr>
              <a:xfrm>
                <a:off x="3981505" y="1613954"/>
                <a:ext cx="860939" cy="860940"/>
              </a:xfrm>
              <a:prstGeom prst="ellipse">
                <a:avLst/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WALL4</a:t>
                </a:r>
              </a:p>
            </p:txBody>
          </p:sp>
          <p:sp>
            <p:nvSpPr>
              <p:cNvPr id="2743" name="WALL…"/>
              <p:cNvSpPr/>
              <p:nvPr/>
            </p:nvSpPr>
            <p:spPr>
              <a:xfrm>
                <a:off x="3981505" y="274686"/>
                <a:ext cx="1076174" cy="1076174"/>
              </a:xfrm>
              <a:prstGeom prst="ellipse">
                <a:avLst/>
              </a:pr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WALL </a:t>
                </a:r>
              </a:p>
              <a:p>
                <a:pPr defTabSz="584200">
                  <a:defRPr cap="all" sz="15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PAPER</a:t>
                </a:r>
              </a:p>
            </p:txBody>
          </p:sp>
        </p:grpSp>
      </p:grpSp>
      <p:grpSp>
        <p:nvGrpSpPr>
          <p:cNvPr id="2748" name="Group"/>
          <p:cNvGrpSpPr/>
          <p:nvPr/>
        </p:nvGrpSpPr>
        <p:grpSpPr>
          <a:xfrm>
            <a:off x="16891254" y="1918795"/>
            <a:ext cx="3818379" cy="4061997"/>
            <a:chOff x="0" y="0"/>
            <a:chExt cx="3818377" cy="4061995"/>
          </a:xfrm>
        </p:grpSpPr>
        <p:pic>
          <p:nvPicPr>
            <p:cNvPr id="2746" name="businessman_himself.png" descr="businessman_himself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32185"/>
              <a:ext cx="1970023" cy="39298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7" name="businesswoman_herself.png" descr="businesswoman_herself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13143" y="0"/>
              <a:ext cx="1905235" cy="3751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7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750" fill="hold"/>
                                        <p:tgtEl>
                                          <p:spTgt spid="2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750" fill="hold"/>
                                        <p:tgtEl>
                                          <p:spTgt spid="2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2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2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75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75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2" presetID="7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75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75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7" grpId="1"/>
      <p:bldP build="whole" bldLvl="1" animBg="1" rev="0" advAuto="0" spid="2730" grpId="8"/>
      <p:bldP build="whole" bldLvl="1" animBg="1" rev="0" advAuto="0" spid="2722" grpId="5"/>
      <p:bldP build="whole" bldLvl="1" animBg="1" rev="0" advAuto="0" spid="2731" grpId="6"/>
      <p:bldP build="whole" bldLvl="1" animBg="1" rev="0" advAuto="0" spid="2726" grpId="3"/>
      <p:bldP build="whole" bldLvl="1" animBg="1" rev="0" advAuto="0" spid="2732" grpId="7"/>
      <p:bldP build="whole" bldLvl="1" animBg="1" rev="0" advAuto="0" spid="2745" grpId="10"/>
      <p:bldP build="whole" bldLvl="1" animBg="1" rev="0" advAuto="0" spid="2730" grpId="2"/>
      <p:bldP build="whole" bldLvl="1" animBg="1" rev="0" advAuto="0" spid="2732" grpId="9"/>
      <p:bldP build="whole" bldLvl="1" animBg="1" rev="0" advAuto="0" spid="2748" grpId="11"/>
      <p:bldP build="whole" bldLvl="1" animBg="1" rev="0" advAuto="0" spid="2725" grpId="4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Agile Methodology on Data Vault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Agile Methodology on Data Vault</a:t>
            </a:r>
          </a:p>
        </p:txBody>
      </p:sp>
      <p:sp>
        <p:nvSpPr>
          <p:cNvPr id="275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75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75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5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780" name="Group"/>
          <p:cNvGrpSpPr/>
          <p:nvPr/>
        </p:nvGrpSpPr>
        <p:grpSpPr>
          <a:xfrm>
            <a:off x="2448016" y="1344735"/>
            <a:ext cx="11115864" cy="10509866"/>
            <a:chOff x="0" y="0"/>
            <a:chExt cx="11115862" cy="10509864"/>
          </a:xfrm>
        </p:grpSpPr>
        <p:sp>
          <p:nvSpPr>
            <p:cNvPr id="2755" name="Line"/>
            <p:cNvSpPr/>
            <p:nvPr/>
          </p:nvSpPr>
          <p:spPr>
            <a:xfrm>
              <a:off x="2185131" y="4284656"/>
              <a:ext cx="2399900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56" name="Line"/>
            <p:cNvSpPr/>
            <p:nvPr/>
          </p:nvSpPr>
          <p:spPr>
            <a:xfrm>
              <a:off x="6496546" y="4306764"/>
              <a:ext cx="2399900" cy="1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57" name="Line"/>
            <p:cNvSpPr/>
            <p:nvPr/>
          </p:nvSpPr>
          <p:spPr>
            <a:xfrm>
              <a:off x="5576972" y="2499400"/>
              <a:ext cx="1" cy="128460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58" name="Line"/>
            <p:cNvSpPr/>
            <p:nvPr/>
          </p:nvSpPr>
          <p:spPr>
            <a:xfrm>
              <a:off x="5576972" y="4751684"/>
              <a:ext cx="1" cy="128460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59" name="Line"/>
            <p:cNvSpPr/>
            <p:nvPr/>
          </p:nvSpPr>
          <p:spPr>
            <a:xfrm>
              <a:off x="5576972" y="672952"/>
              <a:ext cx="1" cy="1284607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60" name="Line"/>
            <p:cNvSpPr/>
            <p:nvPr/>
          </p:nvSpPr>
          <p:spPr>
            <a:xfrm flipH="1">
              <a:off x="1199949" y="2949779"/>
              <a:ext cx="1" cy="1284607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61" name="Line"/>
            <p:cNvSpPr/>
            <p:nvPr/>
          </p:nvSpPr>
          <p:spPr>
            <a:xfrm>
              <a:off x="9915912" y="2873579"/>
              <a:ext cx="1" cy="1284607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62" name="Line"/>
            <p:cNvSpPr/>
            <p:nvPr/>
          </p:nvSpPr>
          <p:spPr>
            <a:xfrm flipH="1">
              <a:off x="1199949" y="4573884"/>
              <a:ext cx="1" cy="128460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63" name="Line"/>
            <p:cNvSpPr/>
            <p:nvPr/>
          </p:nvSpPr>
          <p:spPr>
            <a:xfrm flipH="1">
              <a:off x="1199949" y="6725086"/>
              <a:ext cx="1" cy="128460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64" name="Line"/>
            <p:cNvSpPr/>
            <p:nvPr/>
          </p:nvSpPr>
          <p:spPr>
            <a:xfrm flipH="1">
              <a:off x="1199949" y="8658308"/>
              <a:ext cx="1" cy="1284608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65" name="Line"/>
            <p:cNvSpPr/>
            <p:nvPr/>
          </p:nvSpPr>
          <p:spPr>
            <a:xfrm>
              <a:off x="4818979" y="6652700"/>
              <a:ext cx="1" cy="1284607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66" name="Line"/>
            <p:cNvSpPr/>
            <p:nvPr/>
          </p:nvSpPr>
          <p:spPr>
            <a:xfrm>
              <a:off x="6421060" y="6652700"/>
              <a:ext cx="1" cy="1284607"/>
            </a:xfrm>
            <a:prstGeom prst="line">
              <a:avLst/>
            </a:prstGeom>
            <a:noFill/>
            <a:ln w="254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767" name="Product"/>
            <p:cNvSpPr/>
            <p:nvPr/>
          </p:nvSpPr>
          <p:spPr>
            <a:xfrm>
              <a:off x="89199" y="3966436"/>
              <a:ext cx="2221501" cy="680656"/>
            </a:xfrm>
            <a:prstGeom prst="rect">
              <a:avLst/>
            </a:prstGeom>
            <a:solidFill>
              <a:srgbClr val="6CA9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Product</a:t>
              </a:r>
            </a:p>
          </p:txBody>
        </p:sp>
        <p:sp>
          <p:nvSpPr>
            <p:cNvPr id="2768" name="LINK"/>
            <p:cNvSpPr/>
            <p:nvPr/>
          </p:nvSpPr>
          <p:spPr>
            <a:xfrm>
              <a:off x="4447181" y="3758150"/>
              <a:ext cx="2221501" cy="1097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CFA45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</a:t>
              </a:r>
            </a:p>
          </p:txBody>
        </p:sp>
        <p:sp>
          <p:nvSpPr>
            <p:cNvPr id="2769" name="SAT_Customer"/>
            <p:cNvSpPr/>
            <p:nvPr/>
          </p:nvSpPr>
          <p:spPr>
            <a:xfrm>
              <a:off x="4357981" y="0"/>
              <a:ext cx="2399900" cy="701576"/>
            </a:xfrm>
            <a:prstGeom prst="roundRect">
              <a:avLst>
                <a:gd name="adj" fmla="val 36645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SAT_Customer</a:t>
              </a:r>
            </a:p>
          </p:txBody>
        </p:sp>
        <p:sp>
          <p:nvSpPr>
            <p:cNvPr id="2770" name="Customer"/>
            <p:cNvSpPr/>
            <p:nvPr/>
          </p:nvSpPr>
          <p:spPr>
            <a:xfrm>
              <a:off x="4447181" y="1965519"/>
              <a:ext cx="2221501" cy="680655"/>
            </a:xfrm>
            <a:prstGeom prst="rect">
              <a:avLst/>
            </a:prstGeom>
            <a:solidFill>
              <a:srgbClr val="6CA9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Customer</a:t>
              </a:r>
            </a:p>
          </p:txBody>
        </p:sp>
        <p:sp>
          <p:nvSpPr>
            <p:cNvPr id="2771" name="Sale"/>
            <p:cNvSpPr/>
            <p:nvPr/>
          </p:nvSpPr>
          <p:spPr>
            <a:xfrm>
              <a:off x="4447181" y="5967355"/>
              <a:ext cx="2221501" cy="680655"/>
            </a:xfrm>
            <a:prstGeom prst="rect">
              <a:avLst/>
            </a:prstGeom>
            <a:solidFill>
              <a:srgbClr val="6CA9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Sale</a:t>
              </a:r>
            </a:p>
          </p:txBody>
        </p:sp>
        <p:sp>
          <p:nvSpPr>
            <p:cNvPr id="2772" name="Employee"/>
            <p:cNvSpPr/>
            <p:nvPr/>
          </p:nvSpPr>
          <p:spPr>
            <a:xfrm>
              <a:off x="8805162" y="3906229"/>
              <a:ext cx="2221501" cy="680656"/>
            </a:xfrm>
            <a:prstGeom prst="rect">
              <a:avLst/>
            </a:prstGeom>
            <a:solidFill>
              <a:srgbClr val="6CA9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Employee</a:t>
              </a:r>
            </a:p>
          </p:txBody>
        </p:sp>
        <p:sp>
          <p:nvSpPr>
            <p:cNvPr id="2773" name="Supplier"/>
            <p:cNvSpPr/>
            <p:nvPr/>
          </p:nvSpPr>
          <p:spPr>
            <a:xfrm>
              <a:off x="89199" y="7999862"/>
              <a:ext cx="2221501" cy="680656"/>
            </a:xfrm>
            <a:prstGeom prst="rect">
              <a:avLst/>
            </a:prstGeom>
            <a:solidFill>
              <a:srgbClr val="6CA9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Supplier</a:t>
              </a:r>
            </a:p>
          </p:txBody>
        </p:sp>
        <p:sp>
          <p:nvSpPr>
            <p:cNvPr id="2774" name="SAT_Employee"/>
            <p:cNvSpPr/>
            <p:nvPr/>
          </p:nvSpPr>
          <p:spPr>
            <a:xfrm>
              <a:off x="8715963" y="2354674"/>
              <a:ext cx="2399900" cy="701576"/>
            </a:xfrm>
            <a:prstGeom prst="roundRect">
              <a:avLst>
                <a:gd name="adj" fmla="val 36645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SAT_Employee</a:t>
              </a:r>
            </a:p>
          </p:txBody>
        </p:sp>
        <p:sp>
          <p:nvSpPr>
            <p:cNvPr id="2775" name="SAT_Product"/>
            <p:cNvSpPr/>
            <p:nvPr/>
          </p:nvSpPr>
          <p:spPr>
            <a:xfrm>
              <a:off x="0" y="2414881"/>
              <a:ext cx="2399899" cy="701577"/>
            </a:xfrm>
            <a:prstGeom prst="roundRect">
              <a:avLst>
                <a:gd name="adj" fmla="val 36645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SAT_Product</a:t>
              </a:r>
            </a:p>
          </p:txBody>
        </p:sp>
        <p:sp>
          <p:nvSpPr>
            <p:cNvPr id="2776" name="LINK"/>
            <p:cNvSpPr/>
            <p:nvPr/>
          </p:nvSpPr>
          <p:spPr>
            <a:xfrm>
              <a:off x="89199" y="5774863"/>
              <a:ext cx="2221501" cy="1097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CFA45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LINK</a:t>
              </a:r>
            </a:p>
          </p:txBody>
        </p:sp>
        <p:sp>
          <p:nvSpPr>
            <p:cNvPr id="2777" name="SAT_Supplier"/>
            <p:cNvSpPr/>
            <p:nvPr/>
          </p:nvSpPr>
          <p:spPr>
            <a:xfrm>
              <a:off x="0" y="9808288"/>
              <a:ext cx="2399899" cy="701577"/>
            </a:xfrm>
            <a:prstGeom prst="roundRect">
              <a:avLst>
                <a:gd name="adj" fmla="val 36645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SAT_Supplier</a:t>
              </a:r>
            </a:p>
          </p:txBody>
        </p:sp>
        <p:sp>
          <p:nvSpPr>
            <p:cNvPr id="2778" name="SAT_Detail1"/>
            <p:cNvSpPr/>
            <p:nvPr/>
          </p:nvSpPr>
          <p:spPr>
            <a:xfrm>
              <a:off x="3424766" y="7900502"/>
              <a:ext cx="2399900" cy="701577"/>
            </a:xfrm>
            <a:prstGeom prst="roundRect">
              <a:avLst>
                <a:gd name="adj" fmla="val 36645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SAT_Detail1</a:t>
              </a:r>
            </a:p>
          </p:txBody>
        </p:sp>
        <p:sp>
          <p:nvSpPr>
            <p:cNvPr id="2779" name="SAT_Detail2"/>
            <p:cNvSpPr/>
            <p:nvPr/>
          </p:nvSpPr>
          <p:spPr>
            <a:xfrm>
              <a:off x="6080477" y="7900502"/>
              <a:ext cx="2399900" cy="701577"/>
            </a:xfrm>
            <a:prstGeom prst="roundRect">
              <a:avLst>
                <a:gd name="adj" fmla="val 36645"/>
              </a:avLst>
            </a:prstGeom>
            <a:solidFill>
              <a:srgbClr val="ACAE4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2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SAT_Detail2</a:t>
              </a:r>
            </a:p>
          </p:txBody>
        </p:sp>
      </p:grpSp>
      <p:sp>
        <p:nvSpPr>
          <p:cNvPr id="2781" name="Rectangle"/>
          <p:cNvSpPr/>
          <p:nvPr/>
        </p:nvSpPr>
        <p:spPr>
          <a:xfrm>
            <a:off x="2104437" y="6756400"/>
            <a:ext cx="3156303" cy="5502981"/>
          </a:xfrm>
          <a:prstGeom prst="rect">
            <a:avLst/>
          </a:prstGeom>
          <a:ln w="254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782" name="Rectangle"/>
          <p:cNvSpPr/>
          <p:nvPr/>
        </p:nvSpPr>
        <p:spPr>
          <a:xfrm>
            <a:off x="8402696" y="8795690"/>
            <a:ext cx="2887957" cy="1615841"/>
          </a:xfrm>
          <a:prstGeom prst="rect">
            <a:avLst/>
          </a:prstGeom>
          <a:ln w="254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783" name="Iteration 1"/>
          <p:cNvSpPr txBox="1"/>
          <p:nvPr/>
        </p:nvSpPr>
        <p:spPr>
          <a:xfrm>
            <a:off x="2694437" y="12428184"/>
            <a:ext cx="197630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Iteration 1</a:t>
            </a:r>
          </a:p>
        </p:txBody>
      </p:sp>
      <p:sp>
        <p:nvSpPr>
          <p:cNvPr id="2784" name="Iteration 2"/>
          <p:cNvSpPr txBox="1"/>
          <p:nvPr/>
        </p:nvSpPr>
        <p:spPr>
          <a:xfrm>
            <a:off x="8858523" y="10598443"/>
            <a:ext cx="197630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Iteration 2</a:t>
            </a:r>
          </a:p>
        </p:txBody>
      </p:sp>
      <p:sp>
        <p:nvSpPr>
          <p:cNvPr id="2785" name="Flexibility…"/>
          <p:cNvSpPr txBox="1"/>
          <p:nvPr/>
        </p:nvSpPr>
        <p:spPr>
          <a:xfrm>
            <a:off x="16075189" y="2257742"/>
            <a:ext cx="3638297" cy="206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 algn="l">
              <a:lnSpc>
                <a:spcPct val="160000"/>
              </a:lnSpc>
              <a:buSzPct val="100000"/>
              <a:buChar char="•"/>
              <a:defRPr sz="3000"/>
            </a:pPr>
            <a:r>
              <a:t>Flexibility</a:t>
            </a:r>
          </a:p>
          <a:p>
            <a:pPr marL="228600" indent="-228600" algn="l">
              <a:lnSpc>
                <a:spcPct val="160000"/>
              </a:lnSpc>
              <a:buSzPct val="100000"/>
              <a:buChar char="•"/>
              <a:defRPr sz="3000"/>
            </a:pPr>
            <a:r>
              <a:t>Loading Efficiency</a:t>
            </a:r>
          </a:p>
          <a:p>
            <a:pPr marL="228600" indent="-228600" algn="l">
              <a:lnSpc>
                <a:spcPct val="160000"/>
              </a:lnSpc>
              <a:buSzPct val="100000"/>
              <a:buChar char="•"/>
              <a:defRPr sz="3000"/>
            </a:pPr>
            <a:r>
              <a:t>Auditability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What is Big Data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What is Big Data</a:t>
            </a:r>
          </a:p>
        </p:txBody>
      </p:sp>
      <p:sp>
        <p:nvSpPr>
          <p:cNvPr id="2788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791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2789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90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819" name="Group"/>
          <p:cNvGrpSpPr/>
          <p:nvPr/>
        </p:nvGrpSpPr>
        <p:grpSpPr>
          <a:xfrm>
            <a:off x="1643744" y="1731191"/>
            <a:ext cx="10464801" cy="4931618"/>
            <a:chOff x="0" y="0"/>
            <a:chExt cx="10464800" cy="4931617"/>
          </a:xfrm>
        </p:grpSpPr>
        <p:sp>
          <p:nvSpPr>
            <p:cNvPr id="2792" name="Line"/>
            <p:cNvSpPr/>
            <p:nvPr/>
          </p:nvSpPr>
          <p:spPr>
            <a:xfrm>
              <a:off x="636683" y="1450503"/>
              <a:ext cx="8963985" cy="285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632" y="0"/>
                  </a:lnTo>
                  <a:lnTo>
                    <a:pt x="3632" y="21600"/>
                  </a:lnTo>
                  <a:lnTo>
                    <a:pt x="19930" y="21600"/>
                  </a:lnTo>
                  <a:lnTo>
                    <a:pt x="19930" y="18"/>
                  </a:lnTo>
                  <a:lnTo>
                    <a:pt x="21600" y="18"/>
                  </a:lnTo>
                </a:path>
              </a:pathLst>
            </a:custGeom>
            <a:noFill/>
            <a:ln w="635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818" name="Group"/>
            <p:cNvGrpSpPr/>
            <p:nvPr/>
          </p:nvGrpSpPr>
          <p:grpSpPr>
            <a:xfrm>
              <a:off x="0" y="0"/>
              <a:ext cx="10464801" cy="4931618"/>
              <a:chOff x="0" y="0"/>
              <a:chExt cx="10464800" cy="4931617"/>
            </a:xfrm>
          </p:grpSpPr>
          <p:sp>
            <p:nvSpPr>
              <p:cNvPr id="2793" name="Shape"/>
              <p:cNvSpPr/>
              <p:nvPr/>
            </p:nvSpPr>
            <p:spPr>
              <a:xfrm>
                <a:off x="0" y="820902"/>
                <a:ext cx="635001" cy="1270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50" y="4050"/>
                    </a:moveTo>
                    <a:lnTo>
                      <a:pt x="1350" y="4050"/>
                    </a:lnTo>
                    <a:lnTo>
                      <a:pt x="1350" y="17550"/>
                    </a:lnTo>
                    <a:lnTo>
                      <a:pt x="20250" y="17550"/>
                    </a:lnTo>
                    <a:cubicBezTo>
                      <a:pt x="20250" y="17550"/>
                      <a:pt x="20250" y="4050"/>
                      <a:pt x="20250" y="4050"/>
                    </a:cubicBezTo>
                    <a:close/>
                    <a:moveTo>
                      <a:pt x="14175" y="2025"/>
                    </a:moveTo>
                    <a:lnTo>
                      <a:pt x="7425" y="2025"/>
                    </a:lnTo>
                    <a:cubicBezTo>
                      <a:pt x="7052" y="2025"/>
                      <a:pt x="6750" y="2176"/>
                      <a:pt x="6750" y="2363"/>
                    </a:cubicBezTo>
                    <a:cubicBezTo>
                      <a:pt x="6750" y="2549"/>
                      <a:pt x="7052" y="2700"/>
                      <a:pt x="7425" y="2700"/>
                    </a:cubicBezTo>
                    <a:lnTo>
                      <a:pt x="14175" y="2700"/>
                    </a:lnTo>
                    <a:cubicBezTo>
                      <a:pt x="14547" y="2700"/>
                      <a:pt x="14850" y="2549"/>
                      <a:pt x="14850" y="2363"/>
                    </a:cubicBezTo>
                    <a:cubicBezTo>
                      <a:pt x="14850" y="2176"/>
                      <a:pt x="14547" y="2025"/>
                      <a:pt x="14175" y="2025"/>
                    </a:cubicBezTo>
                    <a:close/>
                    <a:moveTo>
                      <a:pt x="11475" y="20250"/>
                    </a:moveTo>
                    <a:cubicBezTo>
                      <a:pt x="12593" y="20250"/>
                      <a:pt x="13500" y="19797"/>
                      <a:pt x="13500" y="19237"/>
                    </a:cubicBezTo>
                    <a:cubicBezTo>
                      <a:pt x="13500" y="18678"/>
                      <a:pt x="12593" y="18225"/>
                      <a:pt x="11475" y="18225"/>
                    </a:cubicBezTo>
                    <a:cubicBezTo>
                      <a:pt x="10357" y="18225"/>
                      <a:pt x="9450" y="18678"/>
                      <a:pt x="9450" y="19237"/>
                    </a:cubicBezTo>
                    <a:cubicBezTo>
                      <a:pt x="9450" y="19797"/>
                      <a:pt x="10357" y="20250"/>
                      <a:pt x="11475" y="20250"/>
                    </a:cubicBezTo>
                    <a:close/>
                    <a:moveTo>
                      <a:pt x="18900" y="21600"/>
                    </a:moveTo>
                    <a:lnTo>
                      <a:pt x="2700" y="21600"/>
                    </a:lnTo>
                    <a:cubicBezTo>
                      <a:pt x="1209" y="21600"/>
                      <a:pt x="0" y="20996"/>
                      <a:pt x="0" y="20250"/>
                    </a:cubicBezTo>
                    <a:lnTo>
                      <a:pt x="0" y="1350"/>
                    </a:lnTo>
                    <a:cubicBezTo>
                      <a:pt x="0" y="604"/>
                      <a:pt x="1209" y="0"/>
                      <a:pt x="2700" y="0"/>
                    </a:cubicBezTo>
                    <a:lnTo>
                      <a:pt x="18900" y="0"/>
                    </a:lnTo>
                    <a:cubicBezTo>
                      <a:pt x="20391" y="0"/>
                      <a:pt x="21600" y="604"/>
                      <a:pt x="21600" y="1350"/>
                    </a:cubicBezTo>
                    <a:lnTo>
                      <a:pt x="21600" y="20250"/>
                    </a:lnTo>
                    <a:cubicBezTo>
                      <a:pt x="21600" y="20996"/>
                      <a:pt x="20391" y="21600"/>
                      <a:pt x="18900" y="21600"/>
                    </a:cubicBezTo>
                    <a:close/>
                  </a:path>
                </a:pathLst>
              </a:cu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794" name="Shape"/>
              <p:cNvSpPr/>
              <p:nvPr/>
            </p:nvSpPr>
            <p:spPr>
              <a:xfrm>
                <a:off x="3471763" y="3776187"/>
                <a:ext cx="1270001" cy="87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518" y="7014"/>
                    </a:moveTo>
                    <a:cubicBezTo>
                      <a:pt x="17229" y="3072"/>
                      <a:pt x="14937" y="0"/>
                      <a:pt x="12150" y="0"/>
                    </a:cubicBezTo>
                    <a:cubicBezTo>
                      <a:pt x="10363" y="0"/>
                      <a:pt x="8784" y="1268"/>
                      <a:pt x="7801" y="3213"/>
                    </a:cubicBezTo>
                    <a:cubicBezTo>
                      <a:pt x="7468" y="3053"/>
                      <a:pt x="7119" y="2945"/>
                      <a:pt x="6750" y="2945"/>
                    </a:cubicBezTo>
                    <a:cubicBezTo>
                      <a:pt x="4886" y="2945"/>
                      <a:pt x="3375" y="5143"/>
                      <a:pt x="3375" y="7855"/>
                    </a:cubicBezTo>
                    <a:cubicBezTo>
                      <a:pt x="3375" y="7951"/>
                      <a:pt x="3370" y="8041"/>
                      <a:pt x="3373" y="8136"/>
                    </a:cubicBezTo>
                    <a:cubicBezTo>
                      <a:pt x="1412" y="8972"/>
                      <a:pt x="0" y="11604"/>
                      <a:pt x="0" y="14727"/>
                    </a:cubicBezTo>
                    <a:cubicBezTo>
                      <a:pt x="0" y="18523"/>
                      <a:pt x="2115" y="21600"/>
                      <a:pt x="4725" y="21600"/>
                    </a:cubicBezTo>
                    <a:cubicBezTo>
                      <a:pt x="7515" y="21600"/>
                      <a:pt x="16875" y="21575"/>
                      <a:pt x="16875" y="21575"/>
                    </a:cubicBezTo>
                    <a:cubicBezTo>
                      <a:pt x="19513" y="21322"/>
                      <a:pt x="21600" y="18138"/>
                      <a:pt x="21600" y="14236"/>
                    </a:cubicBezTo>
                    <a:cubicBezTo>
                      <a:pt x="21600" y="10658"/>
                      <a:pt x="19844" y="7678"/>
                      <a:pt x="17518" y="7014"/>
                    </a:cubicBezTo>
                    <a:close/>
                  </a:path>
                </a:pathLst>
              </a:custGeom>
              <a:solidFill>
                <a:srgbClr val="72B1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2798" name="Group"/>
              <p:cNvGrpSpPr/>
              <p:nvPr/>
            </p:nvGrpSpPr>
            <p:grpSpPr>
              <a:xfrm>
                <a:off x="9575800" y="0"/>
                <a:ext cx="889001" cy="2915200"/>
                <a:chOff x="0" y="0"/>
                <a:chExt cx="889000" cy="2915199"/>
              </a:xfrm>
            </p:grpSpPr>
            <p:sp>
              <p:nvSpPr>
                <p:cNvPr id="2795" name="Shape"/>
                <p:cNvSpPr/>
                <p:nvPr/>
              </p:nvSpPr>
              <p:spPr>
                <a:xfrm>
                  <a:off x="0" y="0"/>
                  <a:ext cx="889001" cy="813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546" y="0"/>
                      </a:moveTo>
                      <a:cubicBezTo>
                        <a:pt x="1120" y="0"/>
                        <a:pt x="737" y="184"/>
                        <a:pt x="457" y="488"/>
                      </a:cubicBezTo>
                      <a:cubicBezTo>
                        <a:pt x="178" y="792"/>
                        <a:pt x="0" y="1214"/>
                        <a:pt x="0" y="1678"/>
                      </a:cubicBezTo>
                      <a:cubicBezTo>
                        <a:pt x="0" y="5465"/>
                        <a:pt x="0" y="9256"/>
                        <a:pt x="0" y="13043"/>
                      </a:cubicBezTo>
                      <a:cubicBezTo>
                        <a:pt x="0" y="14708"/>
                        <a:pt x="0" y="16671"/>
                        <a:pt x="0" y="17209"/>
                      </a:cubicBezTo>
                      <a:cubicBezTo>
                        <a:pt x="0" y="17673"/>
                        <a:pt x="178" y="18094"/>
                        <a:pt x="457" y="18399"/>
                      </a:cubicBezTo>
                      <a:cubicBezTo>
                        <a:pt x="736" y="18703"/>
                        <a:pt x="1119" y="18887"/>
                        <a:pt x="1546" y="18887"/>
                      </a:cubicBezTo>
                      <a:lnTo>
                        <a:pt x="9396" y="18887"/>
                      </a:lnTo>
                      <a:lnTo>
                        <a:pt x="8851" y="20731"/>
                      </a:lnTo>
                      <a:lnTo>
                        <a:pt x="7381" y="20731"/>
                      </a:lnTo>
                      <a:lnTo>
                        <a:pt x="7381" y="21600"/>
                      </a:lnTo>
                      <a:lnTo>
                        <a:pt x="14219" y="21600"/>
                      </a:lnTo>
                      <a:lnTo>
                        <a:pt x="14219" y="20731"/>
                      </a:lnTo>
                      <a:lnTo>
                        <a:pt x="12749" y="20731"/>
                      </a:lnTo>
                      <a:lnTo>
                        <a:pt x="12204" y="18887"/>
                      </a:lnTo>
                      <a:lnTo>
                        <a:pt x="20054" y="18887"/>
                      </a:lnTo>
                      <a:cubicBezTo>
                        <a:pt x="20480" y="18887"/>
                        <a:pt x="20863" y="18702"/>
                        <a:pt x="21143" y="18399"/>
                      </a:cubicBezTo>
                      <a:cubicBezTo>
                        <a:pt x="21284" y="18245"/>
                        <a:pt x="21402" y="18063"/>
                        <a:pt x="21480" y="17863"/>
                      </a:cubicBezTo>
                      <a:cubicBezTo>
                        <a:pt x="21559" y="17662"/>
                        <a:pt x="21600" y="17441"/>
                        <a:pt x="21600" y="17209"/>
                      </a:cubicBezTo>
                      <a:cubicBezTo>
                        <a:pt x="21600" y="16671"/>
                        <a:pt x="21600" y="14708"/>
                        <a:pt x="21600" y="13043"/>
                      </a:cubicBezTo>
                      <a:cubicBezTo>
                        <a:pt x="21600" y="9256"/>
                        <a:pt x="21600" y="5465"/>
                        <a:pt x="21600" y="1678"/>
                      </a:cubicBezTo>
                      <a:cubicBezTo>
                        <a:pt x="21600" y="1214"/>
                        <a:pt x="21422" y="792"/>
                        <a:pt x="21143" y="488"/>
                      </a:cubicBezTo>
                      <a:cubicBezTo>
                        <a:pt x="20864" y="184"/>
                        <a:pt x="20480" y="0"/>
                        <a:pt x="20054" y="0"/>
                      </a:cubicBezTo>
                      <a:lnTo>
                        <a:pt x="1546" y="0"/>
                      </a:lnTo>
                      <a:close/>
                      <a:moveTo>
                        <a:pt x="1546" y="1678"/>
                      </a:moveTo>
                      <a:lnTo>
                        <a:pt x="20054" y="1678"/>
                      </a:lnTo>
                      <a:lnTo>
                        <a:pt x="20054" y="15328"/>
                      </a:lnTo>
                      <a:lnTo>
                        <a:pt x="1546" y="15328"/>
                      </a:lnTo>
                      <a:lnTo>
                        <a:pt x="1546" y="1678"/>
                      </a:lnTo>
                      <a:close/>
                      <a:moveTo>
                        <a:pt x="10800" y="16399"/>
                      </a:moveTo>
                      <a:cubicBezTo>
                        <a:pt x="10941" y="16399"/>
                        <a:pt x="11084" y="16460"/>
                        <a:pt x="11192" y="16578"/>
                      </a:cubicBezTo>
                      <a:cubicBezTo>
                        <a:pt x="11407" y="16813"/>
                        <a:pt x="11407" y="17199"/>
                        <a:pt x="11192" y="17435"/>
                      </a:cubicBezTo>
                      <a:cubicBezTo>
                        <a:pt x="10976" y="17670"/>
                        <a:pt x="10624" y="17670"/>
                        <a:pt x="10408" y="17435"/>
                      </a:cubicBezTo>
                      <a:cubicBezTo>
                        <a:pt x="10193" y="17199"/>
                        <a:pt x="10193" y="16813"/>
                        <a:pt x="10408" y="16578"/>
                      </a:cubicBezTo>
                      <a:cubicBezTo>
                        <a:pt x="10516" y="16460"/>
                        <a:pt x="10659" y="16399"/>
                        <a:pt x="10800" y="16399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7000" tIns="127000" rIns="127000" bIns="1270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796" name="Shape"/>
                <p:cNvSpPr/>
                <p:nvPr/>
              </p:nvSpPr>
              <p:spPr>
                <a:xfrm>
                  <a:off x="0" y="2101925"/>
                  <a:ext cx="889001" cy="8132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546" y="0"/>
                      </a:moveTo>
                      <a:cubicBezTo>
                        <a:pt x="1120" y="0"/>
                        <a:pt x="737" y="184"/>
                        <a:pt x="457" y="488"/>
                      </a:cubicBezTo>
                      <a:cubicBezTo>
                        <a:pt x="178" y="792"/>
                        <a:pt x="0" y="1214"/>
                        <a:pt x="0" y="1678"/>
                      </a:cubicBezTo>
                      <a:cubicBezTo>
                        <a:pt x="0" y="5465"/>
                        <a:pt x="0" y="9256"/>
                        <a:pt x="0" y="13043"/>
                      </a:cubicBezTo>
                      <a:cubicBezTo>
                        <a:pt x="0" y="14708"/>
                        <a:pt x="0" y="16671"/>
                        <a:pt x="0" y="17209"/>
                      </a:cubicBezTo>
                      <a:cubicBezTo>
                        <a:pt x="0" y="17673"/>
                        <a:pt x="178" y="18094"/>
                        <a:pt x="457" y="18399"/>
                      </a:cubicBezTo>
                      <a:cubicBezTo>
                        <a:pt x="736" y="18703"/>
                        <a:pt x="1119" y="18887"/>
                        <a:pt x="1546" y="18887"/>
                      </a:cubicBezTo>
                      <a:lnTo>
                        <a:pt x="9396" y="18887"/>
                      </a:lnTo>
                      <a:lnTo>
                        <a:pt x="8851" y="20731"/>
                      </a:lnTo>
                      <a:lnTo>
                        <a:pt x="7381" y="20731"/>
                      </a:lnTo>
                      <a:lnTo>
                        <a:pt x="7381" y="21600"/>
                      </a:lnTo>
                      <a:lnTo>
                        <a:pt x="14219" y="21600"/>
                      </a:lnTo>
                      <a:lnTo>
                        <a:pt x="14219" y="20731"/>
                      </a:lnTo>
                      <a:lnTo>
                        <a:pt x="12749" y="20731"/>
                      </a:lnTo>
                      <a:lnTo>
                        <a:pt x="12204" y="18887"/>
                      </a:lnTo>
                      <a:lnTo>
                        <a:pt x="20054" y="18887"/>
                      </a:lnTo>
                      <a:cubicBezTo>
                        <a:pt x="20480" y="18887"/>
                        <a:pt x="20863" y="18702"/>
                        <a:pt x="21143" y="18399"/>
                      </a:cubicBezTo>
                      <a:cubicBezTo>
                        <a:pt x="21284" y="18245"/>
                        <a:pt x="21402" y="18063"/>
                        <a:pt x="21480" y="17863"/>
                      </a:cubicBezTo>
                      <a:cubicBezTo>
                        <a:pt x="21559" y="17662"/>
                        <a:pt x="21600" y="17441"/>
                        <a:pt x="21600" y="17209"/>
                      </a:cubicBezTo>
                      <a:cubicBezTo>
                        <a:pt x="21600" y="16671"/>
                        <a:pt x="21600" y="14708"/>
                        <a:pt x="21600" y="13043"/>
                      </a:cubicBezTo>
                      <a:cubicBezTo>
                        <a:pt x="21600" y="9256"/>
                        <a:pt x="21600" y="5465"/>
                        <a:pt x="21600" y="1678"/>
                      </a:cubicBezTo>
                      <a:cubicBezTo>
                        <a:pt x="21600" y="1214"/>
                        <a:pt x="21422" y="792"/>
                        <a:pt x="21143" y="488"/>
                      </a:cubicBezTo>
                      <a:cubicBezTo>
                        <a:pt x="20864" y="184"/>
                        <a:pt x="20480" y="0"/>
                        <a:pt x="20054" y="0"/>
                      </a:cubicBezTo>
                      <a:lnTo>
                        <a:pt x="1546" y="0"/>
                      </a:lnTo>
                      <a:close/>
                      <a:moveTo>
                        <a:pt x="1546" y="1678"/>
                      </a:moveTo>
                      <a:lnTo>
                        <a:pt x="20054" y="1678"/>
                      </a:lnTo>
                      <a:lnTo>
                        <a:pt x="20054" y="15328"/>
                      </a:lnTo>
                      <a:lnTo>
                        <a:pt x="1546" y="15328"/>
                      </a:lnTo>
                      <a:lnTo>
                        <a:pt x="1546" y="1678"/>
                      </a:lnTo>
                      <a:close/>
                      <a:moveTo>
                        <a:pt x="10800" y="16399"/>
                      </a:moveTo>
                      <a:cubicBezTo>
                        <a:pt x="10941" y="16399"/>
                        <a:pt x="11084" y="16460"/>
                        <a:pt x="11192" y="16578"/>
                      </a:cubicBezTo>
                      <a:cubicBezTo>
                        <a:pt x="11407" y="16813"/>
                        <a:pt x="11407" y="17199"/>
                        <a:pt x="11192" y="17435"/>
                      </a:cubicBezTo>
                      <a:cubicBezTo>
                        <a:pt x="10976" y="17670"/>
                        <a:pt x="10624" y="17670"/>
                        <a:pt x="10408" y="17435"/>
                      </a:cubicBezTo>
                      <a:cubicBezTo>
                        <a:pt x="10193" y="17199"/>
                        <a:pt x="10193" y="16813"/>
                        <a:pt x="10408" y="16578"/>
                      </a:cubicBezTo>
                      <a:cubicBezTo>
                        <a:pt x="10516" y="16460"/>
                        <a:pt x="10659" y="16399"/>
                        <a:pt x="10800" y="16399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7000" tIns="127000" rIns="127000" bIns="1270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797" name="Shape"/>
                <p:cNvSpPr/>
                <p:nvPr/>
              </p:nvSpPr>
              <p:spPr>
                <a:xfrm>
                  <a:off x="0" y="1050962"/>
                  <a:ext cx="889001" cy="8132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546" y="0"/>
                      </a:moveTo>
                      <a:cubicBezTo>
                        <a:pt x="1120" y="0"/>
                        <a:pt x="737" y="184"/>
                        <a:pt x="457" y="488"/>
                      </a:cubicBezTo>
                      <a:cubicBezTo>
                        <a:pt x="178" y="792"/>
                        <a:pt x="0" y="1214"/>
                        <a:pt x="0" y="1678"/>
                      </a:cubicBezTo>
                      <a:cubicBezTo>
                        <a:pt x="0" y="5465"/>
                        <a:pt x="0" y="9256"/>
                        <a:pt x="0" y="13043"/>
                      </a:cubicBezTo>
                      <a:cubicBezTo>
                        <a:pt x="0" y="14708"/>
                        <a:pt x="0" y="16671"/>
                        <a:pt x="0" y="17209"/>
                      </a:cubicBezTo>
                      <a:cubicBezTo>
                        <a:pt x="0" y="17673"/>
                        <a:pt x="178" y="18094"/>
                        <a:pt x="457" y="18399"/>
                      </a:cubicBezTo>
                      <a:cubicBezTo>
                        <a:pt x="736" y="18703"/>
                        <a:pt x="1119" y="18887"/>
                        <a:pt x="1546" y="18887"/>
                      </a:cubicBezTo>
                      <a:lnTo>
                        <a:pt x="9396" y="18887"/>
                      </a:lnTo>
                      <a:lnTo>
                        <a:pt x="8851" y="20731"/>
                      </a:lnTo>
                      <a:lnTo>
                        <a:pt x="7381" y="20731"/>
                      </a:lnTo>
                      <a:lnTo>
                        <a:pt x="7381" y="21600"/>
                      </a:lnTo>
                      <a:lnTo>
                        <a:pt x="14219" y="21600"/>
                      </a:lnTo>
                      <a:lnTo>
                        <a:pt x="14219" y="20731"/>
                      </a:lnTo>
                      <a:lnTo>
                        <a:pt x="12749" y="20731"/>
                      </a:lnTo>
                      <a:lnTo>
                        <a:pt x="12204" y="18887"/>
                      </a:lnTo>
                      <a:lnTo>
                        <a:pt x="20054" y="18887"/>
                      </a:lnTo>
                      <a:cubicBezTo>
                        <a:pt x="20480" y="18887"/>
                        <a:pt x="20863" y="18702"/>
                        <a:pt x="21143" y="18399"/>
                      </a:cubicBezTo>
                      <a:cubicBezTo>
                        <a:pt x="21284" y="18245"/>
                        <a:pt x="21402" y="18063"/>
                        <a:pt x="21480" y="17863"/>
                      </a:cubicBezTo>
                      <a:cubicBezTo>
                        <a:pt x="21559" y="17662"/>
                        <a:pt x="21600" y="17441"/>
                        <a:pt x="21600" y="17209"/>
                      </a:cubicBezTo>
                      <a:cubicBezTo>
                        <a:pt x="21600" y="16671"/>
                        <a:pt x="21600" y="14708"/>
                        <a:pt x="21600" y="13043"/>
                      </a:cubicBezTo>
                      <a:cubicBezTo>
                        <a:pt x="21600" y="9256"/>
                        <a:pt x="21600" y="5465"/>
                        <a:pt x="21600" y="1678"/>
                      </a:cubicBezTo>
                      <a:cubicBezTo>
                        <a:pt x="21600" y="1214"/>
                        <a:pt x="21422" y="792"/>
                        <a:pt x="21143" y="488"/>
                      </a:cubicBezTo>
                      <a:cubicBezTo>
                        <a:pt x="20864" y="184"/>
                        <a:pt x="20480" y="0"/>
                        <a:pt x="20054" y="0"/>
                      </a:cubicBezTo>
                      <a:lnTo>
                        <a:pt x="1546" y="0"/>
                      </a:lnTo>
                      <a:close/>
                      <a:moveTo>
                        <a:pt x="1546" y="1678"/>
                      </a:moveTo>
                      <a:lnTo>
                        <a:pt x="20054" y="1678"/>
                      </a:lnTo>
                      <a:lnTo>
                        <a:pt x="20054" y="15328"/>
                      </a:lnTo>
                      <a:lnTo>
                        <a:pt x="1546" y="15328"/>
                      </a:lnTo>
                      <a:lnTo>
                        <a:pt x="1546" y="1678"/>
                      </a:lnTo>
                      <a:close/>
                      <a:moveTo>
                        <a:pt x="10800" y="16399"/>
                      </a:moveTo>
                      <a:cubicBezTo>
                        <a:pt x="10941" y="16399"/>
                        <a:pt x="11084" y="16460"/>
                        <a:pt x="11192" y="16578"/>
                      </a:cubicBezTo>
                      <a:cubicBezTo>
                        <a:pt x="11407" y="16813"/>
                        <a:pt x="11407" y="17199"/>
                        <a:pt x="11192" y="17435"/>
                      </a:cubicBezTo>
                      <a:cubicBezTo>
                        <a:pt x="10976" y="17670"/>
                        <a:pt x="10624" y="17670"/>
                        <a:pt x="10408" y="17435"/>
                      </a:cubicBezTo>
                      <a:cubicBezTo>
                        <a:pt x="10193" y="17199"/>
                        <a:pt x="10193" y="16813"/>
                        <a:pt x="10408" y="16578"/>
                      </a:cubicBezTo>
                      <a:cubicBezTo>
                        <a:pt x="10516" y="16460"/>
                        <a:pt x="10659" y="16399"/>
                        <a:pt x="10800" y="16399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7000" tIns="127000" rIns="127000" bIns="1270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grpSp>
            <p:nvGrpSpPr>
              <p:cNvPr id="2811" name="Group"/>
              <p:cNvGrpSpPr/>
              <p:nvPr/>
            </p:nvGrpSpPr>
            <p:grpSpPr>
              <a:xfrm>
                <a:off x="7370191" y="3657483"/>
                <a:ext cx="1270001" cy="1274135"/>
                <a:chOff x="0" y="0"/>
                <a:chExt cx="1270000" cy="1274133"/>
              </a:xfrm>
            </p:grpSpPr>
            <p:grpSp>
              <p:nvGrpSpPr>
                <p:cNvPr id="2802" name="Group"/>
                <p:cNvGrpSpPr/>
                <p:nvPr/>
              </p:nvGrpSpPr>
              <p:grpSpPr>
                <a:xfrm>
                  <a:off x="0" y="448319"/>
                  <a:ext cx="1270000" cy="377496"/>
                  <a:chOff x="0" y="0"/>
                  <a:chExt cx="1270000" cy="377494"/>
                </a:xfrm>
              </p:grpSpPr>
              <p:sp>
                <p:nvSpPr>
                  <p:cNvPr id="2799" name="Shape"/>
                  <p:cNvSpPr/>
                  <p:nvPr/>
                </p:nvSpPr>
                <p:spPr>
                  <a:xfrm>
                    <a:off x="0" y="0"/>
                    <a:ext cx="1270000" cy="37749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700" y="0"/>
                        </a:moveTo>
                        <a:lnTo>
                          <a:pt x="19900" y="0"/>
                        </a:lnTo>
                        <a:cubicBezTo>
                          <a:pt x="20387" y="0"/>
                          <a:pt x="20635" y="0"/>
                          <a:pt x="20898" y="280"/>
                        </a:cubicBezTo>
                        <a:cubicBezTo>
                          <a:pt x="21185" y="633"/>
                          <a:pt x="21412" y="1395"/>
                          <a:pt x="21517" y="2363"/>
                        </a:cubicBezTo>
                        <a:cubicBezTo>
                          <a:pt x="21600" y="3248"/>
                          <a:pt x="21600" y="4080"/>
                          <a:pt x="21600" y="5746"/>
                        </a:cubicBezTo>
                        <a:lnTo>
                          <a:pt x="21600" y="15880"/>
                        </a:lnTo>
                        <a:cubicBezTo>
                          <a:pt x="21600" y="17520"/>
                          <a:pt x="21600" y="18352"/>
                          <a:pt x="21517" y="19237"/>
                        </a:cubicBezTo>
                        <a:cubicBezTo>
                          <a:pt x="21412" y="20205"/>
                          <a:pt x="21185" y="20967"/>
                          <a:pt x="20898" y="21320"/>
                        </a:cubicBezTo>
                        <a:cubicBezTo>
                          <a:pt x="20635" y="21600"/>
                          <a:pt x="20387" y="21600"/>
                          <a:pt x="19892" y="21600"/>
                        </a:cubicBezTo>
                        <a:lnTo>
                          <a:pt x="1700" y="21600"/>
                        </a:lnTo>
                        <a:cubicBezTo>
                          <a:pt x="1213" y="21600"/>
                          <a:pt x="965" y="21600"/>
                          <a:pt x="702" y="21320"/>
                        </a:cubicBezTo>
                        <a:cubicBezTo>
                          <a:pt x="415" y="20967"/>
                          <a:pt x="188" y="20205"/>
                          <a:pt x="83" y="19237"/>
                        </a:cubicBezTo>
                        <a:cubicBezTo>
                          <a:pt x="0" y="18352"/>
                          <a:pt x="0" y="17520"/>
                          <a:pt x="0" y="15854"/>
                        </a:cubicBezTo>
                        <a:lnTo>
                          <a:pt x="0" y="5720"/>
                        </a:lnTo>
                        <a:cubicBezTo>
                          <a:pt x="0" y="4080"/>
                          <a:pt x="0" y="3248"/>
                          <a:pt x="83" y="2363"/>
                        </a:cubicBezTo>
                        <a:cubicBezTo>
                          <a:pt x="188" y="1395"/>
                          <a:pt x="415" y="633"/>
                          <a:pt x="702" y="280"/>
                        </a:cubicBezTo>
                        <a:cubicBezTo>
                          <a:pt x="965" y="0"/>
                          <a:pt x="1213" y="0"/>
                          <a:pt x="1708" y="0"/>
                        </a:cubicBezTo>
                        <a:close/>
                      </a:path>
                    </a:pathLst>
                  </a:custGeom>
                  <a:solidFill>
                    <a:srgbClr val="72B1D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800" name="Rounded Rectangle"/>
                  <p:cNvSpPr/>
                  <p:nvPr/>
                </p:nvSpPr>
                <p:spPr>
                  <a:xfrm>
                    <a:off x="472879" y="149025"/>
                    <a:ext cx="635001" cy="794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801" name="Rounded Rectangle"/>
                  <p:cNvSpPr/>
                  <p:nvPr/>
                </p:nvSpPr>
                <p:spPr>
                  <a:xfrm>
                    <a:off x="162120" y="149025"/>
                    <a:ext cx="76201" cy="794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  <p:grpSp>
              <p:nvGrpSpPr>
                <p:cNvPr id="2806" name="Group"/>
                <p:cNvGrpSpPr/>
                <p:nvPr/>
              </p:nvGrpSpPr>
              <p:grpSpPr>
                <a:xfrm>
                  <a:off x="0" y="0"/>
                  <a:ext cx="1270000" cy="377495"/>
                  <a:chOff x="0" y="0"/>
                  <a:chExt cx="1270000" cy="377494"/>
                </a:xfrm>
              </p:grpSpPr>
              <p:sp>
                <p:nvSpPr>
                  <p:cNvPr id="2803" name="Shape"/>
                  <p:cNvSpPr/>
                  <p:nvPr/>
                </p:nvSpPr>
                <p:spPr>
                  <a:xfrm>
                    <a:off x="0" y="0"/>
                    <a:ext cx="1270000" cy="37749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700" y="0"/>
                        </a:moveTo>
                        <a:lnTo>
                          <a:pt x="19900" y="0"/>
                        </a:lnTo>
                        <a:cubicBezTo>
                          <a:pt x="20387" y="0"/>
                          <a:pt x="20635" y="0"/>
                          <a:pt x="20898" y="280"/>
                        </a:cubicBezTo>
                        <a:cubicBezTo>
                          <a:pt x="21185" y="633"/>
                          <a:pt x="21412" y="1395"/>
                          <a:pt x="21517" y="2363"/>
                        </a:cubicBezTo>
                        <a:cubicBezTo>
                          <a:pt x="21600" y="3248"/>
                          <a:pt x="21600" y="4080"/>
                          <a:pt x="21600" y="5746"/>
                        </a:cubicBezTo>
                        <a:lnTo>
                          <a:pt x="21600" y="15880"/>
                        </a:lnTo>
                        <a:cubicBezTo>
                          <a:pt x="21600" y="17520"/>
                          <a:pt x="21600" y="18352"/>
                          <a:pt x="21517" y="19237"/>
                        </a:cubicBezTo>
                        <a:cubicBezTo>
                          <a:pt x="21412" y="20205"/>
                          <a:pt x="21185" y="20967"/>
                          <a:pt x="20898" y="21320"/>
                        </a:cubicBezTo>
                        <a:cubicBezTo>
                          <a:pt x="20635" y="21600"/>
                          <a:pt x="20387" y="21600"/>
                          <a:pt x="19892" y="21600"/>
                        </a:cubicBezTo>
                        <a:lnTo>
                          <a:pt x="1700" y="21600"/>
                        </a:lnTo>
                        <a:cubicBezTo>
                          <a:pt x="1213" y="21600"/>
                          <a:pt x="965" y="21600"/>
                          <a:pt x="702" y="21320"/>
                        </a:cubicBezTo>
                        <a:cubicBezTo>
                          <a:pt x="415" y="20967"/>
                          <a:pt x="188" y="20205"/>
                          <a:pt x="83" y="19237"/>
                        </a:cubicBezTo>
                        <a:cubicBezTo>
                          <a:pt x="0" y="18352"/>
                          <a:pt x="0" y="17520"/>
                          <a:pt x="0" y="15854"/>
                        </a:cubicBezTo>
                        <a:lnTo>
                          <a:pt x="0" y="5720"/>
                        </a:lnTo>
                        <a:cubicBezTo>
                          <a:pt x="0" y="4080"/>
                          <a:pt x="0" y="3248"/>
                          <a:pt x="83" y="2363"/>
                        </a:cubicBezTo>
                        <a:cubicBezTo>
                          <a:pt x="188" y="1395"/>
                          <a:pt x="415" y="633"/>
                          <a:pt x="702" y="280"/>
                        </a:cubicBezTo>
                        <a:cubicBezTo>
                          <a:pt x="965" y="0"/>
                          <a:pt x="1213" y="0"/>
                          <a:pt x="1708" y="0"/>
                        </a:cubicBezTo>
                        <a:close/>
                      </a:path>
                    </a:pathLst>
                  </a:cu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804" name="Rounded Rectangle"/>
                  <p:cNvSpPr/>
                  <p:nvPr/>
                </p:nvSpPr>
                <p:spPr>
                  <a:xfrm>
                    <a:off x="472879" y="149025"/>
                    <a:ext cx="635001" cy="794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805" name="Rounded Rectangle"/>
                  <p:cNvSpPr/>
                  <p:nvPr/>
                </p:nvSpPr>
                <p:spPr>
                  <a:xfrm>
                    <a:off x="162120" y="149025"/>
                    <a:ext cx="76201" cy="794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  <p:grpSp>
              <p:nvGrpSpPr>
                <p:cNvPr id="2810" name="Group"/>
                <p:cNvGrpSpPr/>
                <p:nvPr/>
              </p:nvGrpSpPr>
              <p:grpSpPr>
                <a:xfrm>
                  <a:off x="0" y="896639"/>
                  <a:ext cx="1270000" cy="377495"/>
                  <a:chOff x="0" y="0"/>
                  <a:chExt cx="1270000" cy="377494"/>
                </a:xfrm>
              </p:grpSpPr>
              <p:sp>
                <p:nvSpPr>
                  <p:cNvPr id="2807" name="Shape"/>
                  <p:cNvSpPr/>
                  <p:nvPr/>
                </p:nvSpPr>
                <p:spPr>
                  <a:xfrm>
                    <a:off x="0" y="0"/>
                    <a:ext cx="1270000" cy="37749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700" y="0"/>
                        </a:moveTo>
                        <a:lnTo>
                          <a:pt x="19900" y="0"/>
                        </a:lnTo>
                        <a:cubicBezTo>
                          <a:pt x="20387" y="0"/>
                          <a:pt x="20635" y="0"/>
                          <a:pt x="20898" y="280"/>
                        </a:cubicBezTo>
                        <a:cubicBezTo>
                          <a:pt x="21185" y="633"/>
                          <a:pt x="21412" y="1395"/>
                          <a:pt x="21517" y="2363"/>
                        </a:cubicBezTo>
                        <a:cubicBezTo>
                          <a:pt x="21600" y="3248"/>
                          <a:pt x="21600" y="4080"/>
                          <a:pt x="21600" y="5746"/>
                        </a:cubicBezTo>
                        <a:lnTo>
                          <a:pt x="21600" y="15880"/>
                        </a:lnTo>
                        <a:cubicBezTo>
                          <a:pt x="21600" y="17520"/>
                          <a:pt x="21600" y="18352"/>
                          <a:pt x="21517" y="19237"/>
                        </a:cubicBezTo>
                        <a:cubicBezTo>
                          <a:pt x="21412" y="20205"/>
                          <a:pt x="21185" y="20967"/>
                          <a:pt x="20898" y="21320"/>
                        </a:cubicBezTo>
                        <a:cubicBezTo>
                          <a:pt x="20635" y="21600"/>
                          <a:pt x="20387" y="21600"/>
                          <a:pt x="19892" y="21600"/>
                        </a:cubicBezTo>
                        <a:lnTo>
                          <a:pt x="1700" y="21600"/>
                        </a:lnTo>
                        <a:cubicBezTo>
                          <a:pt x="1213" y="21600"/>
                          <a:pt x="965" y="21600"/>
                          <a:pt x="702" y="21320"/>
                        </a:cubicBezTo>
                        <a:cubicBezTo>
                          <a:pt x="415" y="20967"/>
                          <a:pt x="188" y="20205"/>
                          <a:pt x="83" y="19237"/>
                        </a:cubicBezTo>
                        <a:cubicBezTo>
                          <a:pt x="0" y="18352"/>
                          <a:pt x="0" y="17520"/>
                          <a:pt x="0" y="15854"/>
                        </a:cubicBezTo>
                        <a:lnTo>
                          <a:pt x="0" y="5720"/>
                        </a:lnTo>
                        <a:cubicBezTo>
                          <a:pt x="0" y="4080"/>
                          <a:pt x="0" y="3248"/>
                          <a:pt x="83" y="2363"/>
                        </a:cubicBezTo>
                        <a:cubicBezTo>
                          <a:pt x="188" y="1395"/>
                          <a:pt x="415" y="633"/>
                          <a:pt x="702" y="280"/>
                        </a:cubicBezTo>
                        <a:cubicBezTo>
                          <a:pt x="965" y="0"/>
                          <a:pt x="1213" y="0"/>
                          <a:pt x="1708" y="0"/>
                        </a:cubicBezTo>
                        <a:close/>
                      </a:path>
                    </a:pathLst>
                  </a:cu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808" name="Rounded Rectangle"/>
                  <p:cNvSpPr/>
                  <p:nvPr/>
                </p:nvSpPr>
                <p:spPr>
                  <a:xfrm>
                    <a:off x="472879" y="149025"/>
                    <a:ext cx="635001" cy="794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809" name="Rounded Rectangle"/>
                  <p:cNvSpPr/>
                  <p:nvPr/>
                </p:nvSpPr>
                <p:spPr>
                  <a:xfrm>
                    <a:off x="162120" y="149025"/>
                    <a:ext cx="76201" cy="794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grpSp>
            <p:nvGrpSpPr>
              <p:cNvPr id="2814" name="Group"/>
              <p:cNvGrpSpPr/>
              <p:nvPr/>
            </p:nvGrpSpPr>
            <p:grpSpPr>
              <a:xfrm>
                <a:off x="1521097" y="3884529"/>
                <a:ext cx="1272904" cy="832742"/>
                <a:chOff x="0" y="0"/>
                <a:chExt cx="1272902" cy="832740"/>
              </a:xfrm>
            </p:grpSpPr>
            <p:sp>
              <p:nvSpPr>
                <p:cNvPr id="2812" name="Rectangle"/>
                <p:cNvSpPr/>
                <p:nvPr/>
              </p:nvSpPr>
              <p:spPr>
                <a:xfrm>
                  <a:off x="155302" y="78982"/>
                  <a:ext cx="962298" cy="52517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813" name="Shape"/>
                <p:cNvSpPr/>
                <p:nvPr/>
              </p:nvSpPr>
              <p:spPr>
                <a:xfrm>
                  <a:off x="0" y="0"/>
                  <a:ext cx="1272903" cy="8327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8900" y="15429"/>
                      </a:moveTo>
                      <a:lnTo>
                        <a:pt x="2700" y="15429"/>
                      </a:lnTo>
                      <a:lnTo>
                        <a:pt x="2700" y="2057"/>
                      </a:lnTo>
                      <a:lnTo>
                        <a:pt x="18900" y="2057"/>
                      </a:lnTo>
                      <a:cubicBezTo>
                        <a:pt x="18900" y="2057"/>
                        <a:pt x="18900" y="15429"/>
                        <a:pt x="18900" y="15429"/>
                      </a:cubicBezTo>
                      <a:close/>
                      <a:moveTo>
                        <a:pt x="18900" y="0"/>
                      </a:moveTo>
                      <a:lnTo>
                        <a:pt x="2700" y="0"/>
                      </a:lnTo>
                      <a:cubicBezTo>
                        <a:pt x="1954" y="0"/>
                        <a:pt x="1350" y="922"/>
                        <a:pt x="1350" y="2057"/>
                      </a:cubicBezTo>
                      <a:cubicBezTo>
                        <a:pt x="1350" y="2057"/>
                        <a:pt x="1350" y="17486"/>
                        <a:pt x="1364" y="17486"/>
                      </a:cubicBezTo>
                      <a:lnTo>
                        <a:pt x="20235" y="17486"/>
                      </a:lnTo>
                      <a:cubicBezTo>
                        <a:pt x="20250" y="17486"/>
                        <a:pt x="20250" y="2057"/>
                        <a:pt x="20250" y="2057"/>
                      </a:cubicBezTo>
                      <a:cubicBezTo>
                        <a:pt x="20250" y="922"/>
                        <a:pt x="19646" y="0"/>
                        <a:pt x="18900" y="0"/>
                      </a:cubicBezTo>
                      <a:close/>
                      <a:moveTo>
                        <a:pt x="20250" y="21600"/>
                      </a:moveTo>
                      <a:lnTo>
                        <a:pt x="1350" y="21600"/>
                      </a:lnTo>
                      <a:cubicBezTo>
                        <a:pt x="604" y="21600"/>
                        <a:pt x="0" y="20679"/>
                        <a:pt x="0" y="19543"/>
                      </a:cubicBezTo>
                      <a:lnTo>
                        <a:pt x="0" y="18514"/>
                      </a:lnTo>
                      <a:lnTo>
                        <a:pt x="8775" y="18514"/>
                      </a:lnTo>
                      <a:lnTo>
                        <a:pt x="8775" y="19543"/>
                      </a:lnTo>
                      <a:lnTo>
                        <a:pt x="12825" y="19543"/>
                      </a:lnTo>
                      <a:lnTo>
                        <a:pt x="12825" y="18514"/>
                      </a:lnTo>
                      <a:lnTo>
                        <a:pt x="21600" y="18514"/>
                      </a:lnTo>
                      <a:lnTo>
                        <a:pt x="21600" y="19543"/>
                      </a:lnTo>
                      <a:cubicBezTo>
                        <a:pt x="21600" y="20679"/>
                        <a:pt x="20995" y="21600"/>
                        <a:pt x="20250" y="21600"/>
                      </a:cubicBezTo>
                      <a:cubicBezTo>
                        <a:pt x="20250" y="21600"/>
                        <a:pt x="20250" y="21600"/>
                        <a:pt x="20250" y="21600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7000" tIns="127000" rIns="127000" bIns="1270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grpSp>
            <p:nvGrpSpPr>
              <p:cNvPr id="2817" name="Group"/>
              <p:cNvGrpSpPr/>
              <p:nvPr/>
            </p:nvGrpSpPr>
            <p:grpSpPr>
              <a:xfrm>
                <a:off x="5422294" y="3834771"/>
                <a:ext cx="1267368" cy="895200"/>
                <a:chOff x="0" y="0"/>
                <a:chExt cx="1267366" cy="895198"/>
              </a:xfrm>
            </p:grpSpPr>
            <p:sp>
              <p:nvSpPr>
                <p:cNvPr id="2815" name="Rectangle"/>
                <p:cNvSpPr/>
                <p:nvPr/>
              </p:nvSpPr>
              <p:spPr>
                <a:xfrm>
                  <a:off x="6417" y="49758"/>
                  <a:ext cx="1254533" cy="79568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816" name="Shape"/>
                <p:cNvSpPr/>
                <p:nvPr/>
              </p:nvSpPr>
              <p:spPr>
                <a:xfrm>
                  <a:off x="0" y="0"/>
                  <a:ext cx="1267367" cy="8951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58" y="0"/>
                      </a:moveTo>
                      <a:cubicBezTo>
                        <a:pt x="1078" y="0"/>
                        <a:pt x="1000" y="12"/>
                        <a:pt x="924" y="34"/>
                      </a:cubicBezTo>
                      <a:cubicBezTo>
                        <a:pt x="849" y="56"/>
                        <a:pt x="775" y="89"/>
                        <a:pt x="706" y="131"/>
                      </a:cubicBezTo>
                      <a:cubicBezTo>
                        <a:pt x="567" y="214"/>
                        <a:pt x="443" y="334"/>
                        <a:pt x="338" y="483"/>
                      </a:cubicBezTo>
                      <a:cubicBezTo>
                        <a:pt x="128" y="781"/>
                        <a:pt x="0" y="1194"/>
                        <a:pt x="0" y="1649"/>
                      </a:cubicBezTo>
                      <a:lnTo>
                        <a:pt x="0" y="19951"/>
                      </a:lnTo>
                      <a:cubicBezTo>
                        <a:pt x="0" y="20406"/>
                        <a:pt x="128" y="20819"/>
                        <a:pt x="338" y="21117"/>
                      </a:cubicBezTo>
                      <a:cubicBezTo>
                        <a:pt x="547" y="21415"/>
                        <a:pt x="838" y="21600"/>
                        <a:pt x="1158" y="21600"/>
                      </a:cubicBezTo>
                      <a:lnTo>
                        <a:pt x="20442" y="21600"/>
                      </a:lnTo>
                      <a:cubicBezTo>
                        <a:pt x="20602" y="21600"/>
                        <a:pt x="20754" y="21553"/>
                        <a:pt x="20893" y="21469"/>
                      </a:cubicBezTo>
                      <a:cubicBezTo>
                        <a:pt x="21031" y="21386"/>
                        <a:pt x="21156" y="21266"/>
                        <a:pt x="21261" y="21117"/>
                      </a:cubicBezTo>
                      <a:cubicBezTo>
                        <a:pt x="21470" y="20819"/>
                        <a:pt x="21600" y="20406"/>
                        <a:pt x="21600" y="19951"/>
                      </a:cubicBezTo>
                      <a:lnTo>
                        <a:pt x="21600" y="1649"/>
                      </a:lnTo>
                      <a:cubicBezTo>
                        <a:pt x="21600" y="1194"/>
                        <a:pt x="21470" y="781"/>
                        <a:pt x="21261" y="483"/>
                      </a:cubicBezTo>
                      <a:cubicBezTo>
                        <a:pt x="21051" y="185"/>
                        <a:pt x="20762" y="0"/>
                        <a:pt x="20442" y="0"/>
                      </a:cubicBezTo>
                      <a:lnTo>
                        <a:pt x="1158" y="0"/>
                      </a:lnTo>
                      <a:close/>
                      <a:moveTo>
                        <a:pt x="1976" y="1351"/>
                      </a:moveTo>
                      <a:lnTo>
                        <a:pt x="19764" y="1351"/>
                      </a:lnTo>
                      <a:lnTo>
                        <a:pt x="19764" y="20278"/>
                      </a:lnTo>
                      <a:lnTo>
                        <a:pt x="1976" y="20278"/>
                      </a:lnTo>
                      <a:lnTo>
                        <a:pt x="1976" y="1351"/>
                      </a:lnTo>
                      <a:close/>
                      <a:moveTo>
                        <a:pt x="989" y="10062"/>
                      </a:moveTo>
                      <a:cubicBezTo>
                        <a:pt x="1123" y="10062"/>
                        <a:pt x="1256" y="10135"/>
                        <a:pt x="1357" y="10279"/>
                      </a:cubicBezTo>
                      <a:cubicBezTo>
                        <a:pt x="1561" y="10567"/>
                        <a:pt x="1561" y="11033"/>
                        <a:pt x="1357" y="11321"/>
                      </a:cubicBezTo>
                      <a:cubicBezTo>
                        <a:pt x="1154" y="11609"/>
                        <a:pt x="825" y="11609"/>
                        <a:pt x="621" y="11321"/>
                      </a:cubicBezTo>
                      <a:cubicBezTo>
                        <a:pt x="418" y="11033"/>
                        <a:pt x="418" y="10567"/>
                        <a:pt x="621" y="10279"/>
                      </a:cubicBezTo>
                      <a:cubicBezTo>
                        <a:pt x="723" y="10135"/>
                        <a:pt x="856" y="10062"/>
                        <a:pt x="989" y="10062"/>
                      </a:cubicBezTo>
                      <a:close/>
                      <a:moveTo>
                        <a:pt x="20630" y="10423"/>
                      </a:moveTo>
                      <a:cubicBezTo>
                        <a:pt x="20698" y="10423"/>
                        <a:pt x="20766" y="10460"/>
                        <a:pt x="20818" y="10534"/>
                      </a:cubicBezTo>
                      <a:cubicBezTo>
                        <a:pt x="20921" y="10681"/>
                        <a:pt x="20921" y="10919"/>
                        <a:pt x="20818" y="11066"/>
                      </a:cubicBezTo>
                      <a:cubicBezTo>
                        <a:pt x="20714" y="11213"/>
                        <a:pt x="20544" y="11213"/>
                        <a:pt x="20440" y="11066"/>
                      </a:cubicBezTo>
                      <a:cubicBezTo>
                        <a:pt x="20336" y="10919"/>
                        <a:pt x="20336" y="10681"/>
                        <a:pt x="20440" y="10534"/>
                      </a:cubicBezTo>
                      <a:cubicBezTo>
                        <a:pt x="20492" y="10460"/>
                        <a:pt x="20561" y="10423"/>
                        <a:pt x="20630" y="10423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</p:grpSp>
      <p:grpSp>
        <p:nvGrpSpPr>
          <p:cNvPr id="2948" name="Group"/>
          <p:cNvGrpSpPr/>
          <p:nvPr/>
        </p:nvGrpSpPr>
        <p:grpSpPr>
          <a:xfrm>
            <a:off x="2652934" y="8391735"/>
            <a:ext cx="7475102" cy="3711874"/>
            <a:chOff x="-31749" y="0"/>
            <a:chExt cx="7475101" cy="3711873"/>
          </a:xfrm>
        </p:grpSpPr>
        <p:pic>
          <p:nvPicPr>
            <p:cNvPr id="2820" name="Line" descr="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1519230" y="565918"/>
              <a:ext cx="1711169" cy="2179852"/>
            </a:xfrm>
            <a:prstGeom prst="rect">
              <a:avLst/>
            </a:prstGeom>
            <a:effectLst/>
          </p:spPr>
        </p:pic>
        <p:pic>
          <p:nvPicPr>
            <p:cNvPr id="2822" name="Line" descr="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 rot="5400000">
              <a:off x="4321378" y="604485"/>
              <a:ext cx="1340809" cy="1846575"/>
            </a:xfrm>
            <a:prstGeom prst="rect">
              <a:avLst/>
            </a:prstGeom>
            <a:effectLst/>
          </p:spPr>
        </p:pic>
        <p:pic>
          <p:nvPicPr>
            <p:cNvPr id="2824" name="Line" descr="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1081638" y="731404"/>
              <a:ext cx="1918070" cy="3137916"/>
            </a:xfrm>
            <a:prstGeom prst="rect">
              <a:avLst/>
            </a:prstGeom>
            <a:effectLst/>
          </p:spPr>
        </p:pic>
        <p:pic>
          <p:nvPicPr>
            <p:cNvPr id="2826" name="Line" descr="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 rot="5400000">
              <a:off x="4674611" y="646916"/>
              <a:ext cx="1480983" cy="3076672"/>
            </a:xfrm>
            <a:prstGeom prst="rect">
              <a:avLst/>
            </a:prstGeom>
            <a:effectLst/>
          </p:spPr>
        </p:pic>
        <p:sp>
          <p:nvSpPr>
            <p:cNvPr id="2828" name="Group"/>
            <p:cNvSpPr/>
            <p:nvPr/>
          </p:nvSpPr>
          <p:spPr>
            <a:xfrm>
              <a:off x="2735356" y="0"/>
              <a:ext cx="2223919" cy="1483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442" fill="norm" stroke="1" extrusionOk="0">
                  <a:moveTo>
                    <a:pt x="8565" y="0"/>
                  </a:moveTo>
                  <a:cubicBezTo>
                    <a:pt x="7132" y="0"/>
                    <a:pt x="5700" y="815"/>
                    <a:pt x="4607" y="2447"/>
                  </a:cubicBezTo>
                  <a:cubicBezTo>
                    <a:pt x="3466" y="4150"/>
                    <a:pt x="2928" y="6404"/>
                    <a:pt x="2977" y="8635"/>
                  </a:cubicBezTo>
                  <a:cubicBezTo>
                    <a:pt x="2272" y="9049"/>
                    <a:pt x="1641" y="9731"/>
                    <a:pt x="1151" y="10632"/>
                  </a:cubicBezTo>
                  <a:cubicBezTo>
                    <a:pt x="462" y="11902"/>
                    <a:pt x="117" y="13472"/>
                    <a:pt x="22" y="15081"/>
                  </a:cubicBezTo>
                  <a:cubicBezTo>
                    <a:pt x="-23" y="15849"/>
                    <a:pt x="-9" y="16639"/>
                    <a:pt x="169" y="17368"/>
                  </a:cubicBezTo>
                  <a:cubicBezTo>
                    <a:pt x="361" y="18159"/>
                    <a:pt x="731" y="18817"/>
                    <a:pt x="1151" y="19424"/>
                  </a:cubicBezTo>
                  <a:cubicBezTo>
                    <a:pt x="1575" y="20034"/>
                    <a:pt x="2033" y="20563"/>
                    <a:pt x="2547" y="20913"/>
                  </a:cubicBezTo>
                  <a:cubicBezTo>
                    <a:pt x="3037" y="21246"/>
                    <a:pt x="3564" y="21413"/>
                    <a:pt x="4100" y="21404"/>
                  </a:cubicBezTo>
                  <a:lnTo>
                    <a:pt x="17520" y="21404"/>
                  </a:lnTo>
                  <a:cubicBezTo>
                    <a:pt x="18574" y="21600"/>
                    <a:pt x="19670" y="21047"/>
                    <a:pt x="20426" y="19774"/>
                  </a:cubicBezTo>
                  <a:cubicBezTo>
                    <a:pt x="20760" y="19212"/>
                    <a:pt x="20993" y="18568"/>
                    <a:pt x="21176" y="17914"/>
                  </a:cubicBezTo>
                  <a:cubicBezTo>
                    <a:pt x="21366" y="17234"/>
                    <a:pt x="21505" y="16524"/>
                    <a:pt x="21529" y="15798"/>
                  </a:cubicBezTo>
                  <a:cubicBezTo>
                    <a:pt x="21577" y="14350"/>
                    <a:pt x="21174" y="12912"/>
                    <a:pt x="20426" y="11821"/>
                  </a:cubicBezTo>
                  <a:cubicBezTo>
                    <a:pt x="20116" y="11369"/>
                    <a:pt x="19768" y="11013"/>
                    <a:pt x="19400" y="10740"/>
                  </a:cubicBezTo>
                  <a:cubicBezTo>
                    <a:pt x="19387" y="9805"/>
                    <a:pt x="19267" y="8875"/>
                    <a:pt x="19043" y="7993"/>
                  </a:cubicBezTo>
                  <a:cubicBezTo>
                    <a:pt x="18822" y="7129"/>
                    <a:pt x="18499" y="6301"/>
                    <a:pt x="18033" y="5605"/>
                  </a:cubicBezTo>
                  <a:cubicBezTo>
                    <a:pt x="17399" y="4657"/>
                    <a:pt x="16605" y="4101"/>
                    <a:pt x="15788" y="3834"/>
                  </a:cubicBezTo>
                  <a:cubicBezTo>
                    <a:pt x="14967" y="3565"/>
                    <a:pt x="14111" y="3583"/>
                    <a:pt x="13292" y="3891"/>
                  </a:cubicBezTo>
                  <a:cubicBezTo>
                    <a:pt x="13075" y="3380"/>
                    <a:pt x="12822" y="2893"/>
                    <a:pt x="12523" y="2447"/>
                  </a:cubicBezTo>
                  <a:cubicBezTo>
                    <a:pt x="11430" y="815"/>
                    <a:pt x="9997" y="0"/>
                    <a:pt x="8565" y="0"/>
                  </a:cubicBezTo>
                  <a:close/>
                </a:path>
              </a:pathLst>
            </a:custGeom>
            <a:solidFill>
              <a:srgbClr val="E8FEF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65100" dist="105804" dir="5400000">
                <a:srgbClr val="000000">
                  <a:alpha val="771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84200">
                <a:defRPr sz="10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pic>
          <p:nvPicPr>
            <p:cNvPr id="2829" name="Line" descr="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0800000">
              <a:off x="711101" y="1711460"/>
              <a:ext cx="878893" cy="751618"/>
            </a:xfrm>
            <a:prstGeom prst="rect">
              <a:avLst/>
            </a:prstGeom>
            <a:effectLst/>
          </p:spPr>
        </p:pic>
        <p:grpSp>
          <p:nvGrpSpPr>
            <p:cNvPr id="2842" name="Group"/>
            <p:cNvGrpSpPr/>
            <p:nvPr/>
          </p:nvGrpSpPr>
          <p:grpSpPr>
            <a:xfrm>
              <a:off x="212080" y="1474037"/>
              <a:ext cx="582100" cy="582100"/>
              <a:chOff x="-31749" y="-31749"/>
              <a:chExt cx="582099" cy="582099"/>
            </a:xfrm>
          </p:grpSpPr>
          <p:pic>
            <p:nvPicPr>
              <p:cNvPr id="2831" name="Circle" descr="Circle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31750" y="-31750"/>
                <a:ext cx="582100" cy="582100"/>
              </a:xfrm>
              <a:prstGeom prst="rect">
                <a:avLst/>
              </a:prstGeom>
              <a:effectLst/>
            </p:spPr>
          </p:pic>
          <p:grpSp>
            <p:nvGrpSpPr>
              <p:cNvPr id="2841" name="Group"/>
              <p:cNvGrpSpPr/>
              <p:nvPr/>
            </p:nvGrpSpPr>
            <p:grpSpPr>
              <a:xfrm>
                <a:off x="155339" y="133470"/>
                <a:ext cx="207922" cy="251659"/>
                <a:chOff x="0" y="0"/>
                <a:chExt cx="207921" cy="251658"/>
              </a:xfrm>
            </p:grpSpPr>
            <p:sp>
              <p:nvSpPr>
                <p:cNvPr id="2833" name="Shape"/>
                <p:cNvSpPr/>
                <p:nvPr/>
              </p:nvSpPr>
              <p:spPr>
                <a:xfrm>
                  <a:off x="0" y="0"/>
                  <a:ext cx="207922" cy="2516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53" fill="norm" stroke="1" extrusionOk="0">
                      <a:moveTo>
                        <a:pt x="1790" y="13880"/>
                      </a:moveTo>
                      <a:cubicBezTo>
                        <a:pt x="1790" y="14313"/>
                        <a:pt x="2217" y="14665"/>
                        <a:pt x="2743" y="14665"/>
                      </a:cubicBezTo>
                      <a:lnTo>
                        <a:pt x="4822" y="14665"/>
                      </a:lnTo>
                      <a:cubicBezTo>
                        <a:pt x="5349" y="14665"/>
                        <a:pt x="5775" y="14313"/>
                        <a:pt x="5775" y="13880"/>
                      </a:cubicBezTo>
                      <a:cubicBezTo>
                        <a:pt x="5775" y="13446"/>
                        <a:pt x="5349" y="13094"/>
                        <a:pt x="4822" y="13094"/>
                      </a:cubicBezTo>
                      <a:lnTo>
                        <a:pt x="2743" y="13094"/>
                      </a:lnTo>
                      <a:cubicBezTo>
                        <a:pt x="2217" y="13094"/>
                        <a:pt x="1790" y="13446"/>
                        <a:pt x="1790" y="13880"/>
                      </a:cubicBezTo>
                      <a:close/>
                      <a:moveTo>
                        <a:pt x="1790" y="10856"/>
                      </a:moveTo>
                      <a:lnTo>
                        <a:pt x="8567" y="10856"/>
                      </a:lnTo>
                      <a:lnTo>
                        <a:pt x="8567" y="3302"/>
                      </a:lnTo>
                      <a:lnTo>
                        <a:pt x="3484" y="3302"/>
                      </a:lnTo>
                      <a:lnTo>
                        <a:pt x="1790" y="9047"/>
                      </a:lnTo>
                      <a:lnTo>
                        <a:pt x="1790" y="10856"/>
                      </a:lnTo>
                      <a:close/>
                      <a:moveTo>
                        <a:pt x="9760" y="1334"/>
                      </a:moveTo>
                      <a:cubicBezTo>
                        <a:pt x="9760" y="1623"/>
                        <a:pt x="10045" y="1857"/>
                        <a:pt x="10395" y="1857"/>
                      </a:cubicBezTo>
                      <a:lnTo>
                        <a:pt x="11397" y="1857"/>
                      </a:lnTo>
                      <a:cubicBezTo>
                        <a:pt x="11748" y="1857"/>
                        <a:pt x="12032" y="1623"/>
                        <a:pt x="12032" y="1334"/>
                      </a:cubicBezTo>
                      <a:cubicBezTo>
                        <a:pt x="12032" y="1044"/>
                        <a:pt x="11748" y="810"/>
                        <a:pt x="11397" y="810"/>
                      </a:cubicBezTo>
                      <a:lnTo>
                        <a:pt x="10395" y="810"/>
                      </a:lnTo>
                      <a:cubicBezTo>
                        <a:pt x="10045" y="810"/>
                        <a:pt x="9760" y="1044"/>
                        <a:pt x="9760" y="1334"/>
                      </a:cubicBezTo>
                      <a:close/>
                      <a:moveTo>
                        <a:pt x="13225" y="10856"/>
                      </a:moveTo>
                      <a:lnTo>
                        <a:pt x="20002" y="10856"/>
                      </a:lnTo>
                      <a:lnTo>
                        <a:pt x="20002" y="9047"/>
                      </a:lnTo>
                      <a:lnTo>
                        <a:pt x="18308" y="3302"/>
                      </a:lnTo>
                      <a:lnTo>
                        <a:pt x="13225" y="3302"/>
                      </a:lnTo>
                      <a:lnTo>
                        <a:pt x="13225" y="10856"/>
                      </a:lnTo>
                      <a:close/>
                      <a:moveTo>
                        <a:pt x="16970" y="14665"/>
                      </a:moveTo>
                      <a:lnTo>
                        <a:pt x="19049" y="14665"/>
                      </a:lnTo>
                      <a:cubicBezTo>
                        <a:pt x="19575" y="14665"/>
                        <a:pt x="20002" y="14313"/>
                        <a:pt x="20002" y="13880"/>
                      </a:cubicBezTo>
                      <a:cubicBezTo>
                        <a:pt x="20002" y="13446"/>
                        <a:pt x="19575" y="13094"/>
                        <a:pt x="19049" y="13094"/>
                      </a:cubicBezTo>
                      <a:lnTo>
                        <a:pt x="16970" y="13094"/>
                      </a:lnTo>
                      <a:cubicBezTo>
                        <a:pt x="16443" y="13094"/>
                        <a:pt x="16017" y="13446"/>
                        <a:pt x="16017" y="13880"/>
                      </a:cubicBezTo>
                      <a:cubicBezTo>
                        <a:pt x="16017" y="14313"/>
                        <a:pt x="16443" y="14665"/>
                        <a:pt x="16970" y="14665"/>
                      </a:cubicBezTo>
                      <a:close/>
                      <a:moveTo>
                        <a:pt x="21600" y="10570"/>
                      </a:moveTo>
                      <a:cubicBezTo>
                        <a:pt x="21600" y="12047"/>
                        <a:pt x="21600" y="17627"/>
                        <a:pt x="21600" y="17627"/>
                      </a:cubicBezTo>
                      <a:cubicBezTo>
                        <a:pt x="21600" y="18172"/>
                        <a:pt x="21064" y="18614"/>
                        <a:pt x="20403" y="18614"/>
                      </a:cubicBezTo>
                      <a:lnTo>
                        <a:pt x="1197" y="18614"/>
                      </a:lnTo>
                      <a:cubicBezTo>
                        <a:pt x="536" y="18614"/>
                        <a:pt x="0" y="18172"/>
                        <a:pt x="0" y="17627"/>
                      </a:cubicBezTo>
                      <a:cubicBezTo>
                        <a:pt x="0" y="17627"/>
                        <a:pt x="0" y="12047"/>
                        <a:pt x="0" y="10570"/>
                      </a:cubicBezTo>
                      <a:cubicBezTo>
                        <a:pt x="0" y="9095"/>
                        <a:pt x="231" y="8523"/>
                        <a:pt x="520" y="7523"/>
                      </a:cubicBezTo>
                      <a:cubicBezTo>
                        <a:pt x="809" y="6523"/>
                        <a:pt x="2195" y="1667"/>
                        <a:pt x="3177" y="810"/>
                      </a:cubicBezTo>
                      <a:cubicBezTo>
                        <a:pt x="4158" y="-47"/>
                        <a:pt x="5775" y="1"/>
                        <a:pt x="5775" y="1"/>
                      </a:cubicBezTo>
                      <a:lnTo>
                        <a:pt x="15825" y="1"/>
                      </a:lnTo>
                      <a:cubicBezTo>
                        <a:pt x="15825" y="1"/>
                        <a:pt x="17442" y="-47"/>
                        <a:pt x="18424" y="810"/>
                      </a:cubicBezTo>
                      <a:cubicBezTo>
                        <a:pt x="19405" y="1667"/>
                        <a:pt x="20791" y="6523"/>
                        <a:pt x="21080" y="7523"/>
                      </a:cubicBezTo>
                      <a:cubicBezTo>
                        <a:pt x="21369" y="8523"/>
                        <a:pt x="21600" y="9095"/>
                        <a:pt x="21600" y="10570"/>
                      </a:cubicBezTo>
                      <a:close/>
                      <a:moveTo>
                        <a:pt x="17632" y="21553"/>
                      </a:moveTo>
                      <a:lnTo>
                        <a:pt x="16015" y="21553"/>
                      </a:lnTo>
                      <a:lnTo>
                        <a:pt x="15668" y="20252"/>
                      </a:lnTo>
                      <a:lnTo>
                        <a:pt x="5888" y="20252"/>
                      </a:lnTo>
                      <a:lnTo>
                        <a:pt x="5542" y="21553"/>
                      </a:lnTo>
                      <a:lnTo>
                        <a:pt x="3925" y="21553"/>
                      </a:lnTo>
                      <a:lnTo>
                        <a:pt x="4772" y="19140"/>
                      </a:lnTo>
                      <a:lnTo>
                        <a:pt x="16785" y="19140"/>
                      </a:lnTo>
                      <a:lnTo>
                        <a:pt x="17632" y="21553"/>
                      </a:ln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grpSp>
              <p:nvGrpSpPr>
                <p:cNvPr id="2840" name="Group"/>
                <p:cNvGrpSpPr/>
                <p:nvPr/>
              </p:nvGrpSpPr>
              <p:grpSpPr>
                <a:xfrm>
                  <a:off x="17652" y="14"/>
                  <a:ext cx="175303" cy="171213"/>
                  <a:chOff x="0" y="0"/>
                  <a:chExt cx="175302" cy="171212"/>
                </a:xfrm>
              </p:grpSpPr>
              <p:sp>
                <p:nvSpPr>
                  <p:cNvPr id="2834" name="Shape"/>
                  <p:cNvSpPr/>
                  <p:nvPr/>
                </p:nvSpPr>
                <p:spPr>
                  <a:xfrm>
                    <a:off x="34737" y="0"/>
                    <a:ext cx="103983" cy="2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54" y="0"/>
                        </a:moveTo>
                        <a:cubicBezTo>
                          <a:pt x="754" y="2"/>
                          <a:pt x="437" y="3093"/>
                          <a:pt x="0" y="21600"/>
                        </a:cubicBezTo>
                        <a:lnTo>
                          <a:pt x="21600" y="21600"/>
                        </a:lnTo>
                        <a:cubicBezTo>
                          <a:pt x="21163" y="3095"/>
                          <a:pt x="20846" y="0"/>
                          <a:pt x="20846" y="0"/>
                        </a:cubicBezTo>
                        <a:lnTo>
                          <a:pt x="754" y="0"/>
                        </a:lnTo>
                        <a:close/>
                      </a:path>
                    </a:pathLst>
                  </a:custGeom>
                  <a:solidFill>
                    <a:srgbClr val="73BCFA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defRPr sz="30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835" name="Shape"/>
                  <p:cNvSpPr/>
                  <p:nvPr/>
                </p:nvSpPr>
                <p:spPr>
                  <a:xfrm>
                    <a:off x="76711" y="9439"/>
                    <a:ext cx="21880" cy="1223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6047" y="0"/>
                        </a:moveTo>
                        <a:cubicBezTo>
                          <a:pt x="2713" y="0"/>
                          <a:pt x="0" y="4843"/>
                          <a:pt x="0" y="10819"/>
                        </a:cubicBezTo>
                        <a:cubicBezTo>
                          <a:pt x="0" y="16784"/>
                          <a:pt x="2713" y="21600"/>
                          <a:pt x="6047" y="21600"/>
                        </a:cubicBezTo>
                        <a:lnTo>
                          <a:pt x="15574" y="21600"/>
                        </a:lnTo>
                        <a:cubicBezTo>
                          <a:pt x="18905" y="21600"/>
                          <a:pt x="21600" y="16784"/>
                          <a:pt x="21600" y="10819"/>
                        </a:cubicBezTo>
                        <a:cubicBezTo>
                          <a:pt x="21600" y="4843"/>
                          <a:pt x="18905" y="0"/>
                          <a:pt x="15574" y="0"/>
                        </a:cubicBezTo>
                        <a:lnTo>
                          <a:pt x="6047" y="0"/>
                        </a:lnTo>
                        <a:close/>
                      </a:path>
                    </a:pathLst>
                  </a:custGeom>
                  <a:solidFill>
                    <a:srgbClr val="73BCFA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defRPr sz="30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836" name="Shape"/>
                  <p:cNvSpPr/>
                  <p:nvPr/>
                </p:nvSpPr>
                <p:spPr>
                  <a:xfrm>
                    <a:off x="0" y="38534"/>
                    <a:ext cx="65238" cy="8820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5403" y="0"/>
                        </a:moveTo>
                        <a:lnTo>
                          <a:pt x="0" y="16427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lnTo>
                          <a:pt x="21600" y="0"/>
                        </a:lnTo>
                        <a:lnTo>
                          <a:pt x="5403" y="0"/>
                        </a:lnTo>
                        <a:close/>
                      </a:path>
                    </a:pathLst>
                  </a:custGeom>
                  <a:solidFill>
                    <a:srgbClr val="73BCFA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defRPr sz="30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837" name="Shape"/>
                  <p:cNvSpPr/>
                  <p:nvPr/>
                </p:nvSpPr>
                <p:spPr>
                  <a:xfrm>
                    <a:off x="110085" y="38534"/>
                    <a:ext cx="65218" cy="8820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0" y="21600"/>
                        </a:lnTo>
                        <a:lnTo>
                          <a:pt x="21600" y="21600"/>
                        </a:lnTo>
                        <a:lnTo>
                          <a:pt x="21600" y="16427"/>
                        </a:lnTo>
                        <a:lnTo>
                          <a:pt x="1620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3BCFA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defRPr sz="30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838" name="Shape"/>
                  <p:cNvSpPr/>
                  <p:nvPr/>
                </p:nvSpPr>
                <p:spPr>
                  <a:xfrm>
                    <a:off x="0" y="152878"/>
                    <a:ext cx="38367" cy="183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5161" y="0"/>
                        </a:moveTo>
                        <a:cubicBezTo>
                          <a:pt x="2309" y="0"/>
                          <a:pt x="0" y="4828"/>
                          <a:pt x="0" y="10800"/>
                        </a:cubicBezTo>
                        <a:cubicBezTo>
                          <a:pt x="0" y="16766"/>
                          <a:pt x="2309" y="21600"/>
                          <a:pt x="5161" y="21600"/>
                        </a:cubicBezTo>
                        <a:lnTo>
                          <a:pt x="16439" y="21600"/>
                        </a:lnTo>
                        <a:cubicBezTo>
                          <a:pt x="19291" y="21600"/>
                          <a:pt x="21600" y="16766"/>
                          <a:pt x="21600" y="10800"/>
                        </a:cubicBezTo>
                        <a:cubicBezTo>
                          <a:pt x="21600" y="4828"/>
                          <a:pt x="19291" y="0"/>
                          <a:pt x="16439" y="0"/>
                        </a:cubicBezTo>
                        <a:lnTo>
                          <a:pt x="5161" y="0"/>
                        </a:lnTo>
                        <a:close/>
                      </a:path>
                    </a:pathLst>
                  </a:custGeom>
                  <a:solidFill>
                    <a:srgbClr val="73BCFA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defRPr sz="30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  <p:sp>
                <p:nvSpPr>
                  <p:cNvPr id="2839" name="Shape"/>
                  <p:cNvSpPr/>
                  <p:nvPr/>
                </p:nvSpPr>
                <p:spPr>
                  <a:xfrm>
                    <a:off x="136957" y="152878"/>
                    <a:ext cx="38346" cy="183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5164" y="0"/>
                        </a:moveTo>
                        <a:cubicBezTo>
                          <a:pt x="2310" y="0"/>
                          <a:pt x="0" y="4828"/>
                          <a:pt x="0" y="10800"/>
                        </a:cubicBezTo>
                        <a:cubicBezTo>
                          <a:pt x="0" y="16766"/>
                          <a:pt x="2310" y="21600"/>
                          <a:pt x="5164" y="21600"/>
                        </a:cubicBezTo>
                        <a:lnTo>
                          <a:pt x="16436" y="21600"/>
                        </a:lnTo>
                        <a:cubicBezTo>
                          <a:pt x="19290" y="21600"/>
                          <a:pt x="21600" y="16766"/>
                          <a:pt x="21600" y="10800"/>
                        </a:cubicBezTo>
                        <a:cubicBezTo>
                          <a:pt x="21600" y="4828"/>
                          <a:pt x="19290" y="0"/>
                          <a:pt x="16436" y="0"/>
                        </a:cubicBezTo>
                        <a:lnTo>
                          <a:pt x="5164" y="0"/>
                        </a:lnTo>
                        <a:close/>
                      </a:path>
                    </a:pathLst>
                  </a:custGeom>
                  <a:solidFill>
                    <a:srgbClr val="73BCFA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defRPr sz="3000"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</p:grpSp>
        </p:grpSp>
        <p:grpSp>
          <p:nvGrpSpPr>
            <p:cNvPr id="2847" name="Group"/>
            <p:cNvGrpSpPr/>
            <p:nvPr/>
          </p:nvGrpSpPr>
          <p:grpSpPr>
            <a:xfrm>
              <a:off x="886994" y="2250570"/>
              <a:ext cx="317984" cy="306506"/>
              <a:chOff x="0" y="0"/>
              <a:chExt cx="317983" cy="306505"/>
            </a:xfrm>
          </p:grpSpPr>
          <p:sp>
            <p:nvSpPr>
              <p:cNvPr id="2843" name="Shape"/>
              <p:cNvSpPr/>
              <p:nvPr/>
            </p:nvSpPr>
            <p:spPr>
              <a:xfrm>
                <a:off x="174845" y="0"/>
                <a:ext cx="41609" cy="174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8" h="21526" fill="norm" stroke="1" extrusionOk="0">
                    <a:moveTo>
                      <a:pt x="14410" y="33"/>
                    </a:moveTo>
                    <a:cubicBezTo>
                      <a:pt x="13336" y="140"/>
                      <a:pt x="12324" y="521"/>
                      <a:pt x="11762" y="1384"/>
                    </a:cubicBezTo>
                    <a:cubicBezTo>
                      <a:pt x="10230" y="3737"/>
                      <a:pt x="1172" y="17956"/>
                      <a:pt x="0" y="19797"/>
                    </a:cubicBezTo>
                    <a:cubicBezTo>
                      <a:pt x="3988" y="19820"/>
                      <a:pt x="7823" y="20337"/>
                      <a:pt x="9921" y="21234"/>
                    </a:cubicBezTo>
                    <a:cubicBezTo>
                      <a:pt x="10147" y="21330"/>
                      <a:pt x="10333" y="21427"/>
                      <a:pt x="10505" y="21526"/>
                    </a:cubicBezTo>
                    <a:cubicBezTo>
                      <a:pt x="12605" y="21193"/>
                      <a:pt x="15804" y="20671"/>
                      <a:pt x="17283" y="20359"/>
                    </a:cubicBezTo>
                    <a:cubicBezTo>
                      <a:pt x="19479" y="19896"/>
                      <a:pt x="21600" y="20019"/>
                      <a:pt x="21324" y="17776"/>
                    </a:cubicBezTo>
                    <a:lnTo>
                      <a:pt x="18944" y="1967"/>
                    </a:lnTo>
                    <a:cubicBezTo>
                      <a:pt x="18944" y="1967"/>
                      <a:pt x="18800" y="1280"/>
                      <a:pt x="18585" y="1092"/>
                    </a:cubicBezTo>
                    <a:cubicBezTo>
                      <a:pt x="18330" y="869"/>
                      <a:pt x="18276" y="575"/>
                      <a:pt x="17373" y="314"/>
                    </a:cubicBezTo>
                    <a:cubicBezTo>
                      <a:pt x="16620" y="96"/>
                      <a:pt x="15485" y="-74"/>
                      <a:pt x="14410" y="33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844" name="Shape"/>
              <p:cNvSpPr/>
              <p:nvPr/>
            </p:nvSpPr>
            <p:spPr>
              <a:xfrm>
                <a:off x="0" y="159509"/>
                <a:ext cx="156034" cy="90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8" h="21158" fill="norm" stroke="1" extrusionOk="0">
                    <a:moveTo>
                      <a:pt x="18537" y="0"/>
                    </a:moveTo>
                    <a:cubicBezTo>
                      <a:pt x="18134" y="-12"/>
                      <a:pt x="17549" y="296"/>
                      <a:pt x="16479" y="1411"/>
                    </a:cubicBezTo>
                    <a:lnTo>
                      <a:pt x="1468" y="17321"/>
                    </a:lnTo>
                    <a:cubicBezTo>
                      <a:pt x="1468" y="17321"/>
                      <a:pt x="823" y="18020"/>
                      <a:pt x="669" y="18283"/>
                    </a:cubicBezTo>
                    <a:cubicBezTo>
                      <a:pt x="487" y="18594"/>
                      <a:pt x="208" y="18906"/>
                      <a:pt x="76" y="19510"/>
                    </a:cubicBezTo>
                    <a:cubicBezTo>
                      <a:pt x="21" y="19761"/>
                      <a:pt x="-12" y="20035"/>
                      <a:pt x="3" y="20287"/>
                    </a:cubicBezTo>
                    <a:cubicBezTo>
                      <a:pt x="49" y="21043"/>
                      <a:pt x="498" y="21588"/>
                      <a:pt x="1868" y="20696"/>
                    </a:cubicBezTo>
                    <a:cubicBezTo>
                      <a:pt x="4357" y="19073"/>
                      <a:pt x="19393" y="9193"/>
                      <a:pt x="21334" y="7914"/>
                    </a:cubicBezTo>
                    <a:cubicBezTo>
                      <a:pt x="20720" y="6016"/>
                      <a:pt x="20858" y="3752"/>
                      <a:pt x="21588" y="2127"/>
                    </a:cubicBezTo>
                    <a:cubicBezTo>
                      <a:pt x="20982" y="1614"/>
                      <a:pt x="20043" y="861"/>
                      <a:pt x="19542" y="573"/>
                    </a:cubicBezTo>
                    <a:cubicBezTo>
                      <a:pt x="19170" y="358"/>
                      <a:pt x="18941" y="12"/>
                      <a:pt x="18537" y="0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845" name="Shape"/>
              <p:cNvSpPr/>
              <p:nvPr/>
            </p:nvSpPr>
            <p:spPr>
              <a:xfrm>
                <a:off x="157605" y="167197"/>
                <a:ext cx="31442" cy="31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07" h="19823" fill="norm" stroke="1" extrusionOk="0">
                    <a:moveTo>
                      <a:pt x="8421" y="64"/>
                    </a:moveTo>
                    <a:cubicBezTo>
                      <a:pt x="7200" y="209"/>
                      <a:pt x="5980" y="605"/>
                      <a:pt x="4843" y="1277"/>
                    </a:cubicBezTo>
                    <a:cubicBezTo>
                      <a:pt x="290" y="3963"/>
                      <a:pt x="-1352" y="10016"/>
                      <a:pt x="1213" y="14788"/>
                    </a:cubicBezTo>
                    <a:cubicBezTo>
                      <a:pt x="3777" y="19562"/>
                      <a:pt x="9553" y="21228"/>
                      <a:pt x="14103" y="18539"/>
                    </a:cubicBezTo>
                    <a:cubicBezTo>
                      <a:pt x="18656" y="15853"/>
                      <a:pt x="20248" y="9797"/>
                      <a:pt x="17681" y="5027"/>
                    </a:cubicBezTo>
                    <a:cubicBezTo>
                      <a:pt x="15759" y="1447"/>
                      <a:pt x="12083" y="-372"/>
                      <a:pt x="8421" y="64"/>
                    </a:cubicBezTo>
                    <a:close/>
                  </a:path>
                </a:pathLst>
              </a:custGeom>
              <a:solidFill>
                <a:srgbClr val="73BC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846" name="Shape"/>
              <p:cNvSpPr/>
              <p:nvPr/>
            </p:nvSpPr>
            <p:spPr>
              <a:xfrm>
                <a:off x="157608" y="194072"/>
                <a:ext cx="160376" cy="112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1" h="21600" fill="norm" stroke="1" extrusionOk="0">
                    <a:moveTo>
                      <a:pt x="4700" y="0"/>
                    </a:moveTo>
                    <a:cubicBezTo>
                      <a:pt x="4442" y="621"/>
                      <a:pt x="4071" y="1165"/>
                      <a:pt x="3608" y="1546"/>
                    </a:cubicBezTo>
                    <a:cubicBezTo>
                      <a:pt x="3024" y="2027"/>
                      <a:pt x="2375" y="2183"/>
                      <a:pt x="1758" y="2068"/>
                    </a:cubicBezTo>
                    <a:cubicBezTo>
                      <a:pt x="1762" y="2114"/>
                      <a:pt x="1766" y="2161"/>
                      <a:pt x="1769" y="2208"/>
                    </a:cubicBezTo>
                    <a:cubicBezTo>
                      <a:pt x="1773" y="2256"/>
                      <a:pt x="1777" y="2305"/>
                      <a:pt x="1781" y="2353"/>
                    </a:cubicBezTo>
                    <a:cubicBezTo>
                      <a:pt x="1687" y="2346"/>
                      <a:pt x="1594" y="2332"/>
                      <a:pt x="1501" y="2312"/>
                    </a:cubicBezTo>
                    <a:cubicBezTo>
                      <a:pt x="1410" y="2293"/>
                      <a:pt x="1319" y="2267"/>
                      <a:pt x="1229" y="2236"/>
                    </a:cubicBezTo>
                    <a:lnTo>
                      <a:pt x="0" y="21600"/>
                    </a:lnTo>
                    <a:lnTo>
                      <a:pt x="4125" y="21600"/>
                    </a:lnTo>
                    <a:lnTo>
                      <a:pt x="2987" y="7716"/>
                    </a:lnTo>
                    <a:cubicBezTo>
                      <a:pt x="3108" y="7842"/>
                      <a:pt x="3222" y="7954"/>
                      <a:pt x="3357" y="8079"/>
                    </a:cubicBezTo>
                    <a:cubicBezTo>
                      <a:pt x="3492" y="8204"/>
                      <a:pt x="3645" y="8337"/>
                      <a:pt x="3838" y="8489"/>
                    </a:cubicBezTo>
                    <a:lnTo>
                      <a:pt x="18695" y="20003"/>
                    </a:lnTo>
                    <a:cubicBezTo>
                      <a:pt x="18695" y="20003"/>
                      <a:pt x="19355" y="20498"/>
                      <a:pt x="19556" y="20575"/>
                    </a:cubicBezTo>
                    <a:cubicBezTo>
                      <a:pt x="19794" y="20666"/>
                      <a:pt x="20073" y="20883"/>
                      <a:pt x="20430" y="20793"/>
                    </a:cubicBezTo>
                    <a:cubicBezTo>
                      <a:pt x="21023" y="20644"/>
                      <a:pt x="21600" y="19845"/>
                      <a:pt x="20154" y="18137"/>
                    </a:cubicBezTo>
                    <a:cubicBezTo>
                      <a:pt x="18183" y="15811"/>
                      <a:pt x="6244" y="1811"/>
                      <a:pt x="4700" y="0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pic>
          <p:nvPicPr>
            <p:cNvPr id="2848" name="Circle" descr="Circl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64788" y="2132477"/>
              <a:ext cx="582101" cy="582100"/>
            </a:xfrm>
            <a:prstGeom prst="rect">
              <a:avLst/>
            </a:prstGeom>
            <a:effectLst/>
          </p:spPr>
        </p:pic>
        <p:grpSp>
          <p:nvGrpSpPr>
            <p:cNvPr id="2857" name="Group"/>
            <p:cNvGrpSpPr/>
            <p:nvPr/>
          </p:nvGrpSpPr>
          <p:grpSpPr>
            <a:xfrm>
              <a:off x="1986016" y="2039866"/>
              <a:ext cx="767322" cy="767322"/>
              <a:chOff x="-31750" y="-31750"/>
              <a:chExt cx="767320" cy="767320"/>
            </a:xfrm>
          </p:grpSpPr>
          <p:grpSp>
            <p:nvGrpSpPr>
              <p:cNvPr id="2852" name="Circle"/>
              <p:cNvGrpSpPr/>
              <p:nvPr/>
            </p:nvGrpSpPr>
            <p:grpSpPr>
              <a:xfrm>
                <a:off x="-31751" y="-31751"/>
                <a:ext cx="767322" cy="767322"/>
                <a:chOff x="0" y="0"/>
                <a:chExt cx="767320" cy="767320"/>
              </a:xfrm>
            </p:grpSpPr>
            <p:sp>
              <p:nvSpPr>
                <p:cNvPr id="2851" name="Circle"/>
                <p:cNvSpPr/>
                <p:nvPr/>
              </p:nvSpPr>
              <p:spPr>
                <a:xfrm>
                  <a:off x="31750" y="31750"/>
                  <a:ext cx="703821" cy="703821"/>
                </a:xfrm>
                <a:prstGeom prst="ellipse">
                  <a:avLst/>
                </a:prstGeom>
                <a:solidFill>
                  <a:srgbClr val="2842A3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10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pic>
              <p:nvPicPr>
                <p:cNvPr id="2850" name="Circle" descr="Circle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767322" cy="767322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856" name="Group"/>
              <p:cNvGrpSpPr/>
              <p:nvPr/>
            </p:nvGrpSpPr>
            <p:grpSpPr>
              <a:xfrm>
                <a:off x="145312" y="134771"/>
                <a:ext cx="413197" cy="434279"/>
                <a:chOff x="0" y="0"/>
                <a:chExt cx="413196" cy="434277"/>
              </a:xfrm>
            </p:grpSpPr>
            <p:sp>
              <p:nvSpPr>
                <p:cNvPr id="2853" name="Shape"/>
                <p:cNvSpPr/>
                <p:nvPr/>
              </p:nvSpPr>
              <p:spPr>
                <a:xfrm>
                  <a:off x="235819" y="239816"/>
                  <a:ext cx="173350" cy="194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2629"/>
                      </a:moveTo>
                      <a:lnTo>
                        <a:pt x="0" y="0"/>
                      </a:lnTo>
                      <a:lnTo>
                        <a:pt x="8287" y="21600"/>
                      </a:lnTo>
                      <a:cubicBezTo>
                        <a:pt x="13776" y="19975"/>
                        <a:pt x="18445" y="16785"/>
                        <a:pt x="21600" y="12629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854" name="Shape"/>
                <p:cNvSpPr/>
                <p:nvPr/>
              </p:nvSpPr>
              <p:spPr>
                <a:xfrm>
                  <a:off x="203844" y="0"/>
                  <a:ext cx="209353" cy="3186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8050" y="21600"/>
                      </a:moveTo>
                      <a:cubicBezTo>
                        <a:pt x="20323" y="19394"/>
                        <a:pt x="21600" y="16752"/>
                        <a:pt x="21600" y="13902"/>
                      </a:cubicBezTo>
                      <a:cubicBezTo>
                        <a:pt x="21600" y="6219"/>
                        <a:pt x="11866" y="0"/>
                        <a:pt x="0" y="0"/>
                      </a:cubicBezTo>
                      <a:lnTo>
                        <a:pt x="265" y="0"/>
                      </a:lnTo>
                      <a:lnTo>
                        <a:pt x="265" y="13894"/>
                      </a:lnTo>
                      <a:cubicBezTo>
                        <a:pt x="265" y="13894"/>
                        <a:pt x="18050" y="21600"/>
                        <a:pt x="18050" y="21600"/>
                      </a:cubicBez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855" name="Shape"/>
                <p:cNvSpPr/>
                <p:nvPr/>
              </p:nvSpPr>
              <p:spPr>
                <a:xfrm>
                  <a:off x="0" y="0"/>
                  <a:ext cx="274802" cy="4104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391" y="0"/>
                      </a:moveTo>
                      <a:cubicBezTo>
                        <a:pt x="7280" y="0"/>
                        <a:pt x="0" y="4835"/>
                        <a:pt x="0" y="10800"/>
                      </a:cubicBezTo>
                      <a:cubicBezTo>
                        <a:pt x="0" y="16764"/>
                        <a:pt x="7316" y="21600"/>
                        <a:pt x="16356" y="21600"/>
                      </a:cubicBezTo>
                      <a:cubicBezTo>
                        <a:pt x="18184" y="21600"/>
                        <a:pt x="19959" y="21399"/>
                        <a:pt x="21600" y="21034"/>
                      </a:cubicBezTo>
                      <a:lnTo>
                        <a:pt x="16391" y="10800"/>
                      </a:lnTo>
                      <a:cubicBezTo>
                        <a:pt x="16391" y="10800"/>
                        <a:pt x="16391" y="0"/>
                        <a:pt x="16391" y="0"/>
                      </a:cubicBez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pic>
          <p:nvPicPr>
            <p:cNvPr id="2858" name="Line" descr="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16200000">
              <a:off x="1507181" y="1570154"/>
              <a:ext cx="507425" cy="503211"/>
            </a:xfrm>
            <a:prstGeom prst="rect">
              <a:avLst/>
            </a:prstGeom>
            <a:effectLst/>
          </p:spPr>
        </p:pic>
        <p:grpSp>
          <p:nvGrpSpPr>
            <p:cNvPr id="2866" name="Group"/>
            <p:cNvGrpSpPr/>
            <p:nvPr/>
          </p:nvGrpSpPr>
          <p:grpSpPr>
            <a:xfrm>
              <a:off x="1682295" y="1070086"/>
              <a:ext cx="582101" cy="582101"/>
              <a:chOff x="-31749" y="-31749"/>
              <a:chExt cx="582099" cy="582099"/>
            </a:xfrm>
          </p:grpSpPr>
          <p:grpSp>
            <p:nvGrpSpPr>
              <p:cNvPr id="2863" name="Group"/>
              <p:cNvGrpSpPr/>
              <p:nvPr/>
            </p:nvGrpSpPr>
            <p:grpSpPr>
              <a:xfrm>
                <a:off x="119785" y="163237"/>
                <a:ext cx="279029" cy="192126"/>
                <a:chOff x="0" y="0"/>
                <a:chExt cx="279028" cy="192125"/>
              </a:xfrm>
            </p:grpSpPr>
            <p:sp>
              <p:nvSpPr>
                <p:cNvPr id="2860" name="Shape"/>
                <p:cNvSpPr/>
                <p:nvPr/>
              </p:nvSpPr>
              <p:spPr>
                <a:xfrm>
                  <a:off x="-1" y="0"/>
                  <a:ext cx="279030" cy="1793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7" h="21526" fill="norm" stroke="1" extrusionOk="0">
                      <a:moveTo>
                        <a:pt x="9816" y="0"/>
                      </a:moveTo>
                      <a:cubicBezTo>
                        <a:pt x="8417" y="24"/>
                        <a:pt x="6293" y="89"/>
                        <a:pt x="5392" y="265"/>
                      </a:cubicBezTo>
                      <a:cubicBezTo>
                        <a:pt x="4729" y="394"/>
                        <a:pt x="3577" y="3558"/>
                        <a:pt x="2987" y="5418"/>
                      </a:cubicBezTo>
                      <a:cubicBezTo>
                        <a:pt x="2920" y="5165"/>
                        <a:pt x="2847" y="4897"/>
                        <a:pt x="2792" y="4773"/>
                      </a:cubicBezTo>
                      <a:cubicBezTo>
                        <a:pt x="2671" y="4505"/>
                        <a:pt x="2128" y="4551"/>
                        <a:pt x="1644" y="4542"/>
                      </a:cubicBezTo>
                      <a:cubicBezTo>
                        <a:pt x="1159" y="4534"/>
                        <a:pt x="713" y="4576"/>
                        <a:pt x="713" y="4576"/>
                      </a:cubicBezTo>
                      <a:cubicBezTo>
                        <a:pt x="314" y="4772"/>
                        <a:pt x="324" y="5544"/>
                        <a:pt x="440" y="6111"/>
                      </a:cubicBezTo>
                      <a:cubicBezTo>
                        <a:pt x="556" y="6678"/>
                        <a:pt x="962" y="6918"/>
                        <a:pt x="1362" y="6722"/>
                      </a:cubicBezTo>
                      <a:lnTo>
                        <a:pt x="2339" y="6246"/>
                      </a:lnTo>
                      <a:lnTo>
                        <a:pt x="2615" y="6616"/>
                      </a:lnTo>
                      <a:cubicBezTo>
                        <a:pt x="2375" y="7246"/>
                        <a:pt x="504" y="8815"/>
                        <a:pt x="502" y="9653"/>
                      </a:cubicBezTo>
                      <a:cubicBezTo>
                        <a:pt x="502" y="9984"/>
                        <a:pt x="501" y="11919"/>
                        <a:pt x="502" y="13897"/>
                      </a:cubicBezTo>
                      <a:cubicBezTo>
                        <a:pt x="222" y="14263"/>
                        <a:pt x="-2" y="14919"/>
                        <a:pt x="0" y="16144"/>
                      </a:cubicBezTo>
                      <a:cubicBezTo>
                        <a:pt x="1" y="17374"/>
                        <a:pt x="142" y="18633"/>
                        <a:pt x="329" y="19623"/>
                      </a:cubicBezTo>
                      <a:cubicBezTo>
                        <a:pt x="517" y="20624"/>
                        <a:pt x="773" y="21351"/>
                        <a:pt x="1039" y="21451"/>
                      </a:cubicBezTo>
                      <a:cubicBezTo>
                        <a:pt x="1435" y="21600"/>
                        <a:pt x="3500" y="21484"/>
                        <a:pt x="4644" y="21466"/>
                      </a:cubicBezTo>
                      <a:cubicBezTo>
                        <a:pt x="5061" y="21459"/>
                        <a:pt x="5584" y="21386"/>
                        <a:pt x="5798" y="21273"/>
                      </a:cubicBezTo>
                      <a:cubicBezTo>
                        <a:pt x="6066" y="21131"/>
                        <a:pt x="6338" y="20818"/>
                        <a:pt x="6384" y="20754"/>
                      </a:cubicBezTo>
                      <a:lnTo>
                        <a:pt x="10476" y="20754"/>
                      </a:lnTo>
                      <a:lnTo>
                        <a:pt x="15205" y="20754"/>
                      </a:lnTo>
                      <a:cubicBezTo>
                        <a:pt x="15222" y="20777"/>
                        <a:pt x="15508" y="21123"/>
                        <a:pt x="15788" y="21273"/>
                      </a:cubicBezTo>
                      <a:cubicBezTo>
                        <a:pt x="15991" y="21383"/>
                        <a:pt x="16526" y="21463"/>
                        <a:pt x="16945" y="21466"/>
                      </a:cubicBezTo>
                      <a:cubicBezTo>
                        <a:pt x="18083" y="21473"/>
                        <a:pt x="20169" y="21555"/>
                        <a:pt x="20547" y="21451"/>
                      </a:cubicBezTo>
                      <a:cubicBezTo>
                        <a:pt x="21063" y="21310"/>
                        <a:pt x="21598" y="18656"/>
                        <a:pt x="21586" y="16144"/>
                      </a:cubicBezTo>
                      <a:cubicBezTo>
                        <a:pt x="21580" y="14736"/>
                        <a:pt x="21294" y="14086"/>
                        <a:pt x="20960" y="13762"/>
                      </a:cubicBezTo>
                      <a:cubicBezTo>
                        <a:pt x="20960" y="11866"/>
                        <a:pt x="20960" y="9973"/>
                        <a:pt x="20960" y="9653"/>
                      </a:cubicBezTo>
                      <a:cubicBezTo>
                        <a:pt x="20960" y="8853"/>
                        <a:pt x="19255" y="7386"/>
                        <a:pt x="18893" y="6708"/>
                      </a:cubicBezTo>
                      <a:lnTo>
                        <a:pt x="19101" y="6433"/>
                      </a:lnTo>
                      <a:lnTo>
                        <a:pt x="20075" y="6910"/>
                      </a:lnTo>
                      <a:cubicBezTo>
                        <a:pt x="20475" y="7106"/>
                        <a:pt x="20884" y="6866"/>
                        <a:pt x="21000" y="6299"/>
                      </a:cubicBezTo>
                      <a:cubicBezTo>
                        <a:pt x="21116" y="5731"/>
                        <a:pt x="21127" y="4965"/>
                        <a:pt x="20727" y="4769"/>
                      </a:cubicBezTo>
                      <a:cubicBezTo>
                        <a:pt x="20727" y="4769"/>
                        <a:pt x="20281" y="4717"/>
                        <a:pt x="19796" y="4725"/>
                      </a:cubicBezTo>
                      <a:cubicBezTo>
                        <a:pt x="19312" y="4734"/>
                        <a:pt x="18772" y="4692"/>
                        <a:pt x="18651" y="4961"/>
                      </a:cubicBezTo>
                      <a:cubicBezTo>
                        <a:pt x="18607" y="5060"/>
                        <a:pt x="18546" y="5277"/>
                        <a:pt x="18490" y="5476"/>
                      </a:cubicBezTo>
                      <a:cubicBezTo>
                        <a:pt x="17907" y="3627"/>
                        <a:pt x="16737" y="389"/>
                        <a:pt x="16070" y="265"/>
                      </a:cubicBezTo>
                      <a:cubicBezTo>
                        <a:pt x="15132" y="90"/>
                        <a:pt x="12908" y="34"/>
                        <a:pt x="11435" y="14"/>
                      </a:cubicBezTo>
                      <a:lnTo>
                        <a:pt x="10024" y="0"/>
                      </a:lnTo>
                      <a:lnTo>
                        <a:pt x="9816" y="0"/>
                      </a:lnTo>
                      <a:close/>
                      <a:moveTo>
                        <a:pt x="8420" y="1213"/>
                      </a:moveTo>
                      <a:cubicBezTo>
                        <a:pt x="9459" y="1201"/>
                        <a:pt x="10456" y="1227"/>
                        <a:pt x="10734" y="1227"/>
                      </a:cubicBezTo>
                      <a:cubicBezTo>
                        <a:pt x="11293" y="1227"/>
                        <a:pt x="14711" y="1109"/>
                        <a:pt x="15620" y="1439"/>
                      </a:cubicBezTo>
                      <a:cubicBezTo>
                        <a:pt x="16446" y="1738"/>
                        <a:pt x="17482" y="4770"/>
                        <a:pt x="17935" y="6944"/>
                      </a:cubicBezTo>
                      <a:lnTo>
                        <a:pt x="3524" y="6944"/>
                      </a:lnTo>
                      <a:cubicBezTo>
                        <a:pt x="3981" y="4771"/>
                        <a:pt x="5024" y="1734"/>
                        <a:pt x="5845" y="1439"/>
                      </a:cubicBezTo>
                      <a:cubicBezTo>
                        <a:pt x="6299" y="1275"/>
                        <a:pt x="7380" y="1224"/>
                        <a:pt x="8420" y="1213"/>
                      </a:cubicBez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861" name="Shape"/>
                <p:cNvSpPr/>
                <p:nvPr/>
              </p:nvSpPr>
              <p:spPr>
                <a:xfrm>
                  <a:off x="13616" y="177024"/>
                  <a:ext cx="251761" cy="151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6" y="0"/>
                      </a:moveTo>
                      <a:cubicBezTo>
                        <a:pt x="38" y="239"/>
                        <a:pt x="27" y="447"/>
                        <a:pt x="21" y="694"/>
                      </a:cubicBezTo>
                      <a:cubicBezTo>
                        <a:pt x="3" y="1344"/>
                        <a:pt x="0" y="2089"/>
                        <a:pt x="0" y="2845"/>
                      </a:cubicBezTo>
                      <a:lnTo>
                        <a:pt x="0" y="15425"/>
                      </a:lnTo>
                      <a:cubicBezTo>
                        <a:pt x="0" y="17121"/>
                        <a:pt x="37" y="18678"/>
                        <a:pt x="104" y="19796"/>
                      </a:cubicBezTo>
                      <a:cubicBezTo>
                        <a:pt x="171" y="20914"/>
                        <a:pt x="269" y="21600"/>
                        <a:pt x="370" y="21600"/>
                      </a:cubicBezTo>
                      <a:lnTo>
                        <a:pt x="2988" y="21600"/>
                      </a:lnTo>
                      <a:cubicBezTo>
                        <a:pt x="3090" y="21600"/>
                        <a:pt x="3183" y="20914"/>
                        <a:pt x="3250" y="19796"/>
                      </a:cubicBezTo>
                      <a:cubicBezTo>
                        <a:pt x="3317" y="18678"/>
                        <a:pt x="3358" y="17121"/>
                        <a:pt x="3358" y="15425"/>
                      </a:cubicBezTo>
                      <a:lnTo>
                        <a:pt x="3358" y="2845"/>
                      </a:lnTo>
                      <a:cubicBezTo>
                        <a:pt x="3358" y="2716"/>
                        <a:pt x="3358" y="2587"/>
                        <a:pt x="3357" y="2459"/>
                      </a:cubicBezTo>
                      <a:cubicBezTo>
                        <a:pt x="3357" y="2333"/>
                        <a:pt x="3356" y="2207"/>
                        <a:pt x="3354" y="2081"/>
                      </a:cubicBezTo>
                      <a:cubicBezTo>
                        <a:pt x="2094" y="2484"/>
                        <a:pt x="581" y="3105"/>
                        <a:pt x="225" y="1665"/>
                      </a:cubicBezTo>
                      <a:cubicBezTo>
                        <a:pt x="165" y="1425"/>
                        <a:pt x="104" y="810"/>
                        <a:pt x="46" y="0"/>
                      </a:cubicBezTo>
                      <a:close/>
                      <a:moveTo>
                        <a:pt x="21567" y="486"/>
                      </a:moveTo>
                      <a:cubicBezTo>
                        <a:pt x="21517" y="1071"/>
                        <a:pt x="21471" y="1517"/>
                        <a:pt x="21421" y="1665"/>
                      </a:cubicBezTo>
                      <a:cubicBezTo>
                        <a:pt x="21076" y="2681"/>
                        <a:pt x="19511" y="2259"/>
                        <a:pt x="18242" y="2012"/>
                      </a:cubicBezTo>
                      <a:cubicBezTo>
                        <a:pt x="18242" y="2035"/>
                        <a:pt x="18242" y="2058"/>
                        <a:pt x="18242" y="2081"/>
                      </a:cubicBezTo>
                      <a:cubicBezTo>
                        <a:pt x="18240" y="2339"/>
                        <a:pt x="18242" y="2590"/>
                        <a:pt x="18242" y="2845"/>
                      </a:cubicBezTo>
                      <a:lnTo>
                        <a:pt x="18242" y="15425"/>
                      </a:lnTo>
                      <a:cubicBezTo>
                        <a:pt x="18242" y="17121"/>
                        <a:pt x="18283" y="18678"/>
                        <a:pt x="18350" y="19796"/>
                      </a:cubicBezTo>
                      <a:cubicBezTo>
                        <a:pt x="18417" y="20914"/>
                        <a:pt x="18510" y="21600"/>
                        <a:pt x="18612" y="21600"/>
                      </a:cubicBezTo>
                      <a:lnTo>
                        <a:pt x="21230" y="21600"/>
                      </a:lnTo>
                      <a:cubicBezTo>
                        <a:pt x="21331" y="21600"/>
                        <a:pt x="21425" y="20914"/>
                        <a:pt x="21492" y="19796"/>
                      </a:cubicBezTo>
                      <a:cubicBezTo>
                        <a:pt x="21559" y="18678"/>
                        <a:pt x="21600" y="17120"/>
                        <a:pt x="21600" y="15425"/>
                      </a:cubicBezTo>
                      <a:lnTo>
                        <a:pt x="21600" y="2845"/>
                      </a:lnTo>
                      <a:cubicBezTo>
                        <a:pt x="21600" y="2089"/>
                        <a:pt x="21593" y="1338"/>
                        <a:pt x="21575" y="694"/>
                      </a:cubicBezTo>
                      <a:cubicBezTo>
                        <a:pt x="21573" y="618"/>
                        <a:pt x="21570" y="553"/>
                        <a:pt x="21567" y="486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862" name="Shape"/>
                <p:cNvSpPr/>
                <p:nvPr/>
              </p:nvSpPr>
              <p:spPr>
                <a:xfrm>
                  <a:off x="14957" y="79636"/>
                  <a:ext cx="249592" cy="778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9" fill="norm" stroke="1" extrusionOk="0">
                      <a:moveTo>
                        <a:pt x="18608" y="1"/>
                      </a:moveTo>
                      <a:cubicBezTo>
                        <a:pt x="18065" y="3"/>
                        <a:pt x="17817" y="404"/>
                        <a:pt x="17748" y="491"/>
                      </a:cubicBezTo>
                      <a:cubicBezTo>
                        <a:pt x="16884" y="1573"/>
                        <a:pt x="16476" y="3419"/>
                        <a:pt x="16283" y="5985"/>
                      </a:cubicBezTo>
                      <a:lnTo>
                        <a:pt x="18001" y="5985"/>
                      </a:lnTo>
                      <a:lnTo>
                        <a:pt x="19192" y="5985"/>
                      </a:lnTo>
                      <a:cubicBezTo>
                        <a:pt x="19396" y="5973"/>
                        <a:pt x="19599" y="5935"/>
                        <a:pt x="19802" y="5862"/>
                      </a:cubicBezTo>
                      <a:cubicBezTo>
                        <a:pt x="20043" y="5775"/>
                        <a:pt x="20291" y="5626"/>
                        <a:pt x="20472" y="5106"/>
                      </a:cubicBezTo>
                      <a:cubicBezTo>
                        <a:pt x="21057" y="3422"/>
                        <a:pt x="20669" y="178"/>
                        <a:pt x="19792" y="1"/>
                      </a:cubicBezTo>
                      <a:cubicBezTo>
                        <a:pt x="19786" y="0"/>
                        <a:pt x="19715" y="-1"/>
                        <a:pt x="19608" y="1"/>
                      </a:cubicBezTo>
                      <a:cubicBezTo>
                        <a:pt x="19520" y="3"/>
                        <a:pt x="19401" y="2"/>
                        <a:pt x="19282" y="1"/>
                      </a:cubicBezTo>
                      <a:cubicBezTo>
                        <a:pt x="19027" y="-1"/>
                        <a:pt x="18751" y="1"/>
                        <a:pt x="18608" y="1"/>
                      </a:cubicBezTo>
                      <a:close/>
                      <a:moveTo>
                        <a:pt x="1815" y="24"/>
                      </a:moveTo>
                      <a:cubicBezTo>
                        <a:pt x="938" y="200"/>
                        <a:pt x="550" y="3444"/>
                        <a:pt x="1135" y="5128"/>
                      </a:cubicBezTo>
                      <a:cubicBezTo>
                        <a:pt x="1315" y="5649"/>
                        <a:pt x="1563" y="5798"/>
                        <a:pt x="1805" y="5885"/>
                      </a:cubicBezTo>
                      <a:cubicBezTo>
                        <a:pt x="2007" y="5958"/>
                        <a:pt x="2211" y="5996"/>
                        <a:pt x="2415" y="6007"/>
                      </a:cubicBezTo>
                      <a:lnTo>
                        <a:pt x="3606" y="6007"/>
                      </a:lnTo>
                      <a:lnTo>
                        <a:pt x="5324" y="6007"/>
                      </a:lnTo>
                      <a:cubicBezTo>
                        <a:pt x="5131" y="3441"/>
                        <a:pt x="4723" y="1595"/>
                        <a:pt x="3859" y="513"/>
                      </a:cubicBezTo>
                      <a:cubicBezTo>
                        <a:pt x="3790" y="427"/>
                        <a:pt x="3542" y="25"/>
                        <a:pt x="2998" y="24"/>
                      </a:cubicBezTo>
                      <a:cubicBezTo>
                        <a:pt x="2856" y="23"/>
                        <a:pt x="2580" y="22"/>
                        <a:pt x="2325" y="24"/>
                      </a:cubicBezTo>
                      <a:cubicBezTo>
                        <a:pt x="2206" y="24"/>
                        <a:pt x="2087" y="26"/>
                        <a:pt x="1999" y="24"/>
                      </a:cubicBezTo>
                      <a:cubicBezTo>
                        <a:pt x="1892" y="21"/>
                        <a:pt x="1821" y="23"/>
                        <a:pt x="1815" y="24"/>
                      </a:cubicBezTo>
                      <a:close/>
                      <a:moveTo>
                        <a:pt x="694" y="18485"/>
                      </a:moveTo>
                      <a:cubicBezTo>
                        <a:pt x="309" y="18485"/>
                        <a:pt x="0" y="19183"/>
                        <a:pt x="0" y="20042"/>
                      </a:cubicBezTo>
                      <a:cubicBezTo>
                        <a:pt x="0" y="20125"/>
                        <a:pt x="5" y="20206"/>
                        <a:pt x="10" y="20287"/>
                      </a:cubicBezTo>
                      <a:cubicBezTo>
                        <a:pt x="63" y="21030"/>
                        <a:pt x="346" y="21599"/>
                        <a:pt x="694" y="21599"/>
                      </a:cubicBezTo>
                      <a:lnTo>
                        <a:pt x="1100" y="21599"/>
                      </a:lnTo>
                      <a:lnTo>
                        <a:pt x="1964" y="21599"/>
                      </a:lnTo>
                      <a:lnTo>
                        <a:pt x="3127" y="21599"/>
                      </a:lnTo>
                      <a:cubicBezTo>
                        <a:pt x="2996" y="20264"/>
                        <a:pt x="2718" y="19305"/>
                        <a:pt x="2134" y="18741"/>
                      </a:cubicBezTo>
                      <a:cubicBezTo>
                        <a:pt x="2088" y="18696"/>
                        <a:pt x="1922" y="18485"/>
                        <a:pt x="1555" y="18485"/>
                      </a:cubicBezTo>
                      <a:cubicBezTo>
                        <a:pt x="1459" y="18485"/>
                        <a:pt x="1273" y="18485"/>
                        <a:pt x="1100" y="18485"/>
                      </a:cubicBezTo>
                      <a:cubicBezTo>
                        <a:pt x="889" y="18485"/>
                        <a:pt x="694" y="18485"/>
                        <a:pt x="694" y="18485"/>
                      </a:cubicBezTo>
                      <a:close/>
                      <a:moveTo>
                        <a:pt x="20045" y="18485"/>
                      </a:moveTo>
                      <a:cubicBezTo>
                        <a:pt x="19678" y="18485"/>
                        <a:pt x="19509" y="18696"/>
                        <a:pt x="19462" y="18741"/>
                      </a:cubicBezTo>
                      <a:cubicBezTo>
                        <a:pt x="18878" y="19305"/>
                        <a:pt x="18600" y="20264"/>
                        <a:pt x="18470" y="21599"/>
                      </a:cubicBezTo>
                      <a:lnTo>
                        <a:pt x="19632" y="21599"/>
                      </a:lnTo>
                      <a:lnTo>
                        <a:pt x="20496" y="21599"/>
                      </a:lnTo>
                      <a:lnTo>
                        <a:pt x="20902" y="21599"/>
                      </a:lnTo>
                      <a:cubicBezTo>
                        <a:pt x="21250" y="21599"/>
                        <a:pt x="21537" y="21030"/>
                        <a:pt x="21590" y="20287"/>
                      </a:cubicBezTo>
                      <a:cubicBezTo>
                        <a:pt x="21595" y="20206"/>
                        <a:pt x="21600" y="20125"/>
                        <a:pt x="21600" y="20042"/>
                      </a:cubicBezTo>
                      <a:cubicBezTo>
                        <a:pt x="21600" y="19183"/>
                        <a:pt x="21287" y="18485"/>
                        <a:pt x="20902" y="18485"/>
                      </a:cubicBezTo>
                      <a:cubicBezTo>
                        <a:pt x="20902" y="18485"/>
                        <a:pt x="20707" y="18485"/>
                        <a:pt x="20496" y="18485"/>
                      </a:cubicBezTo>
                      <a:cubicBezTo>
                        <a:pt x="20324" y="18485"/>
                        <a:pt x="20141" y="18485"/>
                        <a:pt x="20045" y="18485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pic>
            <p:nvPicPr>
              <p:cNvPr id="2864" name="Circle" descr="Circle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31750" y="-31750"/>
                <a:ext cx="582100" cy="5821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869" name="Circle"/>
            <p:cNvGrpSpPr/>
            <p:nvPr/>
          </p:nvGrpSpPr>
          <p:grpSpPr>
            <a:xfrm>
              <a:off x="2483971" y="2828063"/>
              <a:ext cx="767322" cy="767322"/>
              <a:chOff x="0" y="0"/>
              <a:chExt cx="767320" cy="767320"/>
            </a:xfrm>
          </p:grpSpPr>
          <p:sp>
            <p:nvSpPr>
              <p:cNvPr id="2868" name="Circle"/>
              <p:cNvSpPr/>
              <p:nvPr/>
            </p:nvSpPr>
            <p:spPr>
              <a:xfrm>
                <a:off x="31750" y="31750"/>
                <a:ext cx="703821" cy="703821"/>
              </a:xfrm>
              <a:prstGeom prst="ellipse">
                <a:avLst/>
              </a:prstGeom>
              <a:solidFill>
                <a:srgbClr val="2842A3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0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pic>
            <p:nvPicPr>
              <p:cNvPr id="2867" name="Circle" descr="Circle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-1"/>
                <a:ext cx="767322" cy="767322"/>
              </a:xfrm>
              <a:prstGeom prst="rect">
                <a:avLst/>
              </a:prstGeom>
              <a:effectLst/>
            </p:spPr>
          </p:pic>
        </p:grpSp>
        <p:grpSp>
          <p:nvGrpSpPr>
            <p:cNvPr id="2873" name="Group"/>
            <p:cNvGrpSpPr/>
            <p:nvPr/>
          </p:nvGrpSpPr>
          <p:grpSpPr>
            <a:xfrm>
              <a:off x="2698426" y="2994585"/>
              <a:ext cx="338412" cy="434279"/>
              <a:chOff x="0" y="0"/>
              <a:chExt cx="338411" cy="434277"/>
            </a:xfrm>
          </p:grpSpPr>
          <p:sp>
            <p:nvSpPr>
              <p:cNvPr id="2870" name="Shape"/>
              <p:cNvSpPr/>
              <p:nvPr/>
            </p:nvSpPr>
            <p:spPr>
              <a:xfrm>
                <a:off x="157180" y="0"/>
                <a:ext cx="181232" cy="181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246" y="0"/>
                    </a:moveTo>
                    <a:cubicBezTo>
                      <a:pt x="9246" y="0"/>
                      <a:pt x="9157" y="356"/>
                      <a:pt x="9017" y="969"/>
                    </a:cubicBezTo>
                    <a:cubicBezTo>
                      <a:pt x="8877" y="1582"/>
                      <a:pt x="8687" y="2449"/>
                      <a:pt x="8492" y="3486"/>
                    </a:cubicBezTo>
                    <a:cubicBezTo>
                      <a:pt x="8337" y="3535"/>
                      <a:pt x="8177" y="3592"/>
                      <a:pt x="8021" y="3647"/>
                    </a:cubicBezTo>
                    <a:cubicBezTo>
                      <a:pt x="7865" y="3702"/>
                      <a:pt x="7709" y="3755"/>
                      <a:pt x="7563" y="3822"/>
                    </a:cubicBezTo>
                    <a:cubicBezTo>
                      <a:pt x="6710" y="3135"/>
                      <a:pt x="5986" y="2562"/>
                      <a:pt x="5464" y="2167"/>
                    </a:cubicBezTo>
                    <a:cubicBezTo>
                      <a:pt x="4942" y="1771"/>
                      <a:pt x="4630" y="1561"/>
                      <a:pt x="4630" y="1561"/>
                    </a:cubicBezTo>
                    <a:lnTo>
                      <a:pt x="1561" y="4616"/>
                    </a:lnTo>
                    <a:cubicBezTo>
                      <a:pt x="1561" y="4616"/>
                      <a:pt x="1785" y="4928"/>
                      <a:pt x="2180" y="5450"/>
                    </a:cubicBezTo>
                    <a:cubicBezTo>
                      <a:pt x="2575" y="5973"/>
                      <a:pt x="3148" y="6710"/>
                      <a:pt x="3836" y="7563"/>
                    </a:cubicBezTo>
                    <a:cubicBezTo>
                      <a:pt x="3768" y="7709"/>
                      <a:pt x="3702" y="7848"/>
                      <a:pt x="3647" y="7994"/>
                    </a:cubicBezTo>
                    <a:cubicBezTo>
                      <a:pt x="3592" y="8140"/>
                      <a:pt x="3548" y="8297"/>
                      <a:pt x="3499" y="8452"/>
                    </a:cubicBezTo>
                    <a:cubicBezTo>
                      <a:pt x="2463" y="8647"/>
                      <a:pt x="1582" y="8839"/>
                      <a:pt x="969" y="8990"/>
                    </a:cubicBezTo>
                    <a:cubicBezTo>
                      <a:pt x="356" y="9141"/>
                      <a:pt x="0" y="9246"/>
                      <a:pt x="0" y="9246"/>
                    </a:cubicBezTo>
                    <a:lnTo>
                      <a:pt x="0" y="12354"/>
                    </a:lnTo>
                    <a:cubicBezTo>
                      <a:pt x="0" y="12354"/>
                      <a:pt x="357" y="12443"/>
                      <a:pt x="969" y="12583"/>
                    </a:cubicBezTo>
                    <a:cubicBezTo>
                      <a:pt x="1581" y="12723"/>
                      <a:pt x="2460" y="12912"/>
                      <a:pt x="3499" y="13108"/>
                    </a:cubicBezTo>
                    <a:cubicBezTo>
                      <a:pt x="3548" y="13260"/>
                      <a:pt x="3592" y="13422"/>
                      <a:pt x="3647" y="13579"/>
                    </a:cubicBezTo>
                    <a:cubicBezTo>
                      <a:pt x="3702" y="13736"/>
                      <a:pt x="3769" y="13894"/>
                      <a:pt x="3836" y="14037"/>
                    </a:cubicBezTo>
                    <a:cubicBezTo>
                      <a:pt x="3145" y="14892"/>
                      <a:pt x="2575" y="15628"/>
                      <a:pt x="2180" y="16150"/>
                    </a:cubicBezTo>
                    <a:cubicBezTo>
                      <a:pt x="1786" y="16671"/>
                      <a:pt x="1561" y="16970"/>
                      <a:pt x="1561" y="16970"/>
                    </a:cubicBezTo>
                    <a:lnTo>
                      <a:pt x="4630" y="20039"/>
                    </a:lnTo>
                    <a:cubicBezTo>
                      <a:pt x="4630" y="20039"/>
                      <a:pt x="4930" y="19827"/>
                      <a:pt x="5450" y="19433"/>
                    </a:cubicBezTo>
                    <a:cubicBezTo>
                      <a:pt x="5971" y="19039"/>
                      <a:pt x="6706" y="18471"/>
                      <a:pt x="7563" y="17778"/>
                    </a:cubicBezTo>
                    <a:cubicBezTo>
                      <a:pt x="7705" y="17843"/>
                      <a:pt x="7860" y="17897"/>
                      <a:pt x="8007" y="17953"/>
                    </a:cubicBezTo>
                    <a:cubicBezTo>
                      <a:pt x="8155" y="18009"/>
                      <a:pt x="8301" y="18067"/>
                      <a:pt x="8452" y="18114"/>
                    </a:cubicBezTo>
                    <a:cubicBezTo>
                      <a:pt x="8648" y="19158"/>
                      <a:pt x="8853" y="20020"/>
                      <a:pt x="9003" y="20631"/>
                    </a:cubicBezTo>
                    <a:cubicBezTo>
                      <a:pt x="9154" y="21242"/>
                      <a:pt x="9246" y="21600"/>
                      <a:pt x="9246" y="21600"/>
                    </a:cubicBezTo>
                    <a:lnTo>
                      <a:pt x="12354" y="21600"/>
                    </a:lnTo>
                    <a:cubicBezTo>
                      <a:pt x="12354" y="21600"/>
                      <a:pt x="12456" y="21238"/>
                      <a:pt x="12597" y="20618"/>
                    </a:cubicBezTo>
                    <a:cubicBezTo>
                      <a:pt x="12737" y="19997"/>
                      <a:pt x="12926" y="19107"/>
                      <a:pt x="13121" y="18061"/>
                    </a:cubicBezTo>
                    <a:cubicBezTo>
                      <a:pt x="13271" y="18013"/>
                      <a:pt x="13417" y="17985"/>
                      <a:pt x="13566" y="17939"/>
                    </a:cubicBezTo>
                    <a:cubicBezTo>
                      <a:pt x="13714" y="17894"/>
                      <a:pt x="13856" y="17843"/>
                      <a:pt x="13996" y="17778"/>
                    </a:cubicBezTo>
                    <a:cubicBezTo>
                      <a:pt x="14857" y="18473"/>
                      <a:pt x="15605" y="19040"/>
                      <a:pt x="16136" y="19433"/>
                    </a:cubicBezTo>
                    <a:cubicBezTo>
                      <a:pt x="16667" y="19827"/>
                      <a:pt x="16984" y="20039"/>
                      <a:pt x="16984" y="20039"/>
                    </a:cubicBezTo>
                    <a:lnTo>
                      <a:pt x="20052" y="16970"/>
                    </a:lnTo>
                    <a:cubicBezTo>
                      <a:pt x="20052" y="16970"/>
                      <a:pt x="19827" y="16653"/>
                      <a:pt x="19433" y="16123"/>
                    </a:cubicBezTo>
                    <a:cubicBezTo>
                      <a:pt x="19040" y="15592"/>
                      <a:pt x="18473" y="14857"/>
                      <a:pt x="17778" y="13996"/>
                    </a:cubicBezTo>
                    <a:cubicBezTo>
                      <a:pt x="17843" y="13855"/>
                      <a:pt x="17894" y="13700"/>
                      <a:pt x="17939" y="13552"/>
                    </a:cubicBezTo>
                    <a:cubicBezTo>
                      <a:pt x="17985" y="13404"/>
                      <a:pt x="18026" y="13258"/>
                      <a:pt x="18074" y="13108"/>
                    </a:cubicBezTo>
                    <a:cubicBezTo>
                      <a:pt x="19120" y="12913"/>
                      <a:pt x="19997" y="12724"/>
                      <a:pt x="20618" y="12583"/>
                    </a:cubicBezTo>
                    <a:cubicBezTo>
                      <a:pt x="21238" y="12443"/>
                      <a:pt x="21600" y="12354"/>
                      <a:pt x="21600" y="12354"/>
                    </a:cubicBezTo>
                    <a:lnTo>
                      <a:pt x="21600" y="9246"/>
                    </a:lnTo>
                    <a:cubicBezTo>
                      <a:pt x="21600" y="9246"/>
                      <a:pt x="21255" y="9141"/>
                      <a:pt x="20644" y="8990"/>
                    </a:cubicBezTo>
                    <a:cubicBezTo>
                      <a:pt x="20034" y="8839"/>
                      <a:pt x="19158" y="8647"/>
                      <a:pt x="18114" y="8452"/>
                    </a:cubicBezTo>
                    <a:cubicBezTo>
                      <a:pt x="18067" y="8301"/>
                      <a:pt x="18022" y="8142"/>
                      <a:pt x="17966" y="7994"/>
                    </a:cubicBezTo>
                    <a:cubicBezTo>
                      <a:pt x="17911" y="7846"/>
                      <a:pt x="17843" y="7705"/>
                      <a:pt x="17778" y="7563"/>
                    </a:cubicBezTo>
                    <a:cubicBezTo>
                      <a:pt x="18470" y="6705"/>
                      <a:pt x="19039" y="5971"/>
                      <a:pt x="19433" y="5450"/>
                    </a:cubicBezTo>
                    <a:cubicBezTo>
                      <a:pt x="19827" y="4930"/>
                      <a:pt x="20052" y="4616"/>
                      <a:pt x="20052" y="4616"/>
                    </a:cubicBezTo>
                    <a:lnTo>
                      <a:pt x="16984" y="1561"/>
                    </a:lnTo>
                    <a:cubicBezTo>
                      <a:pt x="16984" y="1561"/>
                      <a:pt x="16671" y="1772"/>
                      <a:pt x="16150" y="2167"/>
                    </a:cubicBezTo>
                    <a:cubicBezTo>
                      <a:pt x="15628" y="2562"/>
                      <a:pt x="14892" y="3132"/>
                      <a:pt x="14037" y="3822"/>
                    </a:cubicBezTo>
                    <a:cubicBezTo>
                      <a:pt x="13894" y="3755"/>
                      <a:pt x="13736" y="3702"/>
                      <a:pt x="13579" y="3647"/>
                    </a:cubicBezTo>
                    <a:cubicBezTo>
                      <a:pt x="13422" y="3592"/>
                      <a:pt x="13274" y="3535"/>
                      <a:pt x="13121" y="3486"/>
                    </a:cubicBezTo>
                    <a:cubicBezTo>
                      <a:pt x="12926" y="2447"/>
                      <a:pt x="12737" y="1581"/>
                      <a:pt x="12597" y="969"/>
                    </a:cubicBezTo>
                    <a:cubicBezTo>
                      <a:pt x="12457" y="357"/>
                      <a:pt x="12354" y="0"/>
                      <a:pt x="12354" y="0"/>
                    </a:cubicBezTo>
                    <a:lnTo>
                      <a:pt x="9246" y="0"/>
                    </a:lnTo>
                    <a:close/>
                    <a:moveTo>
                      <a:pt x="10807" y="6177"/>
                    </a:moveTo>
                    <a:cubicBezTo>
                      <a:pt x="13362" y="6177"/>
                      <a:pt x="15423" y="8238"/>
                      <a:pt x="15423" y="10793"/>
                    </a:cubicBezTo>
                    <a:cubicBezTo>
                      <a:pt x="15423" y="13348"/>
                      <a:pt x="13362" y="15423"/>
                      <a:pt x="10807" y="15423"/>
                    </a:cubicBezTo>
                    <a:cubicBezTo>
                      <a:pt x="8252" y="15423"/>
                      <a:pt x="6177" y="13348"/>
                      <a:pt x="6177" y="10793"/>
                    </a:cubicBezTo>
                    <a:cubicBezTo>
                      <a:pt x="6177" y="8238"/>
                      <a:pt x="8252" y="6177"/>
                      <a:pt x="10807" y="6177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871" name="Shape"/>
              <p:cNvSpPr/>
              <p:nvPr/>
            </p:nvSpPr>
            <p:spPr>
              <a:xfrm>
                <a:off x="0" y="144533"/>
                <a:ext cx="198847" cy="198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611" y="0"/>
                    </a:moveTo>
                    <a:lnTo>
                      <a:pt x="4980" y="1462"/>
                    </a:lnTo>
                    <a:cubicBezTo>
                      <a:pt x="4980" y="1462"/>
                      <a:pt x="5021" y="1683"/>
                      <a:pt x="5103" y="2076"/>
                    </a:cubicBezTo>
                    <a:cubicBezTo>
                      <a:pt x="5184" y="2469"/>
                      <a:pt x="5298" y="3031"/>
                      <a:pt x="5471" y="3723"/>
                    </a:cubicBezTo>
                    <a:cubicBezTo>
                      <a:pt x="5119" y="3988"/>
                      <a:pt x="4796" y="4281"/>
                      <a:pt x="4489" y="4595"/>
                    </a:cubicBezTo>
                    <a:cubicBezTo>
                      <a:pt x="4182" y="4910"/>
                      <a:pt x="3902" y="5246"/>
                      <a:pt x="3643" y="5603"/>
                    </a:cubicBezTo>
                    <a:cubicBezTo>
                      <a:pt x="2888" y="5432"/>
                      <a:pt x="2261" y="5304"/>
                      <a:pt x="1828" y="5222"/>
                    </a:cubicBezTo>
                    <a:cubicBezTo>
                      <a:pt x="1394" y="5140"/>
                      <a:pt x="1153" y="5099"/>
                      <a:pt x="1153" y="5099"/>
                    </a:cubicBezTo>
                    <a:lnTo>
                      <a:pt x="37" y="7667"/>
                    </a:lnTo>
                    <a:cubicBezTo>
                      <a:pt x="37" y="7667"/>
                      <a:pt x="232" y="7827"/>
                      <a:pt x="589" y="8085"/>
                    </a:cubicBezTo>
                    <a:cubicBezTo>
                      <a:pt x="945" y="8342"/>
                      <a:pt x="1469" y="8701"/>
                      <a:pt x="2110" y="9129"/>
                    </a:cubicBezTo>
                    <a:cubicBezTo>
                      <a:pt x="2036" y="9522"/>
                      <a:pt x="2014" y="10154"/>
                      <a:pt x="2012" y="10702"/>
                    </a:cubicBezTo>
                    <a:cubicBezTo>
                      <a:pt x="2009" y="11250"/>
                      <a:pt x="2017" y="11722"/>
                      <a:pt x="2024" y="11783"/>
                    </a:cubicBezTo>
                    <a:cubicBezTo>
                      <a:pt x="1407" y="12133"/>
                      <a:pt x="905" y="12421"/>
                      <a:pt x="552" y="12631"/>
                    </a:cubicBezTo>
                    <a:cubicBezTo>
                      <a:pt x="199" y="12840"/>
                      <a:pt x="0" y="12962"/>
                      <a:pt x="0" y="12962"/>
                    </a:cubicBezTo>
                    <a:lnTo>
                      <a:pt x="1460" y="16648"/>
                    </a:lnTo>
                    <a:cubicBezTo>
                      <a:pt x="1460" y="16648"/>
                      <a:pt x="1683" y="16605"/>
                      <a:pt x="2085" y="16513"/>
                    </a:cubicBezTo>
                    <a:cubicBezTo>
                      <a:pt x="2487" y="16422"/>
                      <a:pt x="3064" y="16279"/>
                      <a:pt x="3753" y="16108"/>
                    </a:cubicBezTo>
                    <a:cubicBezTo>
                      <a:pt x="4019" y="16461"/>
                      <a:pt x="4311" y="16796"/>
                      <a:pt x="4624" y="17103"/>
                    </a:cubicBezTo>
                    <a:cubicBezTo>
                      <a:pt x="4938" y="17410"/>
                      <a:pt x="5273" y="17691"/>
                      <a:pt x="5630" y="17951"/>
                    </a:cubicBezTo>
                    <a:cubicBezTo>
                      <a:pt x="5461" y="18699"/>
                      <a:pt x="5332" y="19321"/>
                      <a:pt x="5250" y="19757"/>
                    </a:cubicBezTo>
                    <a:cubicBezTo>
                      <a:pt x="5167" y="20193"/>
                      <a:pt x="5127" y="20445"/>
                      <a:pt x="5127" y="20445"/>
                    </a:cubicBezTo>
                    <a:lnTo>
                      <a:pt x="7654" y="21526"/>
                    </a:lnTo>
                    <a:cubicBezTo>
                      <a:pt x="7654" y="21526"/>
                      <a:pt x="7798" y="21324"/>
                      <a:pt x="8046" y="20973"/>
                    </a:cubicBezTo>
                    <a:cubicBezTo>
                      <a:pt x="8295" y="20623"/>
                      <a:pt x="8654" y="20117"/>
                      <a:pt x="9077" y="19487"/>
                    </a:cubicBezTo>
                    <a:cubicBezTo>
                      <a:pt x="9492" y="19568"/>
                      <a:pt x="10146" y="19600"/>
                      <a:pt x="10708" y="19610"/>
                    </a:cubicBezTo>
                    <a:cubicBezTo>
                      <a:pt x="11270" y="19620"/>
                      <a:pt x="11743" y="19604"/>
                      <a:pt x="11800" y="19597"/>
                    </a:cubicBezTo>
                    <a:cubicBezTo>
                      <a:pt x="12147" y="20213"/>
                      <a:pt x="12436" y="20715"/>
                      <a:pt x="12646" y="21059"/>
                    </a:cubicBezTo>
                    <a:cubicBezTo>
                      <a:pt x="12856" y="21404"/>
                      <a:pt x="12977" y="21600"/>
                      <a:pt x="12977" y="21600"/>
                    </a:cubicBezTo>
                    <a:lnTo>
                      <a:pt x="16620" y="20138"/>
                    </a:lnTo>
                    <a:cubicBezTo>
                      <a:pt x="16620" y="20138"/>
                      <a:pt x="16579" y="19917"/>
                      <a:pt x="16497" y="19524"/>
                    </a:cubicBezTo>
                    <a:cubicBezTo>
                      <a:pt x="16416" y="19130"/>
                      <a:pt x="16289" y="18565"/>
                      <a:pt x="16117" y="17877"/>
                    </a:cubicBezTo>
                    <a:cubicBezTo>
                      <a:pt x="16483" y="17602"/>
                      <a:pt x="16839" y="17295"/>
                      <a:pt x="17160" y="16968"/>
                    </a:cubicBezTo>
                    <a:cubicBezTo>
                      <a:pt x="17481" y="16641"/>
                      <a:pt x="17766" y="16298"/>
                      <a:pt x="18031" y="15924"/>
                    </a:cubicBezTo>
                    <a:cubicBezTo>
                      <a:pt x="18770" y="16091"/>
                      <a:pt x="19379" y="16209"/>
                      <a:pt x="19797" y="16292"/>
                    </a:cubicBezTo>
                    <a:cubicBezTo>
                      <a:pt x="20215" y="16375"/>
                      <a:pt x="20447" y="16415"/>
                      <a:pt x="20447" y="16415"/>
                    </a:cubicBezTo>
                    <a:lnTo>
                      <a:pt x="21563" y="13884"/>
                    </a:lnTo>
                    <a:cubicBezTo>
                      <a:pt x="21563" y="13884"/>
                      <a:pt x="21357" y="13737"/>
                      <a:pt x="20999" y="13478"/>
                    </a:cubicBezTo>
                    <a:cubicBezTo>
                      <a:pt x="20640" y="13220"/>
                      <a:pt x="20124" y="12858"/>
                      <a:pt x="19490" y="12434"/>
                    </a:cubicBezTo>
                    <a:cubicBezTo>
                      <a:pt x="19562" y="12049"/>
                      <a:pt x="19600" y="11422"/>
                      <a:pt x="19613" y="10874"/>
                    </a:cubicBezTo>
                    <a:cubicBezTo>
                      <a:pt x="19626" y="10326"/>
                      <a:pt x="19621" y="9850"/>
                      <a:pt x="19613" y="9780"/>
                    </a:cubicBezTo>
                    <a:cubicBezTo>
                      <a:pt x="20228" y="9434"/>
                      <a:pt x="20716" y="9143"/>
                      <a:pt x="21060" y="8932"/>
                    </a:cubicBezTo>
                    <a:cubicBezTo>
                      <a:pt x="21404" y="8722"/>
                      <a:pt x="21600" y="8588"/>
                      <a:pt x="21600" y="8588"/>
                    </a:cubicBezTo>
                    <a:lnTo>
                      <a:pt x="20140" y="4952"/>
                    </a:lnTo>
                    <a:cubicBezTo>
                      <a:pt x="20140" y="4952"/>
                      <a:pt x="19920" y="4996"/>
                      <a:pt x="19527" y="5087"/>
                    </a:cubicBezTo>
                    <a:cubicBezTo>
                      <a:pt x="19134" y="5178"/>
                      <a:pt x="18571" y="5319"/>
                      <a:pt x="17883" y="5492"/>
                    </a:cubicBezTo>
                    <a:cubicBezTo>
                      <a:pt x="17615" y="5135"/>
                      <a:pt x="17321" y="4788"/>
                      <a:pt x="17000" y="4472"/>
                    </a:cubicBezTo>
                    <a:cubicBezTo>
                      <a:pt x="16679" y="4157"/>
                      <a:pt x="16332" y="3874"/>
                      <a:pt x="15970" y="3612"/>
                    </a:cubicBezTo>
                    <a:cubicBezTo>
                      <a:pt x="16142" y="2860"/>
                      <a:pt x="16269" y="2229"/>
                      <a:pt x="16350" y="1794"/>
                    </a:cubicBezTo>
                    <a:cubicBezTo>
                      <a:pt x="16432" y="1359"/>
                      <a:pt x="16461" y="1118"/>
                      <a:pt x="16461" y="1118"/>
                    </a:cubicBezTo>
                    <a:lnTo>
                      <a:pt x="13897" y="0"/>
                    </a:lnTo>
                    <a:cubicBezTo>
                      <a:pt x="13897" y="0"/>
                      <a:pt x="13749" y="196"/>
                      <a:pt x="13492" y="553"/>
                    </a:cubicBezTo>
                    <a:cubicBezTo>
                      <a:pt x="13236" y="910"/>
                      <a:pt x="12878" y="1434"/>
                      <a:pt x="12450" y="2076"/>
                    </a:cubicBezTo>
                    <a:cubicBezTo>
                      <a:pt x="12067" y="2005"/>
                      <a:pt x="11440" y="1981"/>
                      <a:pt x="10892" y="1978"/>
                    </a:cubicBezTo>
                    <a:cubicBezTo>
                      <a:pt x="10344" y="1975"/>
                      <a:pt x="9868" y="1983"/>
                      <a:pt x="9800" y="1990"/>
                    </a:cubicBezTo>
                    <a:cubicBezTo>
                      <a:pt x="9452" y="1372"/>
                      <a:pt x="9164" y="872"/>
                      <a:pt x="8954" y="528"/>
                    </a:cubicBezTo>
                    <a:cubicBezTo>
                      <a:pt x="8744" y="184"/>
                      <a:pt x="8611" y="0"/>
                      <a:pt x="8611" y="0"/>
                    </a:cubicBezTo>
                    <a:close/>
                    <a:moveTo>
                      <a:pt x="10880" y="6868"/>
                    </a:moveTo>
                    <a:cubicBezTo>
                      <a:pt x="12413" y="6900"/>
                      <a:pt x="13870" y="7808"/>
                      <a:pt x="14474" y="9326"/>
                    </a:cubicBezTo>
                    <a:cubicBezTo>
                      <a:pt x="15279" y="11348"/>
                      <a:pt x="14273" y="13655"/>
                      <a:pt x="12253" y="14461"/>
                    </a:cubicBezTo>
                    <a:cubicBezTo>
                      <a:pt x="10234" y="15268"/>
                      <a:pt x="7968" y="14260"/>
                      <a:pt x="7163" y="12238"/>
                    </a:cubicBezTo>
                    <a:cubicBezTo>
                      <a:pt x="6358" y="10215"/>
                      <a:pt x="7327" y="7945"/>
                      <a:pt x="9347" y="7139"/>
                    </a:cubicBezTo>
                    <a:cubicBezTo>
                      <a:pt x="9851" y="6937"/>
                      <a:pt x="10369" y="6858"/>
                      <a:pt x="10880" y="6868"/>
                    </a:cubicBezTo>
                    <a:close/>
                  </a:path>
                </a:pathLst>
              </a:custGeom>
              <a:solidFill>
                <a:srgbClr val="73BC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872" name="Shape"/>
              <p:cNvSpPr/>
              <p:nvPr/>
            </p:nvSpPr>
            <p:spPr>
              <a:xfrm>
                <a:off x="162825" y="307359"/>
                <a:ext cx="126920" cy="1269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301" y="0"/>
                    </a:moveTo>
                    <a:cubicBezTo>
                      <a:pt x="9301" y="0"/>
                      <a:pt x="9217" y="369"/>
                      <a:pt x="9070" y="980"/>
                    </a:cubicBezTo>
                    <a:cubicBezTo>
                      <a:pt x="8924" y="1591"/>
                      <a:pt x="8728" y="2462"/>
                      <a:pt x="8532" y="3498"/>
                    </a:cubicBezTo>
                    <a:cubicBezTo>
                      <a:pt x="8378" y="3546"/>
                      <a:pt x="8198" y="3586"/>
                      <a:pt x="8033" y="3632"/>
                    </a:cubicBezTo>
                    <a:cubicBezTo>
                      <a:pt x="7868" y="3678"/>
                      <a:pt x="7717" y="3719"/>
                      <a:pt x="7572" y="3786"/>
                    </a:cubicBezTo>
                    <a:cubicBezTo>
                      <a:pt x="6719" y="3098"/>
                      <a:pt x="6003" y="2531"/>
                      <a:pt x="5496" y="2133"/>
                    </a:cubicBezTo>
                    <a:cubicBezTo>
                      <a:pt x="4989" y="1735"/>
                      <a:pt x="4689" y="1499"/>
                      <a:pt x="4689" y="1499"/>
                    </a:cubicBezTo>
                    <a:lnTo>
                      <a:pt x="1576" y="4631"/>
                    </a:lnTo>
                    <a:cubicBezTo>
                      <a:pt x="1576" y="4631"/>
                      <a:pt x="1793" y="4936"/>
                      <a:pt x="2191" y="5458"/>
                    </a:cubicBezTo>
                    <a:cubicBezTo>
                      <a:pt x="2589" y="5979"/>
                      <a:pt x="3156" y="6719"/>
                      <a:pt x="3843" y="7572"/>
                    </a:cubicBezTo>
                    <a:cubicBezTo>
                      <a:pt x="3776" y="7717"/>
                      <a:pt x="3712" y="7863"/>
                      <a:pt x="3651" y="8014"/>
                    </a:cubicBezTo>
                    <a:cubicBezTo>
                      <a:pt x="3590" y="8164"/>
                      <a:pt x="3527" y="8321"/>
                      <a:pt x="3478" y="8475"/>
                    </a:cubicBezTo>
                    <a:cubicBezTo>
                      <a:pt x="2442" y="8670"/>
                      <a:pt x="1572" y="8867"/>
                      <a:pt x="961" y="9013"/>
                    </a:cubicBezTo>
                    <a:cubicBezTo>
                      <a:pt x="350" y="9159"/>
                      <a:pt x="0" y="9243"/>
                      <a:pt x="0" y="9243"/>
                    </a:cubicBezTo>
                    <a:lnTo>
                      <a:pt x="0" y="12299"/>
                    </a:lnTo>
                    <a:cubicBezTo>
                      <a:pt x="0" y="12299"/>
                      <a:pt x="374" y="12426"/>
                      <a:pt x="999" y="12587"/>
                    </a:cubicBezTo>
                    <a:cubicBezTo>
                      <a:pt x="1624" y="12748"/>
                      <a:pt x="2516" y="12948"/>
                      <a:pt x="3555" y="13144"/>
                    </a:cubicBezTo>
                    <a:cubicBezTo>
                      <a:pt x="3604" y="13296"/>
                      <a:pt x="3644" y="13431"/>
                      <a:pt x="3690" y="13567"/>
                    </a:cubicBezTo>
                    <a:cubicBezTo>
                      <a:pt x="3736" y="13704"/>
                      <a:pt x="3777" y="13847"/>
                      <a:pt x="3843" y="13990"/>
                    </a:cubicBezTo>
                    <a:cubicBezTo>
                      <a:pt x="3153" y="14845"/>
                      <a:pt x="2588" y="15583"/>
                      <a:pt x="2191" y="16104"/>
                    </a:cubicBezTo>
                    <a:cubicBezTo>
                      <a:pt x="1793" y="16625"/>
                      <a:pt x="1576" y="16930"/>
                      <a:pt x="1576" y="16930"/>
                    </a:cubicBezTo>
                    <a:lnTo>
                      <a:pt x="4689" y="20043"/>
                    </a:lnTo>
                    <a:cubicBezTo>
                      <a:pt x="4689" y="20043"/>
                      <a:pt x="4995" y="19825"/>
                      <a:pt x="5515" y="19428"/>
                    </a:cubicBezTo>
                    <a:cubicBezTo>
                      <a:pt x="6036" y="19032"/>
                      <a:pt x="6772" y="18468"/>
                      <a:pt x="7629" y="17776"/>
                    </a:cubicBezTo>
                    <a:cubicBezTo>
                      <a:pt x="7771" y="17841"/>
                      <a:pt x="7919" y="17883"/>
                      <a:pt x="8071" y="17930"/>
                    </a:cubicBezTo>
                    <a:cubicBezTo>
                      <a:pt x="8223" y="17976"/>
                      <a:pt x="8382" y="18016"/>
                      <a:pt x="8532" y="18064"/>
                    </a:cubicBezTo>
                    <a:cubicBezTo>
                      <a:pt x="8728" y="19108"/>
                      <a:pt x="8924" y="19996"/>
                      <a:pt x="9070" y="20620"/>
                    </a:cubicBezTo>
                    <a:cubicBezTo>
                      <a:pt x="9216" y="21244"/>
                      <a:pt x="9301" y="21600"/>
                      <a:pt x="9301" y="21600"/>
                    </a:cubicBezTo>
                    <a:lnTo>
                      <a:pt x="12376" y="21600"/>
                    </a:lnTo>
                    <a:cubicBezTo>
                      <a:pt x="12376" y="21600"/>
                      <a:pt x="12460" y="21243"/>
                      <a:pt x="12606" y="20620"/>
                    </a:cubicBezTo>
                    <a:cubicBezTo>
                      <a:pt x="12753" y="19996"/>
                      <a:pt x="12949" y="19110"/>
                      <a:pt x="13144" y="18064"/>
                    </a:cubicBezTo>
                    <a:cubicBezTo>
                      <a:pt x="13294" y="18016"/>
                      <a:pt x="13453" y="17976"/>
                      <a:pt x="13606" y="17930"/>
                    </a:cubicBezTo>
                    <a:cubicBezTo>
                      <a:pt x="13758" y="17883"/>
                      <a:pt x="13907" y="17840"/>
                      <a:pt x="14048" y="17776"/>
                    </a:cubicBezTo>
                    <a:cubicBezTo>
                      <a:pt x="14908" y="18470"/>
                      <a:pt x="15642" y="19032"/>
                      <a:pt x="16162" y="19428"/>
                    </a:cubicBezTo>
                    <a:cubicBezTo>
                      <a:pt x="16681" y="19825"/>
                      <a:pt x="16988" y="20043"/>
                      <a:pt x="16988" y="20043"/>
                    </a:cubicBezTo>
                    <a:lnTo>
                      <a:pt x="20101" y="16930"/>
                    </a:lnTo>
                    <a:cubicBezTo>
                      <a:pt x="20101" y="16930"/>
                      <a:pt x="19878" y="16624"/>
                      <a:pt x="19467" y="16104"/>
                    </a:cubicBezTo>
                    <a:cubicBezTo>
                      <a:pt x="19056" y="15584"/>
                      <a:pt x="18470" y="14850"/>
                      <a:pt x="17776" y="13990"/>
                    </a:cubicBezTo>
                    <a:cubicBezTo>
                      <a:pt x="17841" y="13849"/>
                      <a:pt x="17906" y="13700"/>
                      <a:pt x="17968" y="13548"/>
                    </a:cubicBezTo>
                    <a:cubicBezTo>
                      <a:pt x="18030" y="13396"/>
                      <a:pt x="18074" y="13236"/>
                      <a:pt x="18122" y="13087"/>
                    </a:cubicBezTo>
                    <a:cubicBezTo>
                      <a:pt x="19168" y="12892"/>
                      <a:pt x="20050" y="12695"/>
                      <a:pt x="20658" y="12549"/>
                    </a:cubicBezTo>
                    <a:cubicBezTo>
                      <a:pt x="21267" y="12402"/>
                      <a:pt x="21600" y="12299"/>
                      <a:pt x="21600" y="12299"/>
                    </a:cubicBezTo>
                    <a:lnTo>
                      <a:pt x="21600" y="9243"/>
                    </a:lnTo>
                    <a:cubicBezTo>
                      <a:pt x="21600" y="9243"/>
                      <a:pt x="21267" y="9159"/>
                      <a:pt x="20658" y="9013"/>
                    </a:cubicBezTo>
                    <a:cubicBezTo>
                      <a:pt x="20049" y="8867"/>
                      <a:pt x="19166" y="8670"/>
                      <a:pt x="18122" y="8475"/>
                    </a:cubicBezTo>
                    <a:cubicBezTo>
                      <a:pt x="18074" y="8324"/>
                      <a:pt x="18034" y="8165"/>
                      <a:pt x="17987" y="8014"/>
                    </a:cubicBezTo>
                    <a:cubicBezTo>
                      <a:pt x="17940" y="7862"/>
                      <a:pt x="17898" y="7713"/>
                      <a:pt x="17833" y="7572"/>
                    </a:cubicBezTo>
                    <a:cubicBezTo>
                      <a:pt x="18526" y="6713"/>
                      <a:pt x="19089" y="5978"/>
                      <a:pt x="19486" y="5458"/>
                    </a:cubicBezTo>
                    <a:cubicBezTo>
                      <a:pt x="19883" y="4937"/>
                      <a:pt x="20101" y="4631"/>
                      <a:pt x="20101" y="4631"/>
                    </a:cubicBezTo>
                    <a:lnTo>
                      <a:pt x="16988" y="1499"/>
                    </a:lnTo>
                    <a:cubicBezTo>
                      <a:pt x="16988" y="1499"/>
                      <a:pt x="16683" y="1736"/>
                      <a:pt x="16162" y="2133"/>
                    </a:cubicBezTo>
                    <a:cubicBezTo>
                      <a:pt x="15641" y="2531"/>
                      <a:pt x="14903" y="3096"/>
                      <a:pt x="14048" y="3786"/>
                    </a:cubicBezTo>
                    <a:cubicBezTo>
                      <a:pt x="13905" y="3719"/>
                      <a:pt x="13757" y="3678"/>
                      <a:pt x="13606" y="3632"/>
                    </a:cubicBezTo>
                    <a:cubicBezTo>
                      <a:pt x="13454" y="3586"/>
                      <a:pt x="13297" y="3547"/>
                      <a:pt x="13144" y="3498"/>
                    </a:cubicBezTo>
                    <a:cubicBezTo>
                      <a:pt x="12949" y="2459"/>
                      <a:pt x="12752" y="1571"/>
                      <a:pt x="12606" y="961"/>
                    </a:cubicBezTo>
                    <a:cubicBezTo>
                      <a:pt x="12460" y="351"/>
                      <a:pt x="12376" y="0"/>
                      <a:pt x="12376" y="0"/>
                    </a:cubicBezTo>
                    <a:lnTo>
                      <a:pt x="9301" y="0"/>
                    </a:lnTo>
                    <a:close/>
                    <a:moveTo>
                      <a:pt x="10800" y="6188"/>
                    </a:moveTo>
                    <a:cubicBezTo>
                      <a:pt x="13354" y="6188"/>
                      <a:pt x="15431" y="8245"/>
                      <a:pt x="15431" y="10800"/>
                    </a:cubicBezTo>
                    <a:cubicBezTo>
                      <a:pt x="15431" y="13354"/>
                      <a:pt x="13354" y="15431"/>
                      <a:pt x="10800" y="15431"/>
                    </a:cubicBezTo>
                    <a:cubicBezTo>
                      <a:pt x="8246" y="15431"/>
                      <a:pt x="6188" y="13354"/>
                      <a:pt x="6188" y="10800"/>
                    </a:cubicBezTo>
                    <a:cubicBezTo>
                      <a:pt x="6188" y="8245"/>
                      <a:pt x="8246" y="6188"/>
                      <a:pt x="10800" y="6188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2879" name="Group"/>
            <p:cNvGrpSpPr/>
            <p:nvPr/>
          </p:nvGrpSpPr>
          <p:grpSpPr>
            <a:xfrm>
              <a:off x="-31750" y="2881262"/>
              <a:ext cx="582100" cy="582101"/>
              <a:chOff x="-31749" y="-31749"/>
              <a:chExt cx="582099" cy="582099"/>
            </a:xfrm>
          </p:grpSpPr>
          <p:pic>
            <p:nvPicPr>
              <p:cNvPr id="2874" name="Circle" descr="Circle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31750" y="-31750"/>
                <a:ext cx="582100" cy="582100"/>
              </a:xfrm>
              <a:prstGeom prst="rect">
                <a:avLst/>
              </a:prstGeom>
              <a:effectLst/>
            </p:spPr>
          </p:pic>
          <p:grpSp>
            <p:nvGrpSpPr>
              <p:cNvPr id="2878" name="Group"/>
              <p:cNvGrpSpPr/>
              <p:nvPr/>
            </p:nvGrpSpPr>
            <p:grpSpPr>
              <a:xfrm>
                <a:off x="90093" y="144854"/>
                <a:ext cx="338413" cy="228891"/>
                <a:chOff x="0" y="0"/>
                <a:chExt cx="338411" cy="228889"/>
              </a:xfrm>
            </p:grpSpPr>
            <p:sp>
              <p:nvSpPr>
                <p:cNvPr id="2876" name="Shape"/>
                <p:cNvSpPr/>
                <p:nvPr/>
              </p:nvSpPr>
              <p:spPr>
                <a:xfrm>
                  <a:off x="37013" y="-1"/>
                  <a:ext cx="264412" cy="2288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51" h="21509" fill="norm" stroke="1" extrusionOk="0">
                      <a:moveTo>
                        <a:pt x="4833" y="3"/>
                      </a:moveTo>
                      <a:cubicBezTo>
                        <a:pt x="3941" y="35"/>
                        <a:pt x="2967" y="309"/>
                        <a:pt x="2048" y="1134"/>
                      </a:cubicBezTo>
                      <a:cubicBezTo>
                        <a:pt x="-1224" y="4072"/>
                        <a:pt x="-222" y="9985"/>
                        <a:pt x="2580" y="14341"/>
                      </a:cubicBezTo>
                      <a:cubicBezTo>
                        <a:pt x="4468" y="17278"/>
                        <a:pt x="6838" y="19717"/>
                        <a:pt x="9542" y="21509"/>
                      </a:cubicBezTo>
                      <a:cubicBezTo>
                        <a:pt x="9542" y="21509"/>
                        <a:pt x="9575" y="21484"/>
                        <a:pt x="9576" y="21483"/>
                      </a:cubicBezTo>
                      <a:cubicBezTo>
                        <a:pt x="9577" y="21484"/>
                        <a:pt x="9610" y="21509"/>
                        <a:pt x="9610" y="21509"/>
                      </a:cubicBezTo>
                      <a:cubicBezTo>
                        <a:pt x="12314" y="19717"/>
                        <a:pt x="14684" y="17278"/>
                        <a:pt x="16572" y="14341"/>
                      </a:cubicBezTo>
                      <a:cubicBezTo>
                        <a:pt x="19374" y="9985"/>
                        <a:pt x="20376" y="4072"/>
                        <a:pt x="17104" y="1134"/>
                      </a:cubicBezTo>
                      <a:cubicBezTo>
                        <a:pt x="16185" y="309"/>
                        <a:pt x="15211" y="35"/>
                        <a:pt x="14319" y="3"/>
                      </a:cubicBezTo>
                      <a:cubicBezTo>
                        <a:pt x="11699" y="-91"/>
                        <a:pt x="9636" y="2124"/>
                        <a:pt x="9610" y="2154"/>
                      </a:cubicBezTo>
                      <a:cubicBezTo>
                        <a:pt x="9610" y="2154"/>
                        <a:pt x="9581" y="2123"/>
                        <a:pt x="9576" y="2118"/>
                      </a:cubicBezTo>
                      <a:cubicBezTo>
                        <a:pt x="9571" y="2123"/>
                        <a:pt x="9542" y="2154"/>
                        <a:pt x="9542" y="2154"/>
                      </a:cubicBezTo>
                      <a:cubicBezTo>
                        <a:pt x="9516" y="2124"/>
                        <a:pt x="7453" y="-91"/>
                        <a:pt x="4833" y="3"/>
                      </a:cubicBez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877" name="Shape"/>
                <p:cNvSpPr/>
                <p:nvPr/>
              </p:nvSpPr>
              <p:spPr>
                <a:xfrm>
                  <a:off x="0" y="38698"/>
                  <a:ext cx="338412" cy="159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2713" y="21600"/>
                      </a:moveTo>
                      <a:cubicBezTo>
                        <a:pt x="12709" y="21600"/>
                        <a:pt x="12705" y="21600"/>
                        <a:pt x="12701" y="21600"/>
                      </a:cubicBezTo>
                      <a:cubicBezTo>
                        <a:pt x="12570" y="21588"/>
                        <a:pt x="12461" y="21388"/>
                        <a:pt x="12436" y="21115"/>
                      </a:cubicBezTo>
                      <a:lnTo>
                        <a:pt x="10880" y="3838"/>
                      </a:lnTo>
                      <a:lnTo>
                        <a:pt x="9427" y="20634"/>
                      </a:lnTo>
                      <a:cubicBezTo>
                        <a:pt x="9404" y="20897"/>
                        <a:pt x="9301" y="21096"/>
                        <a:pt x="9176" y="21120"/>
                      </a:cubicBezTo>
                      <a:cubicBezTo>
                        <a:pt x="9050" y="21143"/>
                        <a:pt x="8932" y="20988"/>
                        <a:pt x="8887" y="20738"/>
                      </a:cubicBezTo>
                      <a:lnTo>
                        <a:pt x="7400" y="12451"/>
                      </a:lnTo>
                      <a:lnTo>
                        <a:pt x="281" y="12451"/>
                      </a:lnTo>
                      <a:cubicBezTo>
                        <a:pt x="126" y="12451"/>
                        <a:pt x="0" y="12184"/>
                        <a:pt x="0" y="11854"/>
                      </a:cubicBezTo>
                      <a:cubicBezTo>
                        <a:pt x="0" y="11525"/>
                        <a:pt x="126" y="11258"/>
                        <a:pt x="281" y="11258"/>
                      </a:cubicBezTo>
                      <a:lnTo>
                        <a:pt x="7594" y="11258"/>
                      </a:lnTo>
                      <a:cubicBezTo>
                        <a:pt x="7710" y="11258"/>
                        <a:pt x="7815" y="11410"/>
                        <a:pt x="7857" y="11642"/>
                      </a:cubicBezTo>
                      <a:lnTo>
                        <a:pt x="9055" y="18320"/>
                      </a:lnTo>
                      <a:lnTo>
                        <a:pt x="10598" y="489"/>
                      </a:lnTo>
                      <a:cubicBezTo>
                        <a:pt x="10623" y="207"/>
                        <a:pt x="10739" y="1"/>
                        <a:pt x="10874" y="0"/>
                      </a:cubicBezTo>
                      <a:cubicBezTo>
                        <a:pt x="10874" y="0"/>
                        <a:pt x="10875" y="0"/>
                        <a:pt x="10875" y="0"/>
                      </a:cubicBezTo>
                      <a:cubicBezTo>
                        <a:pt x="11010" y="0"/>
                        <a:pt x="11126" y="203"/>
                        <a:pt x="11151" y="485"/>
                      </a:cubicBezTo>
                      <a:lnTo>
                        <a:pt x="12763" y="18384"/>
                      </a:lnTo>
                      <a:lnTo>
                        <a:pt x="14448" y="5489"/>
                      </a:lnTo>
                      <a:cubicBezTo>
                        <a:pt x="14481" y="5233"/>
                        <a:pt x="14590" y="5055"/>
                        <a:pt x="14715" y="5052"/>
                      </a:cubicBezTo>
                      <a:cubicBezTo>
                        <a:pt x="14840" y="5054"/>
                        <a:pt x="14952" y="5221"/>
                        <a:pt x="14988" y="5475"/>
                      </a:cubicBezTo>
                      <a:lnTo>
                        <a:pt x="16352" y="14997"/>
                      </a:lnTo>
                      <a:lnTo>
                        <a:pt x="21319" y="14997"/>
                      </a:lnTo>
                      <a:cubicBezTo>
                        <a:pt x="21474" y="14997"/>
                        <a:pt x="21600" y="15264"/>
                        <a:pt x="21600" y="15593"/>
                      </a:cubicBezTo>
                      <a:cubicBezTo>
                        <a:pt x="21600" y="15923"/>
                        <a:pt x="21474" y="16190"/>
                        <a:pt x="21319" y="16190"/>
                      </a:cubicBezTo>
                      <a:lnTo>
                        <a:pt x="16144" y="16190"/>
                      </a:lnTo>
                      <a:cubicBezTo>
                        <a:pt x="16020" y="16190"/>
                        <a:pt x="15911" y="16018"/>
                        <a:pt x="15875" y="15767"/>
                      </a:cubicBezTo>
                      <a:lnTo>
                        <a:pt x="14731" y="7787"/>
                      </a:lnTo>
                      <a:lnTo>
                        <a:pt x="12984" y="21163"/>
                      </a:lnTo>
                      <a:cubicBezTo>
                        <a:pt x="12950" y="21422"/>
                        <a:pt x="12838" y="21600"/>
                        <a:pt x="12713" y="21600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grpSp>
          <p:nvGrpSpPr>
            <p:cNvPr id="2888" name="Group"/>
            <p:cNvGrpSpPr/>
            <p:nvPr/>
          </p:nvGrpSpPr>
          <p:grpSpPr>
            <a:xfrm>
              <a:off x="1317463" y="2881262"/>
              <a:ext cx="582101" cy="582101"/>
              <a:chOff x="-31749" y="-31749"/>
              <a:chExt cx="582099" cy="582099"/>
            </a:xfrm>
          </p:grpSpPr>
          <p:grpSp>
            <p:nvGrpSpPr>
              <p:cNvPr id="2882" name="Circle"/>
              <p:cNvGrpSpPr/>
              <p:nvPr/>
            </p:nvGrpSpPr>
            <p:grpSpPr>
              <a:xfrm>
                <a:off x="-31750" y="-31750"/>
                <a:ext cx="582100" cy="582100"/>
                <a:chOff x="0" y="0"/>
                <a:chExt cx="582099" cy="582099"/>
              </a:xfrm>
            </p:grpSpPr>
            <p:sp>
              <p:nvSpPr>
                <p:cNvPr id="2881" name="Circle"/>
                <p:cNvSpPr/>
                <p:nvPr/>
              </p:nvSpPr>
              <p:spPr>
                <a:xfrm>
                  <a:off x="31750" y="31750"/>
                  <a:ext cx="518600" cy="518600"/>
                </a:xfrm>
                <a:prstGeom prst="ellipse">
                  <a:avLst/>
                </a:prstGeom>
                <a:solidFill>
                  <a:srgbClr val="2842A3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10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pic>
              <p:nvPicPr>
                <p:cNvPr id="2880" name="Circle" descr="Circle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82100" cy="58210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887" name="Group"/>
              <p:cNvGrpSpPr/>
              <p:nvPr/>
            </p:nvGrpSpPr>
            <p:grpSpPr>
              <a:xfrm>
                <a:off x="155338" y="126758"/>
                <a:ext cx="207923" cy="265086"/>
                <a:chOff x="0" y="0"/>
                <a:chExt cx="207921" cy="265084"/>
              </a:xfrm>
            </p:grpSpPr>
            <p:sp>
              <p:nvSpPr>
                <p:cNvPr id="2883" name="Shape"/>
                <p:cNvSpPr/>
                <p:nvPr/>
              </p:nvSpPr>
              <p:spPr>
                <a:xfrm rot="1294286">
                  <a:off x="97379" y="15333"/>
                  <a:ext cx="98984" cy="817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214" h="21600" fill="norm" stroke="1" extrusionOk="0">
                      <a:moveTo>
                        <a:pt x="2050" y="0"/>
                      </a:moveTo>
                      <a:cubicBezTo>
                        <a:pt x="2653" y="2975"/>
                        <a:pt x="4375" y="5205"/>
                        <a:pt x="6497" y="5758"/>
                      </a:cubicBezTo>
                      <a:cubicBezTo>
                        <a:pt x="8109" y="6178"/>
                        <a:pt x="9759" y="5537"/>
                        <a:pt x="11394" y="5783"/>
                      </a:cubicBezTo>
                      <a:cubicBezTo>
                        <a:pt x="16698" y="6583"/>
                        <a:pt x="19798" y="14771"/>
                        <a:pt x="17382" y="21600"/>
                      </a:cubicBezTo>
                      <a:cubicBezTo>
                        <a:pt x="15701" y="19695"/>
                        <a:pt x="13677" y="18555"/>
                        <a:pt x="11565" y="18295"/>
                      </a:cubicBezTo>
                      <a:cubicBezTo>
                        <a:pt x="9534" y="18046"/>
                        <a:pt x="7431" y="18640"/>
                        <a:pt x="5425" y="17800"/>
                      </a:cubicBezTo>
                      <a:cubicBezTo>
                        <a:pt x="29" y="15539"/>
                        <a:pt x="-1802" y="5880"/>
                        <a:pt x="2050" y="0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884" name="Shape"/>
                <p:cNvSpPr/>
                <p:nvPr/>
              </p:nvSpPr>
              <p:spPr>
                <a:xfrm rot="1294286">
                  <a:off x="11558" y="15333"/>
                  <a:ext cx="98985" cy="817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214" h="21600" fill="norm" stroke="1" extrusionOk="0">
                      <a:moveTo>
                        <a:pt x="2050" y="0"/>
                      </a:moveTo>
                      <a:cubicBezTo>
                        <a:pt x="2653" y="2975"/>
                        <a:pt x="4375" y="5205"/>
                        <a:pt x="6497" y="5758"/>
                      </a:cubicBezTo>
                      <a:cubicBezTo>
                        <a:pt x="8109" y="6178"/>
                        <a:pt x="9759" y="5537"/>
                        <a:pt x="11394" y="5783"/>
                      </a:cubicBezTo>
                      <a:cubicBezTo>
                        <a:pt x="16698" y="6583"/>
                        <a:pt x="19798" y="14771"/>
                        <a:pt x="17382" y="21600"/>
                      </a:cubicBezTo>
                      <a:cubicBezTo>
                        <a:pt x="15701" y="19695"/>
                        <a:pt x="13677" y="18555"/>
                        <a:pt x="11565" y="18295"/>
                      </a:cubicBezTo>
                      <a:cubicBezTo>
                        <a:pt x="9534" y="18046"/>
                        <a:pt x="7431" y="18640"/>
                        <a:pt x="5425" y="17800"/>
                      </a:cubicBezTo>
                      <a:cubicBezTo>
                        <a:pt x="29" y="15539"/>
                        <a:pt x="-1802" y="5880"/>
                        <a:pt x="2050" y="0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885" name="Shape"/>
                <p:cNvSpPr/>
                <p:nvPr/>
              </p:nvSpPr>
              <p:spPr>
                <a:xfrm>
                  <a:off x="48032" y="90973"/>
                  <a:ext cx="70684" cy="1741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066" y="0"/>
                      </a:moveTo>
                      <a:lnTo>
                        <a:pt x="18534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3066" y="0"/>
                      </a:ln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886" name="Shape"/>
                <p:cNvSpPr/>
                <p:nvPr/>
              </p:nvSpPr>
              <p:spPr>
                <a:xfrm>
                  <a:off x="132075" y="90973"/>
                  <a:ext cx="70685" cy="1741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066" y="0"/>
                      </a:moveTo>
                      <a:lnTo>
                        <a:pt x="18534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3066" y="0"/>
                      </a:ln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grpSp>
          <p:nvGrpSpPr>
            <p:cNvPr id="2891" name="Circle"/>
            <p:cNvGrpSpPr/>
            <p:nvPr/>
          </p:nvGrpSpPr>
          <p:grpSpPr>
            <a:xfrm>
              <a:off x="4178028" y="2500195"/>
              <a:ext cx="767322" cy="767322"/>
              <a:chOff x="0" y="0"/>
              <a:chExt cx="767320" cy="767320"/>
            </a:xfrm>
          </p:grpSpPr>
          <p:sp>
            <p:nvSpPr>
              <p:cNvPr id="2890" name="Circle"/>
              <p:cNvSpPr/>
              <p:nvPr/>
            </p:nvSpPr>
            <p:spPr>
              <a:xfrm>
                <a:off x="31750" y="31750"/>
                <a:ext cx="703821" cy="703821"/>
              </a:xfrm>
              <a:prstGeom prst="ellipse">
                <a:avLst/>
              </a:prstGeom>
              <a:solidFill>
                <a:srgbClr val="2842A3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0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pic>
            <p:nvPicPr>
              <p:cNvPr id="2889" name="Circle" descr="Circle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-1"/>
                <a:ext cx="767322" cy="767322"/>
              </a:xfrm>
              <a:prstGeom prst="rect">
                <a:avLst/>
              </a:prstGeom>
              <a:effectLst/>
            </p:spPr>
          </p:pic>
        </p:grpSp>
        <p:pic>
          <p:nvPicPr>
            <p:cNvPr id="2892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5400000">
              <a:off x="4997950" y="2911337"/>
              <a:ext cx="635507" cy="503211"/>
            </a:xfrm>
            <a:prstGeom prst="rect">
              <a:avLst/>
            </a:prstGeom>
            <a:effectLst/>
          </p:spPr>
        </p:pic>
        <p:grpSp>
          <p:nvGrpSpPr>
            <p:cNvPr id="2896" name="Circle"/>
            <p:cNvGrpSpPr/>
            <p:nvPr/>
          </p:nvGrpSpPr>
          <p:grpSpPr>
            <a:xfrm>
              <a:off x="5310622" y="3129774"/>
              <a:ext cx="582100" cy="582100"/>
              <a:chOff x="0" y="0"/>
              <a:chExt cx="582099" cy="582099"/>
            </a:xfrm>
          </p:grpSpPr>
          <p:sp>
            <p:nvSpPr>
              <p:cNvPr id="2895" name="Circle"/>
              <p:cNvSpPr/>
              <p:nvPr/>
            </p:nvSpPr>
            <p:spPr>
              <a:xfrm>
                <a:off x="31750" y="31750"/>
                <a:ext cx="518600" cy="518600"/>
              </a:xfrm>
              <a:prstGeom prst="ellipse">
                <a:avLst/>
              </a:prstGeom>
              <a:solidFill>
                <a:srgbClr val="2842A3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0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pic>
            <p:nvPicPr>
              <p:cNvPr id="2894" name="Circle" descr="Circle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582100" cy="5821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901" name="Group"/>
            <p:cNvGrpSpPr/>
            <p:nvPr/>
          </p:nvGrpSpPr>
          <p:grpSpPr>
            <a:xfrm>
              <a:off x="4335847" y="2674197"/>
              <a:ext cx="431977" cy="384083"/>
              <a:chOff x="0" y="0"/>
              <a:chExt cx="431975" cy="384081"/>
            </a:xfrm>
          </p:grpSpPr>
          <p:sp>
            <p:nvSpPr>
              <p:cNvPr id="2897" name="Shape"/>
              <p:cNvSpPr/>
              <p:nvPr/>
            </p:nvSpPr>
            <p:spPr>
              <a:xfrm>
                <a:off x="59980" y="189442"/>
                <a:ext cx="312015" cy="19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898" name="Shape"/>
              <p:cNvSpPr/>
              <p:nvPr/>
            </p:nvSpPr>
            <p:spPr>
              <a:xfrm>
                <a:off x="290479" y="31573"/>
                <a:ext cx="53343" cy="101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899" name="Shape"/>
              <p:cNvSpPr/>
              <p:nvPr/>
            </p:nvSpPr>
            <p:spPr>
              <a:xfrm>
                <a:off x="179548" y="252590"/>
                <a:ext cx="72880" cy="12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3BC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900" name="Shape"/>
              <p:cNvSpPr/>
              <p:nvPr/>
            </p:nvSpPr>
            <p:spPr>
              <a:xfrm>
                <a:off x="0" y="0"/>
                <a:ext cx="431976" cy="1952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10800" y="0"/>
                    </a:lnTo>
                    <a:cubicBezTo>
                      <a:pt x="108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73BC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2908" name="Group"/>
            <p:cNvGrpSpPr/>
            <p:nvPr/>
          </p:nvGrpSpPr>
          <p:grpSpPr>
            <a:xfrm>
              <a:off x="5984580" y="2592805"/>
              <a:ext cx="582100" cy="582101"/>
              <a:chOff x="-31749" y="-31749"/>
              <a:chExt cx="582099" cy="582099"/>
            </a:xfrm>
          </p:grpSpPr>
          <p:grpSp>
            <p:nvGrpSpPr>
              <p:cNvPr id="2904" name="Circle"/>
              <p:cNvGrpSpPr/>
              <p:nvPr/>
            </p:nvGrpSpPr>
            <p:grpSpPr>
              <a:xfrm>
                <a:off x="-31750" y="-31750"/>
                <a:ext cx="582100" cy="582100"/>
                <a:chOff x="0" y="0"/>
                <a:chExt cx="582099" cy="582099"/>
              </a:xfrm>
            </p:grpSpPr>
            <p:sp>
              <p:nvSpPr>
                <p:cNvPr id="2903" name="Circle"/>
                <p:cNvSpPr/>
                <p:nvPr/>
              </p:nvSpPr>
              <p:spPr>
                <a:xfrm>
                  <a:off x="31750" y="31750"/>
                  <a:ext cx="518600" cy="518600"/>
                </a:xfrm>
                <a:prstGeom prst="ellipse">
                  <a:avLst/>
                </a:prstGeom>
                <a:solidFill>
                  <a:srgbClr val="2842A3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10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pic>
              <p:nvPicPr>
                <p:cNvPr id="2902" name="Circle" descr="Circle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82100" cy="58210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907" name="Group"/>
              <p:cNvGrpSpPr/>
              <p:nvPr/>
            </p:nvGrpSpPr>
            <p:grpSpPr>
              <a:xfrm>
                <a:off x="122974" y="138499"/>
                <a:ext cx="248506" cy="241601"/>
                <a:chOff x="0" y="0"/>
                <a:chExt cx="248504" cy="241600"/>
              </a:xfrm>
            </p:grpSpPr>
            <p:sp>
              <p:nvSpPr>
                <p:cNvPr id="2905" name="Circle"/>
                <p:cNvSpPr/>
                <p:nvPr/>
              </p:nvSpPr>
              <p:spPr>
                <a:xfrm>
                  <a:off x="82193" y="157481"/>
                  <a:ext cx="84119" cy="84120"/>
                </a:xfrm>
                <a:prstGeom prst="ellipse">
                  <a:avLst/>
                </a:pr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906" name="Shape"/>
                <p:cNvSpPr/>
                <p:nvPr/>
              </p:nvSpPr>
              <p:spPr>
                <a:xfrm>
                  <a:off x="0" y="-1"/>
                  <a:ext cx="248505" cy="2097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922" fill="norm" stroke="1" extrusionOk="0">
                      <a:moveTo>
                        <a:pt x="6524" y="2032"/>
                      </a:moveTo>
                      <a:cubicBezTo>
                        <a:pt x="5447" y="3268"/>
                        <a:pt x="4855" y="4953"/>
                        <a:pt x="4885" y="6700"/>
                      </a:cubicBezTo>
                      <a:cubicBezTo>
                        <a:pt x="4880" y="6706"/>
                        <a:pt x="4823" y="8772"/>
                        <a:pt x="4402" y="11168"/>
                      </a:cubicBezTo>
                      <a:cubicBezTo>
                        <a:pt x="3981" y="13563"/>
                        <a:pt x="3196" y="16289"/>
                        <a:pt x="1736" y="17611"/>
                      </a:cubicBezTo>
                      <a:cubicBezTo>
                        <a:pt x="1736" y="17611"/>
                        <a:pt x="1473" y="17886"/>
                        <a:pt x="1124" y="18237"/>
                      </a:cubicBezTo>
                      <a:cubicBezTo>
                        <a:pt x="775" y="18588"/>
                        <a:pt x="341" y="19016"/>
                        <a:pt x="0" y="19320"/>
                      </a:cubicBezTo>
                      <a:lnTo>
                        <a:pt x="0" y="20922"/>
                      </a:lnTo>
                      <a:lnTo>
                        <a:pt x="21600" y="20922"/>
                      </a:lnTo>
                      <a:lnTo>
                        <a:pt x="21600" y="19320"/>
                      </a:lnTo>
                      <a:cubicBezTo>
                        <a:pt x="21259" y="19016"/>
                        <a:pt x="20825" y="18588"/>
                        <a:pt x="20476" y="18237"/>
                      </a:cubicBezTo>
                      <a:cubicBezTo>
                        <a:pt x="20127" y="17886"/>
                        <a:pt x="19864" y="17611"/>
                        <a:pt x="19864" y="17611"/>
                      </a:cubicBezTo>
                      <a:cubicBezTo>
                        <a:pt x="18404" y="16289"/>
                        <a:pt x="17619" y="13563"/>
                        <a:pt x="17198" y="11168"/>
                      </a:cubicBezTo>
                      <a:cubicBezTo>
                        <a:pt x="16777" y="8772"/>
                        <a:pt x="16720" y="6706"/>
                        <a:pt x="16715" y="6700"/>
                      </a:cubicBezTo>
                      <a:cubicBezTo>
                        <a:pt x="16745" y="4953"/>
                        <a:pt x="16153" y="3268"/>
                        <a:pt x="15076" y="2032"/>
                      </a:cubicBezTo>
                      <a:cubicBezTo>
                        <a:pt x="12714" y="-678"/>
                        <a:pt x="8886" y="-678"/>
                        <a:pt x="6524" y="2032"/>
                      </a:cubicBez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grpSp>
          <p:nvGrpSpPr>
            <p:cNvPr id="2911" name="Group"/>
            <p:cNvGrpSpPr/>
            <p:nvPr/>
          </p:nvGrpSpPr>
          <p:grpSpPr>
            <a:xfrm>
              <a:off x="5534980" y="3267571"/>
              <a:ext cx="133382" cy="306507"/>
              <a:chOff x="0" y="0"/>
              <a:chExt cx="133380" cy="306505"/>
            </a:xfrm>
          </p:grpSpPr>
          <p:sp>
            <p:nvSpPr>
              <p:cNvPr id="2909" name="Shape"/>
              <p:cNvSpPr/>
              <p:nvPr/>
            </p:nvSpPr>
            <p:spPr>
              <a:xfrm>
                <a:off x="-1" y="0"/>
                <a:ext cx="133382" cy="3065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151" fill="norm" stroke="1" extrusionOk="0">
                    <a:moveTo>
                      <a:pt x="9833" y="0"/>
                    </a:moveTo>
                    <a:cubicBezTo>
                      <a:pt x="6836" y="0"/>
                      <a:pt x="4415" y="1133"/>
                      <a:pt x="4415" y="2534"/>
                    </a:cubicBezTo>
                    <a:lnTo>
                      <a:pt x="4415" y="12709"/>
                    </a:lnTo>
                    <a:cubicBezTo>
                      <a:pt x="3875" y="12877"/>
                      <a:pt x="3358" y="13072"/>
                      <a:pt x="2882" y="13294"/>
                    </a:cubicBezTo>
                    <a:cubicBezTo>
                      <a:pt x="-960" y="15091"/>
                      <a:pt x="-960" y="18006"/>
                      <a:pt x="2882" y="19803"/>
                    </a:cubicBezTo>
                    <a:cubicBezTo>
                      <a:pt x="6724" y="21600"/>
                      <a:pt x="12956" y="21600"/>
                      <a:pt x="16798" y="19803"/>
                    </a:cubicBezTo>
                    <a:cubicBezTo>
                      <a:pt x="20640" y="18006"/>
                      <a:pt x="20640" y="15091"/>
                      <a:pt x="16798" y="13294"/>
                    </a:cubicBezTo>
                    <a:cubicBezTo>
                      <a:pt x="16322" y="13072"/>
                      <a:pt x="15805" y="12877"/>
                      <a:pt x="15265" y="12709"/>
                    </a:cubicBezTo>
                    <a:lnTo>
                      <a:pt x="15265" y="2534"/>
                    </a:lnTo>
                    <a:cubicBezTo>
                      <a:pt x="15265" y="1133"/>
                      <a:pt x="12830" y="0"/>
                      <a:pt x="9833" y="0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910" name="Shape"/>
              <p:cNvSpPr/>
              <p:nvPr/>
            </p:nvSpPr>
            <p:spPr>
              <a:xfrm>
                <a:off x="17540" y="19411"/>
                <a:ext cx="98301" cy="2695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0" h="21223" fill="norm" stroke="1" extrusionOk="0">
                    <a:moveTo>
                      <a:pt x="9831" y="0"/>
                    </a:moveTo>
                    <a:cubicBezTo>
                      <a:pt x="7280" y="0"/>
                      <a:pt x="5215" y="819"/>
                      <a:pt x="5215" y="1822"/>
                    </a:cubicBezTo>
                    <a:lnTo>
                      <a:pt x="5215" y="13963"/>
                    </a:lnTo>
                    <a:cubicBezTo>
                      <a:pt x="4385" y="14138"/>
                      <a:pt x="3579" y="14348"/>
                      <a:pt x="2879" y="14623"/>
                    </a:cubicBezTo>
                    <a:cubicBezTo>
                      <a:pt x="-960" y="16133"/>
                      <a:pt x="-960" y="18580"/>
                      <a:pt x="2879" y="20090"/>
                    </a:cubicBezTo>
                    <a:cubicBezTo>
                      <a:pt x="6719" y="21600"/>
                      <a:pt x="12961" y="21600"/>
                      <a:pt x="16801" y="20090"/>
                    </a:cubicBezTo>
                    <a:cubicBezTo>
                      <a:pt x="20640" y="18580"/>
                      <a:pt x="20640" y="16133"/>
                      <a:pt x="16801" y="14623"/>
                    </a:cubicBezTo>
                    <a:cubicBezTo>
                      <a:pt x="16101" y="14348"/>
                      <a:pt x="15295" y="14138"/>
                      <a:pt x="14465" y="13963"/>
                    </a:cubicBezTo>
                    <a:lnTo>
                      <a:pt x="14465" y="1822"/>
                    </a:lnTo>
                    <a:cubicBezTo>
                      <a:pt x="14465" y="819"/>
                      <a:pt x="12382" y="0"/>
                      <a:pt x="9831" y="0"/>
                    </a:cubicBezTo>
                    <a:close/>
                  </a:path>
                </a:pathLst>
              </a:custGeom>
              <a:solidFill>
                <a:srgbClr val="73BC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2918" name="Group"/>
            <p:cNvGrpSpPr/>
            <p:nvPr/>
          </p:nvGrpSpPr>
          <p:grpSpPr>
            <a:xfrm>
              <a:off x="6861251" y="2592805"/>
              <a:ext cx="582101" cy="582101"/>
              <a:chOff x="-31749" y="-31749"/>
              <a:chExt cx="582099" cy="582099"/>
            </a:xfrm>
          </p:grpSpPr>
          <p:grpSp>
            <p:nvGrpSpPr>
              <p:cNvPr id="2914" name="Circle"/>
              <p:cNvGrpSpPr/>
              <p:nvPr/>
            </p:nvGrpSpPr>
            <p:grpSpPr>
              <a:xfrm>
                <a:off x="-31750" y="-31750"/>
                <a:ext cx="582100" cy="582100"/>
                <a:chOff x="0" y="0"/>
                <a:chExt cx="582099" cy="582099"/>
              </a:xfrm>
            </p:grpSpPr>
            <p:sp>
              <p:nvSpPr>
                <p:cNvPr id="2913" name="Circle"/>
                <p:cNvSpPr/>
                <p:nvPr/>
              </p:nvSpPr>
              <p:spPr>
                <a:xfrm>
                  <a:off x="31750" y="31750"/>
                  <a:ext cx="518600" cy="518600"/>
                </a:xfrm>
                <a:prstGeom prst="ellipse">
                  <a:avLst/>
                </a:prstGeom>
                <a:solidFill>
                  <a:srgbClr val="2842A3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10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pic>
              <p:nvPicPr>
                <p:cNvPr id="2912" name="Circle" descr="Circle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82100" cy="58210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917" name="Group"/>
              <p:cNvGrpSpPr/>
              <p:nvPr/>
            </p:nvGrpSpPr>
            <p:grpSpPr>
              <a:xfrm>
                <a:off x="164828" y="128647"/>
                <a:ext cx="198947" cy="241601"/>
                <a:chOff x="0" y="0"/>
                <a:chExt cx="198946" cy="241600"/>
              </a:xfrm>
            </p:grpSpPr>
            <p:sp>
              <p:nvSpPr>
                <p:cNvPr id="2915" name="Shape"/>
                <p:cNvSpPr/>
                <p:nvPr/>
              </p:nvSpPr>
              <p:spPr>
                <a:xfrm>
                  <a:off x="0" y="0"/>
                  <a:ext cx="198947" cy="2416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397" y="0"/>
                      </a:moveTo>
                      <a:cubicBezTo>
                        <a:pt x="2460" y="0"/>
                        <a:pt x="1613" y="314"/>
                        <a:pt x="997" y="821"/>
                      </a:cubicBezTo>
                      <a:cubicBezTo>
                        <a:pt x="382" y="1328"/>
                        <a:pt x="0" y="2025"/>
                        <a:pt x="0" y="2797"/>
                      </a:cubicBezTo>
                      <a:lnTo>
                        <a:pt x="0" y="18803"/>
                      </a:lnTo>
                      <a:cubicBezTo>
                        <a:pt x="0" y="19575"/>
                        <a:pt x="382" y="20272"/>
                        <a:pt x="997" y="20779"/>
                      </a:cubicBezTo>
                      <a:cubicBezTo>
                        <a:pt x="1613" y="21286"/>
                        <a:pt x="2460" y="21600"/>
                        <a:pt x="3397" y="21600"/>
                      </a:cubicBezTo>
                      <a:lnTo>
                        <a:pt x="18203" y="21600"/>
                      </a:lnTo>
                      <a:cubicBezTo>
                        <a:pt x="19140" y="21600"/>
                        <a:pt x="19987" y="21286"/>
                        <a:pt x="20603" y="20779"/>
                      </a:cubicBezTo>
                      <a:cubicBezTo>
                        <a:pt x="21218" y="20272"/>
                        <a:pt x="21600" y="19575"/>
                        <a:pt x="21600" y="18803"/>
                      </a:cubicBezTo>
                      <a:lnTo>
                        <a:pt x="21600" y="2797"/>
                      </a:lnTo>
                      <a:cubicBezTo>
                        <a:pt x="21600" y="2025"/>
                        <a:pt x="21218" y="1328"/>
                        <a:pt x="20603" y="821"/>
                      </a:cubicBezTo>
                      <a:cubicBezTo>
                        <a:pt x="19987" y="314"/>
                        <a:pt x="19140" y="0"/>
                        <a:pt x="18203" y="0"/>
                      </a:cubicBezTo>
                      <a:lnTo>
                        <a:pt x="3397" y="0"/>
                      </a:lnTo>
                      <a:close/>
                      <a:moveTo>
                        <a:pt x="13115" y="1893"/>
                      </a:moveTo>
                      <a:cubicBezTo>
                        <a:pt x="13972" y="1893"/>
                        <a:pt x="14654" y="2467"/>
                        <a:pt x="14654" y="3173"/>
                      </a:cubicBezTo>
                      <a:cubicBezTo>
                        <a:pt x="14654" y="3879"/>
                        <a:pt x="13972" y="4440"/>
                        <a:pt x="13115" y="4440"/>
                      </a:cubicBezTo>
                      <a:cubicBezTo>
                        <a:pt x="12258" y="4440"/>
                        <a:pt x="11544" y="3879"/>
                        <a:pt x="11544" y="3173"/>
                      </a:cubicBezTo>
                      <a:cubicBezTo>
                        <a:pt x="11544" y="2467"/>
                        <a:pt x="12258" y="1893"/>
                        <a:pt x="13115" y="1893"/>
                      </a:cubicBezTo>
                      <a:close/>
                      <a:moveTo>
                        <a:pt x="17746" y="1893"/>
                      </a:moveTo>
                      <a:cubicBezTo>
                        <a:pt x="18604" y="1893"/>
                        <a:pt x="19301" y="2467"/>
                        <a:pt x="19301" y="3173"/>
                      </a:cubicBezTo>
                      <a:cubicBezTo>
                        <a:pt x="19301" y="3879"/>
                        <a:pt x="18604" y="4440"/>
                        <a:pt x="17746" y="4440"/>
                      </a:cubicBezTo>
                      <a:cubicBezTo>
                        <a:pt x="16890" y="4440"/>
                        <a:pt x="16192" y="3879"/>
                        <a:pt x="16192" y="3173"/>
                      </a:cubicBezTo>
                      <a:cubicBezTo>
                        <a:pt x="16192" y="2467"/>
                        <a:pt x="16890" y="1893"/>
                        <a:pt x="17746" y="1893"/>
                      </a:cubicBezTo>
                      <a:close/>
                      <a:moveTo>
                        <a:pt x="10783" y="6987"/>
                      </a:moveTo>
                      <a:cubicBezTo>
                        <a:pt x="15042" y="6987"/>
                        <a:pt x="18490" y="9825"/>
                        <a:pt x="18490" y="13333"/>
                      </a:cubicBezTo>
                      <a:cubicBezTo>
                        <a:pt x="18490" y="16841"/>
                        <a:pt x="15042" y="19693"/>
                        <a:pt x="10783" y="19693"/>
                      </a:cubicBezTo>
                      <a:cubicBezTo>
                        <a:pt x="6524" y="19693"/>
                        <a:pt x="3059" y="16841"/>
                        <a:pt x="3059" y="13333"/>
                      </a:cubicBezTo>
                      <a:cubicBezTo>
                        <a:pt x="3059" y="9825"/>
                        <a:pt x="6524" y="6987"/>
                        <a:pt x="10783" y="6987"/>
                      </a:cubicBez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916" name="Shape"/>
                <p:cNvSpPr/>
                <p:nvPr/>
              </p:nvSpPr>
              <p:spPr>
                <a:xfrm>
                  <a:off x="70985" y="99427"/>
                  <a:ext cx="74412" cy="993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5" h="21506" fill="norm" stroke="1" extrusionOk="0">
                      <a:moveTo>
                        <a:pt x="6503" y="43"/>
                      </a:moveTo>
                      <a:cubicBezTo>
                        <a:pt x="4860" y="181"/>
                        <a:pt x="3334" y="667"/>
                        <a:pt x="2077" y="1627"/>
                      </a:cubicBezTo>
                      <a:cubicBezTo>
                        <a:pt x="808" y="2596"/>
                        <a:pt x="0" y="3938"/>
                        <a:pt x="0" y="5401"/>
                      </a:cubicBezTo>
                      <a:cubicBezTo>
                        <a:pt x="0" y="8368"/>
                        <a:pt x="3250" y="10758"/>
                        <a:pt x="7225" y="10758"/>
                      </a:cubicBezTo>
                      <a:cubicBezTo>
                        <a:pt x="11169" y="10758"/>
                        <a:pt x="14450" y="13157"/>
                        <a:pt x="14450" y="16115"/>
                      </a:cubicBezTo>
                      <a:cubicBezTo>
                        <a:pt x="14450" y="18875"/>
                        <a:pt x="11672" y="21202"/>
                        <a:pt x="8083" y="21506"/>
                      </a:cubicBezTo>
                      <a:cubicBezTo>
                        <a:pt x="15537" y="21075"/>
                        <a:pt x="21569" y="16508"/>
                        <a:pt x="21585" y="10758"/>
                      </a:cubicBezTo>
                      <a:cubicBezTo>
                        <a:pt x="21600" y="5961"/>
                        <a:pt x="17437" y="1850"/>
                        <a:pt x="11560" y="481"/>
                      </a:cubicBezTo>
                      <a:cubicBezTo>
                        <a:pt x="9939" y="104"/>
                        <a:pt x="8145" y="-94"/>
                        <a:pt x="6503" y="43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grpSp>
          <p:nvGrpSpPr>
            <p:cNvPr id="2927" name="Group"/>
            <p:cNvGrpSpPr/>
            <p:nvPr/>
          </p:nvGrpSpPr>
          <p:grpSpPr>
            <a:xfrm>
              <a:off x="4643424" y="1737943"/>
              <a:ext cx="767322" cy="767322"/>
              <a:chOff x="-31750" y="-31750"/>
              <a:chExt cx="767320" cy="767320"/>
            </a:xfrm>
          </p:grpSpPr>
          <p:grpSp>
            <p:nvGrpSpPr>
              <p:cNvPr id="2921" name="Circle"/>
              <p:cNvGrpSpPr/>
              <p:nvPr/>
            </p:nvGrpSpPr>
            <p:grpSpPr>
              <a:xfrm>
                <a:off x="-31751" y="-31751"/>
                <a:ext cx="767322" cy="767322"/>
                <a:chOff x="0" y="0"/>
                <a:chExt cx="767320" cy="767320"/>
              </a:xfrm>
            </p:grpSpPr>
            <p:sp>
              <p:nvSpPr>
                <p:cNvPr id="2920" name="Circle"/>
                <p:cNvSpPr/>
                <p:nvPr/>
              </p:nvSpPr>
              <p:spPr>
                <a:xfrm>
                  <a:off x="31750" y="31750"/>
                  <a:ext cx="703821" cy="703821"/>
                </a:xfrm>
                <a:prstGeom prst="ellipse">
                  <a:avLst/>
                </a:prstGeom>
                <a:solidFill>
                  <a:srgbClr val="2842A3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10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pic>
              <p:nvPicPr>
                <p:cNvPr id="2919" name="Circle" descr="Circle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767322" cy="767322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926" name="Group"/>
              <p:cNvGrpSpPr/>
              <p:nvPr/>
            </p:nvGrpSpPr>
            <p:grpSpPr>
              <a:xfrm>
                <a:off x="252437" y="155728"/>
                <a:ext cx="198947" cy="382513"/>
                <a:chOff x="0" y="0"/>
                <a:chExt cx="198946" cy="382511"/>
              </a:xfrm>
            </p:grpSpPr>
            <p:sp>
              <p:nvSpPr>
                <p:cNvPr id="2922" name="Shape"/>
                <p:cNvSpPr/>
                <p:nvPr/>
              </p:nvSpPr>
              <p:spPr>
                <a:xfrm>
                  <a:off x="0" y="0"/>
                  <a:ext cx="198947" cy="3825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9004" y="21600"/>
                      </a:moveTo>
                      <a:lnTo>
                        <a:pt x="2596" y="21600"/>
                      </a:lnTo>
                      <a:cubicBezTo>
                        <a:pt x="1162" y="21600"/>
                        <a:pt x="0" y="20996"/>
                        <a:pt x="0" y="20250"/>
                      </a:cubicBezTo>
                      <a:lnTo>
                        <a:pt x="0" y="1350"/>
                      </a:lnTo>
                      <a:cubicBezTo>
                        <a:pt x="0" y="605"/>
                        <a:pt x="1162" y="0"/>
                        <a:pt x="2596" y="0"/>
                      </a:cubicBezTo>
                      <a:lnTo>
                        <a:pt x="19004" y="0"/>
                      </a:lnTo>
                      <a:cubicBezTo>
                        <a:pt x="20438" y="0"/>
                        <a:pt x="21600" y="605"/>
                        <a:pt x="21600" y="1350"/>
                      </a:cubicBezTo>
                      <a:lnTo>
                        <a:pt x="21600" y="20250"/>
                      </a:lnTo>
                      <a:cubicBezTo>
                        <a:pt x="21600" y="20996"/>
                        <a:pt x="20438" y="21600"/>
                        <a:pt x="19004" y="21600"/>
                      </a:cubicBez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923" name="Shape"/>
                <p:cNvSpPr/>
                <p:nvPr/>
              </p:nvSpPr>
              <p:spPr>
                <a:xfrm>
                  <a:off x="25824" y="67116"/>
                  <a:ext cx="147299" cy="2390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cubicBezTo>
                        <a:pt x="21600" y="2160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924" name="Circle"/>
                <p:cNvSpPr/>
                <p:nvPr/>
              </p:nvSpPr>
              <p:spPr>
                <a:xfrm>
                  <a:off x="81538" y="329989"/>
                  <a:ext cx="35870" cy="35864"/>
                </a:xfrm>
                <a:prstGeom prst="ellipse">
                  <a:avLst/>
                </a:pr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925" name="Shape"/>
                <p:cNvSpPr/>
                <p:nvPr/>
              </p:nvSpPr>
              <p:spPr>
                <a:xfrm>
                  <a:off x="63604" y="33558"/>
                  <a:ext cx="71739" cy="119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9801" y="0"/>
                      </a:moveTo>
                      <a:lnTo>
                        <a:pt x="1801" y="0"/>
                      </a:lnTo>
                      <a:cubicBezTo>
                        <a:pt x="806" y="0"/>
                        <a:pt x="0" y="4833"/>
                        <a:pt x="0" y="10800"/>
                      </a:cubicBezTo>
                      <a:cubicBezTo>
                        <a:pt x="0" y="16747"/>
                        <a:pt x="806" y="21600"/>
                        <a:pt x="1801" y="21600"/>
                      </a:cubicBezTo>
                      <a:lnTo>
                        <a:pt x="19801" y="21600"/>
                      </a:lnTo>
                      <a:cubicBezTo>
                        <a:pt x="20796" y="21600"/>
                        <a:pt x="21600" y="16767"/>
                        <a:pt x="21600" y="10810"/>
                      </a:cubicBezTo>
                      <a:cubicBezTo>
                        <a:pt x="21600" y="4843"/>
                        <a:pt x="20796" y="0"/>
                        <a:pt x="19801" y="0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grpSp>
          <p:nvGrpSpPr>
            <p:cNvPr id="2930" name="Circle"/>
            <p:cNvGrpSpPr/>
            <p:nvPr/>
          </p:nvGrpSpPr>
          <p:grpSpPr>
            <a:xfrm>
              <a:off x="5751167" y="1860111"/>
              <a:ext cx="582101" cy="582101"/>
              <a:chOff x="0" y="0"/>
              <a:chExt cx="582099" cy="582099"/>
            </a:xfrm>
          </p:grpSpPr>
          <p:sp>
            <p:nvSpPr>
              <p:cNvPr id="2929" name="Circle"/>
              <p:cNvSpPr/>
              <p:nvPr/>
            </p:nvSpPr>
            <p:spPr>
              <a:xfrm>
                <a:off x="31750" y="31750"/>
                <a:ext cx="518600" cy="518600"/>
              </a:xfrm>
              <a:prstGeom prst="ellipse">
                <a:avLst/>
              </a:prstGeom>
              <a:solidFill>
                <a:srgbClr val="2842A3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0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pic>
            <p:nvPicPr>
              <p:cNvPr id="2928" name="Circle" descr="Circle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582100" cy="582100"/>
              </a:xfrm>
              <a:prstGeom prst="rect">
                <a:avLst/>
              </a:prstGeom>
              <a:effectLst/>
            </p:spPr>
          </p:pic>
        </p:grpSp>
        <p:pic>
          <p:nvPicPr>
            <p:cNvPr id="2931" name="Line" descr="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16200000">
              <a:off x="6253865" y="1688097"/>
              <a:ext cx="507425" cy="503212"/>
            </a:xfrm>
            <a:prstGeom prst="rect">
              <a:avLst/>
            </a:prstGeom>
            <a:effectLst/>
          </p:spPr>
        </p:pic>
        <p:grpSp>
          <p:nvGrpSpPr>
            <p:cNvPr id="2935" name="Circle"/>
            <p:cNvGrpSpPr/>
            <p:nvPr/>
          </p:nvGrpSpPr>
          <p:grpSpPr>
            <a:xfrm>
              <a:off x="6411282" y="1246017"/>
              <a:ext cx="582101" cy="582100"/>
              <a:chOff x="0" y="0"/>
              <a:chExt cx="582099" cy="582099"/>
            </a:xfrm>
          </p:grpSpPr>
          <p:sp>
            <p:nvSpPr>
              <p:cNvPr id="2934" name="Circle"/>
              <p:cNvSpPr/>
              <p:nvPr/>
            </p:nvSpPr>
            <p:spPr>
              <a:xfrm>
                <a:off x="31750" y="31750"/>
                <a:ext cx="518600" cy="518600"/>
              </a:xfrm>
              <a:prstGeom prst="ellipse">
                <a:avLst/>
              </a:prstGeom>
              <a:solidFill>
                <a:srgbClr val="2842A3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0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pic>
            <p:nvPicPr>
              <p:cNvPr id="2933" name="Circle" descr="Circle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582100" cy="5821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940" name="Group"/>
            <p:cNvGrpSpPr/>
            <p:nvPr/>
          </p:nvGrpSpPr>
          <p:grpSpPr>
            <a:xfrm>
              <a:off x="5917965" y="2036624"/>
              <a:ext cx="248506" cy="229074"/>
              <a:chOff x="0" y="0"/>
              <a:chExt cx="248504" cy="229072"/>
            </a:xfrm>
          </p:grpSpPr>
          <p:sp>
            <p:nvSpPr>
              <p:cNvPr id="2936" name="Shape"/>
              <p:cNvSpPr/>
              <p:nvPr/>
            </p:nvSpPr>
            <p:spPr>
              <a:xfrm>
                <a:off x="77349" y="215590"/>
                <a:ext cx="99891" cy="13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1"/>
                    </a:moveTo>
                    <a:cubicBezTo>
                      <a:pt x="21600" y="16765"/>
                      <a:pt x="20947" y="21600"/>
                      <a:pt x="20142" y="21600"/>
                    </a:cubicBezTo>
                    <a:lnTo>
                      <a:pt x="1458" y="21600"/>
                    </a:lnTo>
                    <a:cubicBezTo>
                      <a:pt x="653" y="21600"/>
                      <a:pt x="0" y="16765"/>
                      <a:pt x="0" y="10801"/>
                    </a:cubicBezTo>
                    <a:lnTo>
                      <a:pt x="0" y="10801"/>
                    </a:lnTo>
                    <a:cubicBezTo>
                      <a:pt x="0" y="4835"/>
                      <a:pt x="653" y="0"/>
                      <a:pt x="1458" y="0"/>
                    </a:cubicBezTo>
                    <a:lnTo>
                      <a:pt x="20142" y="0"/>
                    </a:lnTo>
                    <a:cubicBezTo>
                      <a:pt x="20947" y="0"/>
                      <a:pt x="21600" y="4835"/>
                      <a:pt x="21600" y="10801"/>
                    </a:cubicBezTo>
                    <a:cubicBezTo>
                      <a:pt x="21600" y="10801"/>
                      <a:pt x="21600" y="10801"/>
                      <a:pt x="21600" y="10801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937" name="Shape"/>
              <p:cNvSpPr/>
              <p:nvPr/>
            </p:nvSpPr>
            <p:spPr>
              <a:xfrm>
                <a:off x="93806" y="190904"/>
                <a:ext cx="69028" cy="24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938" name="Shape"/>
              <p:cNvSpPr/>
              <p:nvPr/>
            </p:nvSpPr>
            <p:spPr>
              <a:xfrm>
                <a:off x="0" y="0"/>
                <a:ext cx="248505" cy="1909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054"/>
                    </a:moveTo>
                    <a:cubicBezTo>
                      <a:pt x="21600" y="21356"/>
                      <a:pt x="21412" y="21600"/>
                      <a:pt x="21181" y="21600"/>
                    </a:cubicBezTo>
                    <a:lnTo>
                      <a:pt x="419" y="21600"/>
                    </a:lnTo>
                    <a:cubicBezTo>
                      <a:pt x="188" y="21600"/>
                      <a:pt x="0" y="21356"/>
                      <a:pt x="0" y="21054"/>
                    </a:cubicBezTo>
                    <a:lnTo>
                      <a:pt x="0" y="546"/>
                    </a:lnTo>
                    <a:cubicBezTo>
                      <a:pt x="0" y="244"/>
                      <a:pt x="188" y="0"/>
                      <a:pt x="419" y="0"/>
                    </a:cubicBezTo>
                    <a:lnTo>
                      <a:pt x="21181" y="0"/>
                    </a:lnTo>
                    <a:cubicBezTo>
                      <a:pt x="21412" y="0"/>
                      <a:pt x="21600" y="244"/>
                      <a:pt x="21600" y="546"/>
                    </a:cubicBezTo>
                    <a:cubicBezTo>
                      <a:pt x="21600" y="546"/>
                      <a:pt x="21600" y="21054"/>
                      <a:pt x="21600" y="21054"/>
                    </a:cubicBezTo>
                    <a:close/>
                  </a:path>
                </a:pathLst>
              </a:custGeom>
              <a:solidFill>
                <a:srgbClr val="E8FEF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65100" dist="105804" dir="5400000">
                  <a:srgbClr val="000000">
                    <a:alpha val="771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sz="1040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2939" name="Shape"/>
              <p:cNvSpPr/>
              <p:nvPr/>
            </p:nvSpPr>
            <p:spPr>
              <a:xfrm>
                <a:off x="14811" y="16457"/>
                <a:ext cx="222174" cy="134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828"/>
                    </a:moveTo>
                    <a:cubicBezTo>
                      <a:pt x="21600" y="21254"/>
                      <a:pt x="21390" y="21600"/>
                      <a:pt x="21131" y="21600"/>
                    </a:cubicBezTo>
                    <a:lnTo>
                      <a:pt x="469" y="21600"/>
                    </a:lnTo>
                    <a:cubicBezTo>
                      <a:pt x="210" y="21600"/>
                      <a:pt x="0" y="21254"/>
                      <a:pt x="0" y="20828"/>
                    </a:cubicBezTo>
                    <a:lnTo>
                      <a:pt x="0" y="772"/>
                    </a:lnTo>
                    <a:cubicBezTo>
                      <a:pt x="0" y="346"/>
                      <a:pt x="210" y="0"/>
                      <a:pt x="469" y="0"/>
                    </a:cubicBezTo>
                    <a:lnTo>
                      <a:pt x="21131" y="0"/>
                    </a:lnTo>
                    <a:cubicBezTo>
                      <a:pt x="21390" y="0"/>
                      <a:pt x="21600" y="346"/>
                      <a:pt x="21600" y="772"/>
                    </a:cubicBezTo>
                    <a:cubicBezTo>
                      <a:pt x="21600" y="772"/>
                      <a:pt x="21600" y="20828"/>
                      <a:pt x="21600" y="20828"/>
                    </a:cubicBezTo>
                    <a:close/>
                  </a:path>
                </a:pathLst>
              </a:custGeom>
              <a:solidFill>
                <a:srgbClr val="73BC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grpSp>
          <p:nvGrpSpPr>
            <p:cNvPr id="2947" name="Group"/>
            <p:cNvGrpSpPr/>
            <p:nvPr/>
          </p:nvGrpSpPr>
          <p:grpSpPr>
            <a:xfrm>
              <a:off x="6621728" y="1366014"/>
              <a:ext cx="161207" cy="306506"/>
              <a:chOff x="0" y="0"/>
              <a:chExt cx="161206" cy="306505"/>
            </a:xfrm>
          </p:grpSpPr>
          <p:grpSp>
            <p:nvGrpSpPr>
              <p:cNvPr id="2943" name="Group"/>
              <p:cNvGrpSpPr/>
              <p:nvPr/>
            </p:nvGrpSpPr>
            <p:grpSpPr>
              <a:xfrm>
                <a:off x="17375" y="0"/>
                <a:ext cx="126183" cy="306506"/>
                <a:chOff x="0" y="0"/>
                <a:chExt cx="126182" cy="306505"/>
              </a:xfrm>
            </p:grpSpPr>
            <p:sp>
              <p:nvSpPr>
                <p:cNvPr id="2941" name="Shape"/>
                <p:cNvSpPr/>
                <p:nvPr/>
              </p:nvSpPr>
              <p:spPr>
                <a:xfrm>
                  <a:off x="214" y="245103"/>
                  <a:ext cx="125818" cy="614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10" y="660"/>
                      </a:moveTo>
                      <a:cubicBezTo>
                        <a:pt x="1408" y="660"/>
                        <a:pt x="1114" y="600"/>
                        <a:pt x="829" y="487"/>
                      </a:cubicBezTo>
                      <a:cubicBezTo>
                        <a:pt x="543" y="375"/>
                        <a:pt x="266" y="210"/>
                        <a:pt x="0" y="0"/>
                      </a:cubicBezTo>
                      <a:cubicBezTo>
                        <a:pt x="293" y="407"/>
                        <a:pt x="569" y="874"/>
                        <a:pt x="806" y="1517"/>
                      </a:cubicBezTo>
                      <a:cubicBezTo>
                        <a:pt x="1395" y="3123"/>
                        <a:pt x="1832" y="4565"/>
                        <a:pt x="2088" y="6483"/>
                      </a:cubicBezTo>
                      <a:cubicBezTo>
                        <a:pt x="2405" y="8866"/>
                        <a:pt x="2333" y="11532"/>
                        <a:pt x="2392" y="14005"/>
                      </a:cubicBezTo>
                      <a:cubicBezTo>
                        <a:pt x="2436" y="15851"/>
                        <a:pt x="2488" y="17579"/>
                        <a:pt x="3186" y="18926"/>
                      </a:cubicBezTo>
                      <a:cubicBezTo>
                        <a:pt x="3777" y="20065"/>
                        <a:pt x="4616" y="20595"/>
                        <a:pt x="5407" y="20754"/>
                      </a:cubicBezTo>
                      <a:cubicBezTo>
                        <a:pt x="5410" y="20755"/>
                        <a:pt x="7500" y="21600"/>
                        <a:pt x="10818" y="21600"/>
                      </a:cubicBezTo>
                      <a:cubicBezTo>
                        <a:pt x="13995" y="21600"/>
                        <a:pt x="16226" y="20755"/>
                        <a:pt x="16229" y="20754"/>
                      </a:cubicBezTo>
                      <a:cubicBezTo>
                        <a:pt x="17020" y="20595"/>
                        <a:pt x="17860" y="20065"/>
                        <a:pt x="18450" y="18926"/>
                      </a:cubicBezTo>
                      <a:cubicBezTo>
                        <a:pt x="19149" y="17579"/>
                        <a:pt x="19199" y="15851"/>
                        <a:pt x="19244" y="14005"/>
                      </a:cubicBezTo>
                      <a:cubicBezTo>
                        <a:pt x="19304" y="11533"/>
                        <a:pt x="19236" y="8867"/>
                        <a:pt x="19549" y="6483"/>
                      </a:cubicBezTo>
                      <a:cubicBezTo>
                        <a:pt x="19797" y="4589"/>
                        <a:pt x="20218" y="3165"/>
                        <a:pt x="20795" y="1572"/>
                      </a:cubicBezTo>
                      <a:cubicBezTo>
                        <a:pt x="21029" y="924"/>
                        <a:pt x="21306" y="459"/>
                        <a:pt x="21600" y="55"/>
                      </a:cubicBezTo>
                      <a:cubicBezTo>
                        <a:pt x="21334" y="265"/>
                        <a:pt x="21057" y="430"/>
                        <a:pt x="20772" y="542"/>
                      </a:cubicBezTo>
                      <a:cubicBezTo>
                        <a:pt x="20486" y="655"/>
                        <a:pt x="20192" y="715"/>
                        <a:pt x="19891" y="715"/>
                      </a:cubicBezTo>
                      <a:lnTo>
                        <a:pt x="1710" y="660"/>
                      </a:ln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942" name="Shape"/>
                <p:cNvSpPr/>
                <p:nvPr/>
              </p:nvSpPr>
              <p:spPr>
                <a:xfrm>
                  <a:off x="0" y="0"/>
                  <a:ext cx="126183" cy="61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9833" y="20943"/>
                      </a:moveTo>
                      <a:cubicBezTo>
                        <a:pt x="20132" y="20965"/>
                        <a:pt x="20425" y="21023"/>
                        <a:pt x="20711" y="21115"/>
                      </a:cubicBezTo>
                      <a:cubicBezTo>
                        <a:pt x="21014" y="21211"/>
                        <a:pt x="21310" y="21344"/>
                        <a:pt x="21600" y="21508"/>
                      </a:cubicBezTo>
                      <a:cubicBezTo>
                        <a:pt x="21282" y="21103"/>
                        <a:pt x="20982" y="20621"/>
                        <a:pt x="20734" y="19942"/>
                      </a:cubicBezTo>
                      <a:cubicBezTo>
                        <a:pt x="20160" y="18370"/>
                        <a:pt x="19765" y="16932"/>
                        <a:pt x="19528" y="15052"/>
                      </a:cubicBezTo>
                      <a:cubicBezTo>
                        <a:pt x="19228" y="12673"/>
                        <a:pt x="19286" y="10022"/>
                        <a:pt x="19224" y="7562"/>
                      </a:cubicBezTo>
                      <a:cubicBezTo>
                        <a:pt x="19178" y="5725"/>
                        <a:pt x="19129" y="4005"/>
                        <a:pt x="18432" y="2662"/>
                      </a:cubicBezTo>
                      <a:cubicBezTo>
                        <a:pt x="17844" y="1528"/>
                        <a:pt x="17007" y="1000"/>
                        <a:pt x="16218" y="843"/>
                      </a:cubicBezTo>
                      <a:cubicBezTo>
                        <a:pt x="16214" y="842"/>
                        <a:pt x="13990" y="0"/>
                        <a:pt x="10823" y="0"/>
                      </a:cubicBezTo>
                      <a:cubicBezTo>
                        <a:pt x="7515" y="0"/>
                        <a:pt x="5431" y="842"/>
                        <a:pt x="5427" y="843"/>
                      </a:cubicBezTo>
                      <a:cubicBezTo>
                        <a:pt x="4639" y="1001"/>
                        <a:pt x="3801" y="1528"/>
                        <a:pt x="3213" y="2662"/>
                      </a:cubicBezTo>
                      <a:cubicBezTo>
                        <a:pt x="2517" y="4005"/>
                        <a:pt x="2467" y="5725"/>
                        <a:pt x="2421" y="7562"/>
                      </a:cubicBezTo>
                      <a:cubicBezTo>
                        <a:pt x="2359" y="10022"/>
                        <a:pt x="2419" y="12674"/>
                        <a:pt x="2117" y="15052"/>
                      </a:cubicBezTo>
                      <a:cubicBezTo>
                        <a:pt x="1879" y="16930"/>
                        <a:pt x="1481" y="18365"/>
                        <a:pt x="911" y="19942"/>
                      </a:cubicBezTo>
                      <a:cubicBezTo>
                        <a:pt x="651" y="20661"/>
                        <a:pt x="336" y="21172"/>
                        <a:pt x="0" y="21600"/>
                      </a:cubicBezTo>
                      <a:cubicBezTo>
                        <a:pt x="302" y="21391"/>
                        <a:pt x="614" y="21227"/>
                        <a:pt x="934" y="21115"/>
                      </a:cubicBezTo>
                      <a:cubicBezTo>
                        <a:pt x="1220" y="21014"/>
                        <a:pt x="1513" y="20955"/>
                        <a:pt x="1812" y="20943"/>
                      </a:cubicBezTo>
                      <a:cubicBezTo>
                        <a:pt x="4827" y="21091"/>
                        <a:pt x="7843" y="21164"/>
                        <a:pt x="10859" y="21164"/>
                      </a:cubicBezTo>
                      <a:cubicBezTo>
                        <a:pt x="13850" y="21163"/>
                        <a:pt x="16842" y="21089"/>
                        <a:pt x="19833" y="20943"/>
                      </a:cubicBez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2946" name="Group"/>
              <p:cNvGrpSpPr/>
              <p:nvPr/>
            </p:nvGrpSpPr>
            <p:grpSpPr>
              <a:xfrm>
                <a:off x="-1" y="59379"/>
                <a:ext cx="161208" cy="187926"/>
                <a:chOff x="0" y="0"/>
                <a:chExt cx="161206" cy="187925"/>
              </a:xfrm>
            </p:grpSpPr>
            <p:sp>
              <p:nvSpPr>
                <p:cNvPr id="2944" name="Group"/>
                <p:cNvSpPr/>
                <p:nvPr/>
              </p:nvSpPr>
              <p:spPr>
                <a:xfrm>
                  <a:off x="-1" y="0"/>
                  <a:ext cx="161208" cy="1879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8" h="21600" fill="norm" stroke="1" extrusionOk="0">
                      <a:moveTo>
                        <a:pt x="19185" y="216"/>
                      </a:moveTo>
                      <a:cubicBezTo>
                        <a:pt x="18977" y="147"/>
                        <a:pt x="18761" y="93"/>
                        <a:pt x="18538" y="56"/>
                      </a:cubicBezTo>
                      <a:cubicBezTo>
                        <a:pt x="18315" y="20"/>
                        <a:pt x="18086" y="0"/>
                        <a:pt x="17851" y="0"/>
                      </a:cubicBezTo>
                      <a:lnTo>
                        <a:pt x="3746" y="0"/>
                      </a:lnTo>
                      <a:cubicBezTo>
                        <a:pt x="3511" y="0"/>
                        <a:pt x="3282" y="20"/>
                        <a:pt x="3059" y="56"/>
                      </a:cubicBezTo>
                      <a:cubicBezTo>
                        <a:pt x="2836" y="93"/>
                        <a:pt x="2620" y="147"/>
                        <a:pt x="2412" y="216"/>
                      </a:cubicBezTo>
                      <a:cubicBezTo>
                        <a:pt x="2009" y="444"/>
                        <a:pt x="1563" y="604"/>
                        <a:pt x="1188" y="906"/>
                      </a:cubicBezTo>
                      <a:cubicBezTo>
                        <a:pt x="438" y="1512"/>
                        <a:pt x="0" y="2357"/>
                        <a:pt x="0" y="3244"/>
                      </a:cubicBezTo>
                      <a:cubicBezTo>
                        <a:pt x="0" y="3245"/>
                        <a:pt x="0" y="7018"/>
                        <a:pt x="0" y="10800"/>
                      </a:cubicBezTo>
                      <a:cubicBezTo>
                        <a:pt x="0" y="14582"/>
                        <a:pt x="0" y="18355"/>
                        <a:pt x="0" y="18356"/>
                      </a:cubicBezTo>
                      <a:cubicBezTo>
                        <a:pt x="0" y="19243"/>
                        <a:pt x="438" y="20088"/>
                        <a:pt x="1188" y="20694"/>
                      </a:cubicBezTo>
                      <a:cubicBezTo>
                        <a:pt x="1562" y="20996"/>
                        <a:pt x="2009" y="21156"/>
                        <a:pt x="2412" y="21384"/>
                      </a:cubicBezTo>
                      <a:cubicBezTo>
                        <a:pt x="2620" y="21453"/>
                        <a:pt x="2836" y="21507"/>
                        <a:pt x="3059" y="21544"/>
                      </a:cubicBezTo>
                      <a:cubicBezTo>
                        <a:pt x="3282" y="21580"/>
                        <a:pt x="3511" y="21600"/>
                        <a:pt x="3746" y="21600"/>
                      </a:cubicBezTo>
                      <a:lnTo>
                        <a:pt x="17851" y="21600"/>
                      </a:lnTo>
                      <a:cubicBezTo>
                        <a:pt x="18086" y="21600"/>
                        <a:pt x="18315" y="21580"/>
                        <a:pt x="18538" y="21544"/>
                      </a:cubicBezTo>
                      <a:cubicBezTo>
                        <a:pt x="18761" y="21507"/>
                        <a:pt x="18992" y="21480"/>
                        <a:pt x="19185" y="21384"/>
                      </a:cubicBezTo>
                      <a:cubicBezTo>
                        <a:pt x="19602" y="21177"/>
                        <a:pt x="20033" y="20993"/>
                        <a:pt x="20409" y="20694"/>
                      </a:cubicBezTo>
                      <a:cubicBezTo>
                        <a:pt x="21163" y="20092"/>
                        <a:pt x="21598" y="19243"/>
                        <a:pt x="21597" y="18356"/>
                      </a:cubicBezTo>
                      <a:cubicBezTo>
                        <a:pt x="21597" y="18350"/>
                        <a:pt x="21594" y="14579"/>
                        <a:pt x="21597" y="10800"/>
                      </a:cubicBezTo>
                      <a:cubicBezTo>
                        <a:pt x="21600" y="7018"/>
                        <a:pt x="21597" y="3247"/>
                        <a:pt x="21597" y="3244"/>
                      </a:cubicBezTo>
                      <a:cubicBezTo>
                        <a:pt x="21597" y="2357"/>
                        <a:pt x="21159" y="1512"/>
                        <a:pt x="20409" y="906"/>
                      </a:cubicBezTo>
                      <a:cubicBezTo>
                        <a:pt x="20035" y="604"/>
                        <a:pt x="19588" y="444"/>
                        <a:pt x="19185" y="216"/>
                      </a:cubicBezTo>
                      <a:close/>
                    </a:path>
                  </a:pathLst>
                </a:custGeom>
                <a:solidFill>
                  <a:srgbClr val="E8FE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65100" dist="105804" dir="5400000">
                    <a:srgbClr val="000000">
                      <a:alpha val="771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584200">
                    <a:defRPr sz="1040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945" name="Shape"/>
                <p:cNvSpPr/>
                <p:nvPr/>
              </p:nvSpPr>
              <p:spPr>
                <a:xfrm>
                  <a:off x="11170" y="11121"/>
                  <a:ext cx="138656" cy="1655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8754"/>
                      </a:moveTo>
                      <a:cubicBezTo>
                        <a:pt x="0" y="20319"/>
                        <a:pt x="1538" y="21600"/>
                        <a:pt x="3417" y="21600"/>
                      </a:cubicBezTo>
                      <a:lnTo>
                        <a:pt x="18183" y="21600"/>
                      </a:lnTo>
                      <a:cubicBezTo>
                        <a:pt x="20062" y="21600"/>
                        <a:pt x="21600" y="20319"/>
                        <a:pt x="21600" y="18754"/>
                      </a:cubicBezTo>
                      <a:lnTo>
                        <a:pt x="21600" y="2846"/>
                      </a:lnTo>
                      <a:cubicBezTo>
                        <a:pt x="21600" y="1281"/>
                        <a:pt x="20062" y="0"/>
                        <a:pt x="18183" y="0"/>
                      </a:cubicBezTo>
                      <a:lnTo>
                        <a:pt x="3417" y="0"/>
                      </a:lnTo>
                      <a:cubicBezTo>
                        <a:pt x="1538" y="0"/>
                        <a:pt x="0" y="1281"/>
                        <a:pt x="0" y="2846"/>
                      </a:cubicBezTo>
                      <a:cubicBezTo>
                        <a:pt x="0" y="2846"/>
                        <a:pt x="0" y="18754"/>
                        <a:pt x="0" y="18754"/>
                      </a:cubicBezTo>
                      <a:close/>
                    </a:path>
                  </a:pathLst>
                </a:custGeom>
                <a:solidFill>
                  <a:srgbClr val="73BC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defRPr sz="3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</p:grpSp>
      <p:grpSp>
        <p:nvGrpSpPr>
          <p:cNvPr id="2997" name="Group"/>
          <p:cNvGrpSpPr/>
          <p:nvPr/>
        </p:nvGrpSpPr>
        <p:grpSpPr>
          <a:xfrm>
            <a:off x="15745190" y="1733266"/>
            <a:ext cx="4913651" cy="5778860"/>
            <a:chOff x="0" y="0"/>
            <a:chExt cx="4913650" cy="5778859"/>
          </a:xfrm>
        </p:grpSpPr>
        <p:grpSp>
          <p:nvGrpSpPr>
            <p:cNvPr id="2951" name="Group"/>
            <p:cNvGrpSpPr/>
            <p:nvPr/>
          </p:nvGrpSpPr>
          <p:grpSpPr>
            <a:xfrm>
              <a:off x="1159010" y="1251108"/>
              <a:ext cx="2630779" cy="2012696"/>
              <a:chOff x="0" y="0"/>
              <a:chExt cx="2630778" cy="2012694"/>
            </a:xfrm>
          </p:grpSpPr>
          <p:sp>
            <p:nvSpPr>
              <p:cNvPr id="2949" name="Shape"/>
              <p:cNvSpPr/>
              <p:nvPr/>
            </p:nvSpPr>
            <p:spPr>
              <a:xfrm>
                <a:off x="73239" y="156880"/>
                <a:ext cx="2520992" cy="17932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162" y="0"/>
                    </a:moveTo>
                    <a:lnTo>
                      <a:pt x="6770" y="10816"/>
                    </a:lnTo>
                    <a:lnTo>
                      <a:pt x="0" y="10816"/>
                    </a:lnTo>
                    <a:lnTo>
                      <a:pt x="0" y="21600"/>
                    </a:lnTo>
                    <a:lnTo>
                      <a:pt x="12217" y="21600"/>
                    </a:lnTo>
                    <a:lnTo>
                      <a:pt x="16106" y="21600"/>
                    </a:lnTo>
                    <a:lnTo>
                      <a:pt x="20942" y="21600"/>
                    </a:lnTo>
                    <a:lnTo>
                      <a:pt x="20942" y="10885"/>
                    </a:lnTo>
                    <a:lnTo>
                      <a:pt x="21600" y="10885"/>
                    </a:lnTo>
                    <a:lnTo>
                      <a:pt x="14162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950" name="Shape"/>
              <p:cNvSpPr/>
              <p:nvPr/>
            </p:nvSpPr>
            <p:spPr>
              <a:xfrm>
                <a:off x="0" y="0"/>
                <a:ext cx="2630779" cy="20126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185" y="0"/>
                    </a:moveTo>
                    <a:lnTo>
                      <a:pt x="10554" y="4942"/>
                    </a:lnTo>
                    <a:lnTo>
                      <a:pt x="4069" y="4942"/>
                    </a:lnTo>
                    <a:lnTo>
                      <a:pt x="0" y="10661"/>
                    </a:lnTo>
                    <a:lnTo>
                      <a:pt x="6813" y="10661"/>
                    </a:lnTo>
                    <a:lnTo>
                      <a:pt x="14185" y="633"/>
                    </a:lnTo>
                    <a:lnTo>
                      <a:pt x="21300" y="10310"/>
                    </a:lnTo>
                    <a:lnTo>
                      <a:pt x="21300" y="9677"/>
                    </a:lnTo>
                    <a:lnTo>
                      <a:pt x="14185" y="0"/>
                    </a:lnTo>
                    <a:close/>
                    <a:moveTo>
                      <a:pt x="14128" y="5664"/>
                    </a:moveTo>
                    <a:cubicBezTo>
                      <a:pt x="13726" y="5664"/>
                      <a:pt x="13326" y="5864"/>
                      <a:pt x="13020" y="6265"/>
                    </a:cubicBezTo>
                    <a:cubicBezTo>
                      <a:pt x="12407" y="7065"/>
                      <a:pt x="12407" y="8366"/>
                      <a:pt x="13020" y="9166"/>
                    </a:cubicBezTo>
                    <a:cubicBezTo>
                      <a:pt x="13633" y="9967"/>
                      <a:pt x="14625" y="9967"/>
                      <a:pt x="15238" y="9166"/>
                    </a:cubicBezTo>
                    <a:cubicBezTo>
                      <a:pt x="15850" y="8366"/>
                      <a:pt x="15850" y="7065"/>
                      <a:pt x="15238" y="6265"/>
                    </a:cubicBezTo>
                    <a:cubicBezTo>
                      <a:pt x="14931" y="5864"/>
                      <a:pt x="14529" y="5664"/>
                      <a:pt x="14128" y="5664"/>
                    </a:cubicBezTo>
                    <a:close/>
                    <a:moveTo>
                      <a:pt x="1960" y="13194"/>
                    </a:moveTo>
                    <a:lnTo>
                      <a:pt x="1960" y="17294"/>
                    </a:lnTo>
                    <a:lnTo>
                      <a:pt x="4879" y="17294"/>
                    </a:lnTo>
                    <a:lnTo>
                      <a:pt x="4879" y="13194"/>
                    </a:lnTo>
                    <a:lnTo>
                      <a:pt x="1960" y="13194"/>
                    </a:lnTo>
                    <a:close/>
                    <a:moveTo>
                      <a:pt x="6389" y="13194"/>
                    </a:moveTo>
                    <a:lnTo>
                      <a:pt x="6389" y="17294"/>
                    </a:lnTo>
                    <a:lnTo>
                      <a:pt x="9310" y="17294"/>
                    </a:lnTo>
                    <a:lnTo>
                      <a:pt x="9310" y="13194"/>
                    </a:lnTo>
                    <a:lnTo>
                      <a:pt x="6389" y="13194"/>
                    </a:lnTo>
                    <a:close/>
                    <a:moveTo>
                      <a:pt x="12270" y="13194"/>
                    </a:moveTo>
                    <a:lnTo>
                      <a:pt x="12270" y="20930"/>
                    </a:lnTo>
                    <a:lnTo>
                      <a:pt x="302" y="20930"/>
                    </a:lnTo>
                    <a:lnTo>
                      <a:pt x="302" y="21600"/>
                    </a:lnTo>
                    <a:lnTo>
                      <a:pt x="21600" y="21600"/>
                    </a:lnTo>
                    <a:lnTo>
                      <a:pt x="21600" y="20930"/>
                    </a:lnTo>
                    <a:lnTo>
                      <a:pt x="15988" y="20930"/>
                    </a:lnTo>
                    <a:lnTo>
                      <a:pt x="15988" y="13194"/>
                    </a:lnTo>
                    <a:lnTo>
                      <a:pt x="12270" y="13194"/>
                    </a:lnTo>
                    <a:close/>
                  </a:path>
                </a:pathLst>
              </a:custGeom>
              <a:solidFill>
                <a:srgbClr val="3197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grpSp>
          <p:nvGrpSpPr>
            <p:cNvPr id="2959" name="Group"/>
            <p:cNvGrpSpPr/>
            <p:nvPr/>
          </p:nvGrpSpPr>
          <p:grpSpPr>
            <a:xfrm>
              <a:off x="595524" y="951731"/>
              <a:ext cx="3722602" cy="2577426"/>
              <a:chOff x="0" y="0"/>
              <a:chExt cx="3722600" cy="2577425"/>
            </a:xfrm>
          </p:grpSpPr>
          <p:sp>
            <p:nvSpPr>
              <p:cNvPr id="2952" name="Line"/>
              <p:cNvSpPr/>
              <p:nvPr/>
            </p:nvSpPr>
            <p:spPr>
              <a:xfrm rot="16200000">
                <a:off x="606112" y="555086"/>
                <a:ext cx="204323" cy="383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53" name="Line"/>
              <p:cNvSpPr/>
              <p:nvPr/>
            </p:nvSpPr>
            <p:spPr>
              <a:xfrm flipV="1">
                <a:off x="1848247" y="-1"/>
                <a:ext cx="1" cy="685334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54" name="Line"/>
              <p:cNvSpPr/>
              <p:nvPr/>
            </p:nvSpPr>
            <p:spPr>
              <a:xfrm flipH="1" rot="5400000">
                <a:off x="3017863" y="487893"/>
                <a:ext cx="210365" cy="512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55" name="Line"/>
              <p:cNvSpPr/>
              <p:nvPr/>
            </p:nvSpPr>
            <p:spPr>
              <a:xfrm>
                <a:off x="3133860" y="1585464"/>
                <a:ext cx="266856" cy="1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56" name="Line"/>
              <p:cNvSpPr/>
              <p:nvPr/>
            </p:nvSpPr>
            <p:spPr>
              <a:xfrm>
                <a:off x="300881" y="1576812"/>
                <a:ext cx="266856" cy="1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57" name="Line"/>
              <p:cNvSpPr/>
              <p:nvPr/>
            </p:nvSpPr>
            <p:spPr>
              <a:xfrm flipH="1" rot="16200000">
                <a:off x="57819" y="2055112"/>
                <a:ext cx="464494" cy="580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11404" y="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58" name="Line"/>
              <p:cNvSpPr/>
              <p:nvPr/>
            </p:nvSpPr>
            <p:spPr>
              <a:xfrm rot="5400000">
                <a:off x="3202682" y="2030169"/>
                <a:ext cx="437157" cy="602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2981" name="Group"/>
            <p:cNvGrpSpPr/>
            <p:nvPr/>
          </p:nvGrpSpPr>
          <p:grpSpPr>
            <a:xfrm>
              <a:off x="-1" y="0"/>
              <a:ext cx="4913652" cy="4407291"/>
              <a:chOff x="0" y="0"/>
              <a:chExt cx="4913650" cy="4407290"/>
            </a:xfrm>
          </p:grpSpPr>
          <p:grpSp>
            <p:nvGrpSpPr>
              <p:cNvPr id="2962" name="Group"/>
              <p:cNvGrpSpPr/>
              <p:nvPr/>
            </p:nvGrpSpPr>
            <p:grpSpPr>
              <a:xfrm>
                <a:off x="169025" y="3542081"/>
                <a:ext cx="865211" cy="865210"/>
                <a:chOff x="0" y="0"/>
                <a:chExt cx="865209" cy="865209"/>
              </a:xfrm>
            </p:grpSpPr>
            <p:sp>
              <p:nvSpPr>
                <p:cNvPr id="2960" name="Circle"/>
                <p:cNvSpPr/>
                <p:nvPr/>
              </p:nvSpPr>
              <p:spPr>
                <a:xfrm>
                  <a:off x="0" y="0"/>
                  <a:ext cx="865210" cy="865210"/>
                </a:xfrm>
                <a:prstGeom prst="ellipse">
                  <a:avLst/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961" name="Shape"/>
                <p:cNvSpPr/>
                <p:nvPr/>
              </p:nvSpPr>
              <p:spPr>
                <a:xfrm>
                  <a:off x="241824" y="202126"/>
                  <a:ext cx="369513" cy="4609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44" h="21600" fill="norm" stroke="1" extrusionOk="0">
                      <a:moveTo>
                        <a:pt x="10672" y="0"/>
                      </a:moveTo>
                      <a:cubicBezTo>
                        <a:pt x="8909" y="1013"/>
                        <a:pt x="6972" y="1811"/>
                        <a:pt x="4925" y="2369"/>
                      </a:cubicBezTo>
                      <a:cubicBezTo>
                        <a:pt x="3356" y="2797"/>
                        <a:pt x="1730" y="3085"/>
                        <a:pt x="83" y="3218"/>
                      </a:cubicBezTo>
                      <a:cubicBezTo>
                        <a:pt x="-128" y="5457"/>
                        <a:pt x="66" y="7690"/>
                        <a:pt x="630" y="9856"/>
                      </a:cubicBezTo>
                      <a:cubicBezTo>
                        <a:pt x="1162" y="11900"/>
                        <a:pt x="2035" y="13894"/>
                        <a:pt x="3363" y="15722"/>
                      </a:cubicBezTo>
                      <a:cubicBezTo>
                        <a:pt x="5134" y="18159"/>
                        <a:pt x="7651" y="20185"/>
                        <a:pt x="10672" y="21600"/>
                      </a:cubicBezTo>
                      <a:cubicBezTo>
                        <a:pt x="13693" y="20185"/>
                        <a:pt x="16210" y="18159"/>
                        <a:pt x="17981" y="15722"/>
                      </a:cubicBezTo>
                      <a:cubicBezTo>
                        <a:pt x="19309" y="13894"/>
                        <a:pt x="20182" y="11900"/>
                        <a:pt x="20714" y="9856"/>
                      </a:cubicBezTo>
                      <a:cubicBezTo>
                        <a:pt x="21278" y="7690"/>
                        <a:pt x="21472" y="5457"/>
                        <a:pt x="21261" y="3218"/>
                      </a:cubicBezTo>
                      <a:cubicBezTo>
                        <a:pt x="19614" y="3085"/>
                        <a:pt x="17988" y="2797"/>
                        <a:pt x="16419" y="2369"/>
                      </a:cubicBezTo>
                      <a:cubicBezTo>
                        <a:pt x="14372" y="1811"/>
                        <a:pt x="12435" y="1013"/>
                        <a:pt x="10672" y="0"/>
                      </a:cubicBezTo>
                      <a:close/>
                      <a:moveTo>
                        <a:pt x="10672" y="2242"/>
                      </a:moveTo>
                      <a:cubicBezTo>
                        <a:pt x="12057" y="2979"/>
                        <a:pt x="13546" y="3581"/>
                        <a:pt x="15107" y="4029"/>
                      </a:cubicBezTo>
                      <a:cubicBezTo>
                        <a:pt x="16385" y="4394"/>
                        <a:pt x="17702" y="4647"/>
                        <a:pt x="19043" y="4801"/>
                      </a:cubicBezTo>
                      <a:cubicBezTo>
                        <a:pt x="19320" y="7957"/>
                        <a:pt x="18474" y="11120"/>
                        <a:pt x="16607" y="13897"/>
                      </a:cubicBezTo>
                      <a:cubicBezTo>
                        <a:pt x="15156" y="16056"/>
                        <a:pt x="13130" y="17920"/>
                        <a:pt x="10672" y="19358"/>
                      </a:cubicBezTo>
                      <a:cubicBezTo>
                        <a:pt x="8214" y="17920"/>
                        <a:pt x="6188" y="16056"/>
                        <a:pt x="4737" y="13897"/>
                      </a:cubicBezTo>
                      <a:cubicBezTo>
                        <a:pt x="2870" y="11120"/>
                        <a:pt x="2024" y="7957"/>
                        <a:pt x="2301" y="4801"/>
                      </a:cubicBezTo>
                      <a:cubicBezTo>
                        <a:pt x="3642" y="4647"/>
                        <a:pt x="4959" y="4394"/>
                        <a:pt x="6237" y="4029"/>
                      </a:cubicBezTo>
                      <a:cubicBezTo>
                        <a:pt x="7798" y="3581"/>
                        <a:pt x="9287" y="2979"/>
                        <a:pt x="10672" y="22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grpSp>
            <p:nvGrpSpPr>
              <p:cNvPr id="2965" name="Group"/>
              <p:cNvGrpSpPr/>
              <p:nvPr/>
            </p:nvGrpSpPr>
            <p:grpSpPr>
              <a:xfrm>
                <a:off x="4048440" y="2024220"/>
                <a:ext cx="865211" cy="865211"/>
                <a:chOff x="0" y="0"/>
                <a:chExt cx="865210" cy="865209"/>
              </a:xfrm>
            </p:grpSpPr>
            <p:sp>
              <p:nvSpPr>
                <p:cNvPr id="2963" name="Circle"/>
                <p:cNvSpPr/>
                <p:nvPr/>
              </p:nvSpPr>
              <p:spPr>
                <a:xfrm>
                  <a:off x="0" y="0"/>
                  <a:ext cx="865211" cy="865210"/>
                </a:xfrm>
                <a:prstGeom prst="ellipse">
                  <a:avLst/>
                </a:pr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964" name="Shape"/>
                <p:cNvSpPr/>
                <p:nvPr/>
              </p:nvSpPr>
              <p:spPr>
                <a:xfrm>
                  <a:off x="317112" y="283430"/>
                  <a:ext cx="230986" cy="2976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3" h="21594" fill="norm" stroke="1" extrusionOk="0">
                      <a:moveTo>
                        <a:pt x="10796" y="0"/>
                      </a:moveTo>
                      <a:cubicBezTo>
                        <a:pt x="8719" y="0"/>
                        <a:pt x="6635" y="636"/>
                        <a:pt x="5050" y="1866"/>
                      </a:cubicBezTo>
                      <a:cubicBezTo>
                        <a:pt x="3464" y="3097"/>
                        <a:pt x="2693" y="4699"/>
                        <a:pt x="2693" y="6309"/>
                      </a:cubicBezTo>
                      <a:lnTo>
                        <a:pt x="2621" y="6309"/>
                      </a:lnTo>
                      <a:lnTo>
                        <a:pt x="2597" y="6309"/>
                      </a:lnTo>
                      <a:cubicBezTo>
                        <a:pt x="1864" y="6309"/>
                        <a:pt x="1478" y="6305"/>
                        <a:pt x="1082" y="6402"/>
                      </a:cubicBezTo>
                      <a:cubicBezTo>
                        <a:pt x="642" y="6526"/>
                        <a:pt x="304" y="6788"/>
                        <a:pt x="144" y="7130"/>
                      </a:cubicBezTo>
                      <a:cubicBezTo>
                        <a:pt x="17" y="7442"/>
                        <a:pt x="0" y="7746"/>
                        <a:pt x="0" y="8324"/>
                      </a:cubicBezTo>
                      <a:lnTo>
                        <a:pt x="0" y="19560"/>
                      </a:lnTo>
                      <a:cubicBezTo>
                        <a:pt x="0" y="20147"/>
                        <a:pt x="17" y="20443"/>
                        <a:pt x="144" y="20755"/>
                      </a:cubicBezTo>
                      <a:cubicBezTo>
                        <a:pt x="304" y="21096"/>
                        <a:pt x="642" y="21377"/>
                        <a:pt x="1082" y="21501"/>
                      </a:cubicBezTo>
                      <a:cubicBezTo>
                        <a:pt x="1484" y="21600"/>
                        <a:pt x="1852" y="21594"/>
                        <a:pt x="2597" y="21594"/>
                      </a:cubicBezTo>
                      <a:lnTo>
                        <a:pt x="18996" y="21594"/>
                      </a:lnTo>
                      <a:cubicBezTo>
                        <a:pt x="19753" y="21594"/>
                        <a:pt x="20133" y="21600"/>
                        <a:pt x="20535" y="21501"/>
                      </a:cubicBezTo>
                      <a:cubicBezTo>
                        <a:pt x="20975" y="21377"/>
                        <a:pt x="21313" y="21096"/>
                        <a:pt x="21473" y="20755"/>
                      </a:cubicBezTo>
                      <a:cubicBezTo>
                        <a:pt x="21600" y="20443"/>
                        <a:pt x="21593" y="20157"/>
                        <a:pt x="21593" y="19579"/>
                      </a:cubicBezTo>
                      <a:lnTo>
                        <a:pt x="21593" y="8324"/>
                      </a:lnTo>
                      <a:cubicBezTo>
                        <a:pt x="21593" y="7737"/>
                        <a:pt x="21600" y="7442"/>
                        <a:pt x="21473" y="7130"/>
                      </a:cubicBezTo>
                      <a:cubicBezTo>
                        <a:pt x="21313" y="6788"/>
                        <a:pt x="20975" y="6526"/>
                        <a:pt x="20535" y="6402"/>
                      </a:cubicBezTo>
                      <a:cubicBezTo>
                        <a:pt x="20133" y="6303"/>
                        <a:pt x="19741" y="6309"/>
                        <a:pt x="18996" y="6309"/>
                      </a:cubicBezTo>
                      <a:lnTo>
                        <a:pt x="18924" y="6309"/>
                      </a:lnTo>
                      <a:cubicBezTo>
                        <a:pt x="18924" y="4699"/>
                        <a:pt x="18129" y="3097"/>
                        <a:pt x="16543" y="1866"/>
                      </a:cubicBezTo>
                      <a:cubicBezTo>
                        <a:pt x="14958" y="636"/>
                        <a:pt x="12874" y="0"/>
                        <a:pt x="10796" y="0"/>
                      </a:cubicBezTo>
                      <a:close/>
                      <a:moveTo>
                        <a:pt x="10796" y="1997"/>
                      </a:moveTo>
                      <a:cubicBezTo>
                        <a:pt x="12220" y="1997"/>
                        <a:pt x="13654" y="2405"/>
                        <a:pt x="14740" y="3248"/>
                      </a:cubicBezTo>
                      <a:cubicBezTo>
                        <a:pt x="15826" y="4091"/>
                        <a:pt x="16351" y="5201"/>
                        <a:pt x="16351" y="6309"/>
                      </a:cubicBezTo>
                      <a:lnTo>
                        <a:pt x="5242" y="6309"/>
                      </a:lnTo>
                      <a:cubicBezTo>
                        <a:pt x="5242" y="5201"/>
                        <a:pt x="5791" y="4091"/>
                        <a:pt x="6877" y="3248"/>
                      </a:cubicBezTo>
                      <a:cubicBezTo>
                        <a:pt x="7963" y="2405"/>
                        <a:pt x="9373" y="1997"/>
                        <a:pt x="10796" y="1997"/>
                      </a:cubicBezTo>
                      <a:close/>
                      <a:moveTo>
                        <a:pt x="10796" y="10844"/>
                      </a:moveTo>
                      <a:cubicBezTo>
                        <a:pt x="11338" y="10844"/>
                        <a:pt x="11898" y="11009"/>
                        <a:pt x="12311" y="11329"/>
                      </a:cubicBezTo>
                      <a:cubicBezTo>
                        <a:pt x="13137" y="11970"/>
                        <a:pt x="13143" y="13023"/>
                        <a:pt x="12311" y="13662"/>
                      </a:cubicBezTo>
                      <a:cubicBezTo>
                        <a:pt x="12218" y="13734"/>
                        <a:pt x="12110" y="13794"/>
                        <a:pt x="11999" y="13849"/>
                      </a:cubicBezTo>
                      <a:lnTo>
                        <a:pt x="13081" y="17040"/>
                      </a:lnTo>
                      <a:lnTo>
                        <a:pt x="8512" y="17040"/>
                      </a:lnTo>
                      <a:lnTo>
                        <a:pt x="9642" y="13849"/>
                      </a:lnTo>
                      <a:cubicBezTo>
                        <a:pt x="9531" y="13794"/>
                        <a:pt x="9424" y="13734"/>
                        <a:pt x="9330" y="13662"/>
                      </a:cubicBezTo>
                      <a:cubicBezTo>
                        <a:pt x="8498" y="13023"/>
                        <a:pt x="8504" y="11970"/>
                        <a:pt x="9330" y="11329"/>
                      </a:cubicBezTo>
                      <a:cubicBezTo>
                        <a:pt x="9743" y="11009"/>
                        <a:pt x="10255" y="10844"/>
                        <a:pt x="10796" y="108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grpSp>
            <p:nvGrpSpPr>
              <p:cNvPr id="2968" name="Group"/>
              <p:cNvGrpSpPr/>
              <p:nvPr/>
            </p:nvGrpSpPr>
            <p:grpSpPr>
              <a:xfrm>
                <a:off x="0" y="2024220"/>
                <a:ext cx="865211" cy="865211"/>
                <a:chOff x="0" y="0"/>
                <a:chExt cx="865210" cy="865209"/>
              </a:xfrm>
            </p:grpSpPr>
            <p:sp>
              <p:nvSpPr>
                <p:cNvPr id="2966" name="Circle"/>
                <p:cNvSpPr/>
                <p:nvPr/>
              </p:nvSpPr>
              <p:spPr>
                <a:xfrm>
                  <a:off x="0" y="0"/>
                  <a:ext cx="865211" cy="865210"/>
                </a:xfrm>
                <a:prstGeom prst="ellipse">
                  <a:avLst/>
                </a:prstGeom>
                <a:solidFill>
                  <a:srgbClr val="649BB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967" name="Shape"/>
                <p:cNvSpPr/>
                <p:nvPr/>
              </p:nvSpPr>
              <p:spPr>
                <a:xfrm>
                  <a:off x="220763" y="241887"/>
                  <a:ext cx="423684" cy="4407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23" y="0"/>
                      </a:moveTo>
                      <a:lnTo>
                        <a:pt x="951" y="3035"/>
                      </a:lnTo>
                      <a:lnTo>
                        <a:pt x="3680" y="3035"/>
                      </a:lnTo>
                      <a:lnTo>
                        <a:pt x="3956" y="0"/>
                      </a:lnTo>
                      <a:lnTo>
                        <a:pt x="1323" y="0"/>
                      </a:lnTo>
                      <a:close/>
                      <a:moveTo>
                        <a:pt x="4852" y="0"/>
                      </a:moveTo>
                      <a:lnTo>
                        <a:pt x="4576" y="3035"/>
                      </a:lnTo>
                      <a:lnTo>
                        <a:pt x="7044" y="3035"/>
                      </a:lnTo>
                      <a:lnTo>
                        <a:pt x="7195" y="0"/>
                      </a:lnTo>
                      <a:lnTo>
                        <a:pt x="4852" y="0"/>
                      </a:lnTo>
                      <a:close/>
                      <a:moveTo>
                        <a:pt x="8091" y="0"/>
                      </a:moveTo>
                      <a:lnTo>
                        <a:pt x="7926" y="3035"/>
                      </a:lnTo>
                      <a:lnTo>
                        <a:pt x="10352" y="3035"/>
                      </a:lnTo>
                      <a:lnTo>
                        <a:pt x="10352" y="0"/>
                      </a:lnTo>
                      <a:lnTo>
                        <a:pt x="8091" y="0"/>
                      </a:lnTo>
                      <a:close/>
                      <a:moveTo>
                        <a:pt x="11234" y="0"/>
                      </a:moveTo>
                      <a:lnTo>
                        <a:pt x="11234" y="3035"/>
                      </a:lnTo>
                      <a:lnTo>
                        <a:pt x="13674" y="3035"/>
                      </a:lnTo>
                      <a:lnTo>
                        <a:pt x="13509" y="0"/>
                      </a:lnTo>
                      <a:lnTo>
                        <a:pt x="11234" y="0"/>
                      </a:lnTo>
                      <a:close/>
                      <a:moveTo>
                        <a:pt x="14405" y="0"/>
                      </a:moveTo>
                      <a:lnTo>
                        <a:pt x="14556" y="3035"/>
                      </a:lnTo>
                      <a:lnTo>
                        <a:pt x="17024" y="3035"/>
                      </a:lnTo>
                      <a:lnTo>
                        <a:pt x="16748" y="0"/>
                      </a:lnTo>
                      <a:lnTo>
                        <a:pt x="14405" y="0"/>
                      </a:lnTo>
                      <a:close/>
                      <a:moveTo>
                        <a:pt x="17644" y="0"/>
                      </a:moveTo>
                      <a:lnTo>
                        <a:pt x="17920" y="3035"/>
                      </a:lnTo>
                      <a:lnTo>
                        <a:pt x="20649" y="3035"/>
                      </a:lnTo>
                      <a:lnTo>
                        <a:pt x="20277" y="0"/>
                      </a:lnTo>
                      <a:lnTo>
                        <a:pt x="17644" y="0"/>
                      </a:lnTo>
                      <a:close/>
                      <a:moveTo>
                        <a:pt x="841" y="3883"/>
                      </a:moveTo>
                      <a:lnTo>
                        <a:pt x="482" y="6851"/>
                      </a:lnTo>
                      <a:lnTo>
                        <a:pt x="3336" y="6851"/>
                      </a:lnTo>
                      <a:lnTo>
                        <a:pt x="3611" y="3883"/>
                      </a:lnTo>
                      <a:lnTo>
                        <a:pt x="841" y="3883"/>
                      </a:lnTo>
                      <a:close/>
                      <a:moveTo>
                        <a:pt x="4494" y="3883"/>
                      </a:moveTo>
                      <a:lnTo>
                        <a:pt x="4218" y="6851"/>
                      </a:lnTo>
                      <a:lnTo>
                        <a:pt x="6823" y="6851"/>
                      </a:lnTo>
                      <a:lnTo>
                        <a:pt x="6989" y="3883"/>
                      </a:lnTo>
                      <a:lnTo>
                        <a:pt x="4494" y="3883"/>
                      </a:lnTo>
                      <a:close/>
                      <a:moveTo>
                        <a:pt x="7871" y="3883"/>
                      </a:moveTo>
                      <a:lnTo>
                        <a:pt x="7719" y="6851"/>
                      </a:lnTo>
                      <a:lnTo>
                        <a:pt x="10352" y="6851"/>
                      </a:lnTo>
                      <a:lnTo>
                        <a:pt x="10352" y="3883"/>
                      </a:lnTo>
                      <a:lnTo>
                        <a:pt x="7871" y="3883"/>
                      </a:lnTo>
                      <a:close/>
                      <a:moveTo>
                        <a:pt x="11234" y="3883"/>
                      </a:moveTo>
                      <a:lnTo>
                        <a:pt x="11234" y="6851"/>
                      </a:lnTo>
                      <a:lnTo>
                        <a:pt x="13881" y="6851"/>
                      </a:lnTo>
                      <a:lnTo>
                        <a:pt x="13729" y="3883"/>
                      </a:lnTo>
                      <a:lnTo>
                        <a:pt x="11234" y="3883"/>
                      </a:lnTo>
                      <a:close/>
                      <a:moveTo>
                        <a:pt x="14611" y="3883"/>
                      </a:moveTo>
                      <a:lnTo>
                        <a:pt x="14777" y="6851"/>
                      </a:lnTo>
                      <a:lnTo>
                        <a:pt x="17382" y="6851"/>
                      </a:lnTo>
                      <a:lnTo>
                        <a:pt x="17106" y="3883"/>
                      </a:lnTo>
                      <a:lnTo>
                        <a:pt x="14611" y="3883"/>
                      </a:lnTo>
                      <a:close/>
                      <a:moveTo>
                        <a:pt x="17989" y="3883"/>
                      </a:moveTo>
                      <a:lnTo>
                        <a:pt x="18264" y="6851"/>
                      </a:lnTo>
                      <a:lnTo>
                        <a:pt x="21118" y="6851"/>
                      </a:lnTo>
                      <a:lnTo>
                        <a:pt x="20759" y="3883"/>
                      </a:lnTo>
                      <a:lnTo>
                        <a:pt x="17989" y="3883"/>
                      </a:lnTo>
                      <a:close/>
                      <a:moveTo>
                        <a:pt x="372" y="7699"/>
                      </a:moveTo>
                      <a:lnTo>
                        <a:pt x="0" y="10747"/>
                      </a:lnTo>
                      <a:lnTo>
                        <a:pt x="2977" y="10747"/>
                      </a:lnTo>
                      <a:lnTo>
                        <a:pt x="3253" y="7699"/>
                      </a:lnTo>
                      <a:lnTo>
                        <a:pt x="372" y="7699"/>
                      </a:lnTo>
                      <a:close/>
                      <a:moveTo>
                        <a:pt x="4149" y="7699"/>
                      </a:moveTo>
                      <a:lnTo>
                        <a:pt x="3873" y="10747"/>
                      </a:lnTo>
                      <a:lnTo>
                        <a:pt x="6616" y="10747"/>
                      </a:lnTo>
                      <a:lnTo>
                        <a:pt x="6782" y="7699"/>
                      </a:lnTo>
                      <a:lnTo>
                        <a:pt x="4149" y="7699"/>
                      </a:lnTo>
                      <a:close/>
                      <a:moveTo>
                        <a:pt x="7664" y="7699"/>
                      </a:moveTo>
                      <a:lnTo>
                        <a:pt x="7499" y="10747"/>
                      </a:lnTo>
                      <a:lnTo>
                        <a:pt x="10352" y="10747"/>
                      </a:lnTo>
                      <a:lnTo>
                        <a:pt x="10352" y="7699"/>
                      </a:lnTo>
                      <a:lnTo>
                        <a:pt x="7664" y="7699"/>
                      </a:lnTo>
                      <a:close/>
                      <a:moveTo>
                        <a:pt x="11234" y="7699"/>
                      </a:moveTo>
                      <a:lnTo>
                        <a:pt x="11234" y="10747"/>
                      </a:lnTo>
                      <a:lnTo>
                        <a:pt x="14101" y="10747"/>
                      </a:lnTo>
                      <a:lnTo>
                        <a:pt x="13936" y="7699"/>
                      </a:lnTo>
                      <a:lnTo>
                        <a:pt x="11234" y="7699"/>
                      </a:lnTo>
                      <a:close/>
                      <a:moveTo>
                        <a:pt x="14818" y="7699"/>
                      </a:moveTo>
                      <a:lnTo>
                        <a:pt x="14984" y="10747"/>
                      </a:lnTo>
                      <a:lnTo>
                        <a:pt x="17727" y="10747"/>
                      </a:lnTo>
                      <a:lnTo>
                        <a:pt x="17451" y="7699"/>
                      </a:lnTo>
                      <a:lnTo>
                        <a:pt x="14818" y="7699"/>
                      </a:lnTo>
                      <a:close/>
                      <a:moveTo>
                        <a:pt x="18347" y="7699"/>
                      </a:moveTo>
                      <a:lnTo>
                        <a:pt x="18623" y="10747"/>
                      </a:lnTo>
                      <a:lnTo>
                        <a:pt x="21600" y="10747"/>
                      </a:lnTo>
                      <a:lnTo>
                        <a:pt x="21228" y="7699"/>
                      </a:lnTo>
                      <a:lnTo>
                        <a:pt x="18347" y="7699"/>
                      </a:lnTo>
                      <a:close/>
                      <a:moveTo>
                        <a:pt x="9456" y="11741"/>
                      </a:moveTo>
                      <a:lnTo>
                        <a:pt x="9456" y="21600"/>
                      </a:lnTo>
                      <a:lnTo>
                        <a:pt x="12144" y="21600"/>
                      </a:lnTo>
                      <a:lnTo>
                        <a:pt x="12144" y="11741"/>
                      </a:lnTo>
                      <a:lnTo>
                        <a:pt x="9456" y="117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grpSp>
            <p:nvGrpSpPr>
              <p:cNvPr id="2971" name="Group"/>
              <p:cNvGrpSpPr/>
              <p:nvPr/>
            </p:nvGrpSpPr>
            <p:grpSpPr>
              <a:xfrm>
                <a:off x="679401" y="679401"/>
                <a:ext cx="865211" cy="865211"/>
                <a:chOff x="0" y="0"/>
                <a:chExt cx="865209" cy="865209"/>
              </a:xfrm>
            </p:grpSpPr>
            <p:sp>
              <p:nvSpPr>
                <p:cNvPr id="2969" name="Circle"/>
                <p:cNvSpPr/>
                <p:nvPr/>
              </p:nvSpPr>
              <p:spPr>
                <a:xfrm>
                  <a:off x="0" y="0"/>
                  <a:ext cx="865210" cy="865210"/>
                </a:xfrm>
                <a:prstGeom prst="ellipse">
                  <a:avLst/>
                </a:prstGeom>
                <a:solidFill>
                  <a:srgbClr val="37A9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970" name="Shape"/>
                <p:cNvSpPr/>
                <p:nvPr/>
              </p:nvSpPr>
              <p:spPr>
                <a:xfrm>
                  <a:off x="237175" y="241499"/>
                  <a:ext cx="390859" cy="3822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3" h="21571" fill="norm" stroke="1" extrusionOk="0">
                      <a:moveTo>
                        <a:pt x="8626" y="14"/>
                      </a:moveTo>
                      <a:cubicBezTo>
                        <a:pt x="8268" y="-29"/>
                        <a:pt x="7906" y="26"/>
                        <a:pt x="7576" y="176"/>
                      </a:cubicBezTo>
                      <a:cubicBezTo>
                        <a:pt x="7273" y="313"/>
                        <a:pt x="7007" y="528"/>
                        <a:pt x="6803" y="795"/>
                      </a:cubicBezTo>
                      <a:lnTo>
                        <a:pt x="3539" y="6778"/>
                      </a:lnTo>
                      <a:lnTo>
                        <a:pt x="7192" y="8945"/>
                      </a:lnTo>
                      <a:lnTo>
                        <a:pt x="10682" y="2585"/>
                      </a:lnTo>
                      <a:lnTo>
                        <a:pt x="12533" y="5887"/>
                      </a:lnTo>
                      <a:lnTo>
                        <a:pt x="10845" y="6877"/>
                      </a:lnTo>
                      <a:lnTo>
                        <a:pt x="15605" y="7004"/>
                      </a:lnTo>
                      <a:lnTo>
                        <a:pt x="17874" y="2718"/>
                      </a:lnTo>
                      <a:lnTo>
                        <a:pt x="16186" y="3703"/>
                      </a:lnTo>
                      <a:cubicBezTo>
                        <a:pt x="15753" y="2982"/>
                        <a:pt x="15339" y="2246"/>
                        <a:pt x="14944" y="1502"/>
                      </a:cubicBezTo>
                      <a:cubicBezTo>
                        <a:pt x="14854" y="1332"/>
                        <a:pt x="14766" y="1165"/>
                        <a:pt x="14662" y="1004"/>
                      </a:cubicBezTo>
                      <a:cubicBezTo>
                        <a:pt x="14403" y="604"/>
                        <a:pt x="14094" y="252"/>
                        <a:pt x="13612" y="100"/>
                      </a:cubicBezTo>
                      <a:cubicBezTo>
                        <a:pt x="13309" y="5"/>
                        <a:pt x="12979" y="-4"/>
                        <a:pt x="12754" y="14"/>
                      </a:cubicBezTo>
                      <a:lnTo>
                        <a:pt x="8626" y="14"/>
                      </a:lnTo>
                      <a:close/>
                      <a:moveTo>
                        <a:pt x="18049" y="6877"/>
                      </a:moveTo>
                      <a:lnTo>
                        <a:pt x="14357" y="8974"/>
                      </a:lnTo>
                      <a:lnTo>
                        <a:pt x="17874" y="15316"/>
                      </a:lnTo>
                      <a:lnTo>
                        <a:pt x="14165" y="15246"/>
                      </a:lnTo>
                      <a:lnTo>
                        <a:pt x="14205" y="13248"/>
                      </a:lnTo>
                      <a:lnTo>
                        <a:pt x="11647" y="17372"/>
                      </a:lnTo>
                      <a:lnTo>
                        <a:pt x="14058" y="21571"/>
                      </a:lnTo>
                      <a:lnTo>
                        <a:pt x="14103" y="19579"/>
                      </a:lnTo>
                      <a:cubicBezTo>
                        <a:pt x="14929" y="19569"/>
                        <a:pt x="15756" y="19583"/>
                        <a:pt x="16582" y="19619"/>
                      </a:cubicBezTo>
                      <a:cubicBezTo>
                        <a:pt x="16770" y="19627"/>
                        <a:pt x="16958" y="19639"/>
                        <a:pt x="17146" y="19631"/>
                      </a:cubicBezTo>
                      <a:cubicBezTo>
                        <a:pt x="17613" y="19609"/>
                        <a:pt x="18064" y="19519"/>
                        <a:pt x="18439" y="19173"/>
                      </a:cubicBezTo>
                      <a:cubicBezTo>
                        <a:pt x="18675" y="18956"/>
                        <a:pt x="18857" y="18668"/>
                        <a:pt x="18958" y="18461"/>
                      </a:cubicBezTo>
                      <a:lnTo>
                        <a:pt x="21081" y="14835"/>
                      </a:lnTo>
                      <a:cubicBezTo>
                        <a:pt x="21301" y="14542"/>
                        <a:pt x="21443" y="14194"/>
                        <a:pt x="21488" y="13827"/>
                      </a:cubicBezTo>
                      <a:cubicBezTo>
                        <a:pt x="21529" y="13490"/>
                        <a:pt x="21488" y="13143"/>
                        <a:pt x="21369" y="12825"/>
                      </a:cubicBezTo>
                      <a:lnTo>
                        <a:pt x="18049" y="6877"/>
                      </a:lnTo>
                      <a:close/>
                      <a:moveTo>
                        <a:pt x="4957" y="8719"/>
                      </a:moveTo>
                      <a:lnTo>
                        <a:pt x="203" y="8759"/>
                      </a:lnTo>
                      <a:lnTo>
                        <a:pt x="1857" y="9796"/>
                      </a:lnTo>
                      <a:cubicBezTo>
                        <a:pt x="1452" y="10535"/>
                        <a:pt x="1030" y="11265"/>
                        <a:pt x="587" y="11980"/>
                      </a:cubicBezTo>
                      <a:cubicBezTo>
                        <a:pt x="486" y="12143"/>
                        <a:pt x="385" y="12306"/>
                        <a:pt x="299" y="12478"/>
                      </a:cubicBezTo>
                      <a:cubicBezTo>
                        <a:pt x="83" y="12904"/>
                        <a:pt x="-71" y="13344"/>
                        <a:pt x="33" y="13850"/>
                      </a:cubicBezTo>
                      <a:cubicBezTo>
                        <a:pt x="99" y="14169"/>
                        <a:pt x="253" y="14473"/>
                        <a:pt x="378" y="14667"/>
                      </a:cubicBezTo>
                      <a:lnTo>
                        <a:pt x="2376" y="18368"/>
                      </a:lnTo>
                      <a:cubicBezTo>
                        <a:pt x="2514" y="18710"/>
                        <a:pt x="2738" y="19008"/>
                        <a:pt x="3026" y="19231"/>
                      </a:cubicBezTo>
                      <a:cubicBezTo>
                        <a:pt x="3290" y="19436"/>
                        <a:pt x="3602" y="19571"/>
                        <a:pt x="3929" y="19625"/>
                      </a:cubicBezTo>
                      <a:lnTo>
                        <a:pt x="10614" y="19654"/>
                      </a:lnTo>
                      <a:lnTo>
                        <a:pt x="10687" y="15327"/>
                      </a:lnTo>
                      <a:lnTo>
                        <a:pt x="3573" y="15281"/>
                      </a:lnTo>
                      <a:lnTo>
                        <a:pt x="5493" y="12014"/>
                      </a:lnTo>
                      <a:lnTo>
                        <a:pt x="7153" y="13051"/>
                      </a:lnTo>
                      <a:lnTo>
                        <a:pt x="4957" y="87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grpSp>
            <p:nvGrpSpPr>
              <p:cNvPr id="2974" name="Group"/>
              <p:cNvGrpSpPr/>
              <p:nvPr/>
            </p:nvGrpSpPr>
            <p:grpSpPr>
              <a:xfrm>
                <a:off x="3888164" y="3542081"/>
                <a:ext cx="865211" cy="865210"/>
                <a:chOff x="0" y="0"/>
                <a:chExt cx="865209" cy="865209"/>
              </a:xfrm>
            </p:grpSpPr>
            <p:sp>
              <p:nvSpPr>
                <p:cNvPr id="2972" name="Circle"/>
                <p:cNvSpPr/>
                <p:nvPr/>
              </p:nvSpPr>
              <p:spPr>
                <a:xfrm>
                  <a:off x="0" y="0"/>
                  <a:ext cx="865210" cy="865210"/>
                </a:xfrm>
                <a:prstGeom prst="ellipse">
                  <a:avLst/>
                </a:pr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973" name="Shape"/>
                <p:cNvSpPr/>
                <p:nvPr/>
              </p:nvSpPr>
              <p:spPr>
                <a:xfrm>
                  <a:off x="351593" y="162708"/>
                  <a:ext cx="162023" cy="5223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43" h="21600" fill="norm" stroke="1" extrusionOk="0">
                      <a:moveTo>
                        <a:pt x="10339" y="0"/>
                      </a:moveTo>
                      <a:cubicBezTo>
                        <a:pt x="6655" y="0"/>
                        <a:pt x="3832" y="1078"/>
                        <a:pt x="4414" y="2258"/>
                      </a:cubicBezTo>
                      <a:lnTo>
                        <a:pt x="4414" y="15484"/>
                      </a:lnTo>
                      <a:cubicBezTo>
                        <a:pt x="1922" y="16050"/>
                        <a:pt x="298" y="16948"/>
                        <a:pt x="39" y="17933"/>
                      </a:cubicBezTo>
                      <a:cubicBezTo>
                        <a:pt x="-478" y="19899"/>
                        <a:pt x="4286" y="21600"/>
                        <a:pt x="10339" y="21600"/>
                      </a:cubicBezTo>
                      <a:cubicBezTo>
                        <a:pt x="16392" y="21600"/>
                        <a:pt x="21122" y="19899"/>
                        <a:pt x="20604" y="17933"/>
                      </a:cubicBezTo>
                      <a:cubicBezTo>
                        <a:pt x="20345" y="16948"/>
                        <a:pt x="18755" y="16050"/>
                        <a:pt x="16264" y="15484"/>
                      </a:cubicBezTo>
                      <a:lnTo>
                        <a:pt x="16264" y="6496"/>
                      </a:lnTo>
                      <a:lnTo>
                        <a:pt x="10063" y="6496"/>
                      </a:lnTo>
                      <a:cubicBezTo>
                        <a:pt x="9285" y="6496"/>
                        <a:pt x="8651" y="6301"/>
                        <a:pt x="8651" y="6048"/>
                      </a:cubicBezTo>
                      <a:cubicBezTo>
                        <a:pt x="8651" y="5796"/>
                        <a:pt x="9285" y="5590"/>
                        <a:pt x="10063" y="5590"/>
                      </a:cubicBezTo>
                      <a:lnTo>
                        <a:pt x="16264" y="5590"/>
                      </a:lnTo>
                      <a:lnTo>
                        <a:pt x="16264" y="4617"/>
                      </a:lnTo>
                      <a:lnTo>
                        <a:pt x="10063" y="4617"/>
                      </a:lnTo>
                      <a:cubicBezTo>
                        <a:pt x="9285" y="4617"/>
                        <a:pt x="8651" y="4423"/>
                        <a:pt x="8651" y="4170"/>
                      </a:cubicBezTo>
                      <a:cubicBezTo>
                        <a:pt x="8651" y="3918"/>
                        <a:pt x="9285" y="3712"/>
                        <a:pt x="10063" y="3712"/>
                      </a:cubicBezTo>
                      <a:lnTo>
                        <a:pt x="16264" y="3712"/>
                      </a:lnTo>
                      <a:lnTo>
                        <a:pt x="16264" y="2728"/>
                      </a:lnTo>
                      <a:lnTo>
                        <a:pt x="10063" y="2728"/>
                      </a:lnTo>
                      <a:cubicBezTo>
                        <a:pt x="9285" y="2728"/>
                        <a:pt x="8651" y="2544"/>
                        <a:pt x="8651" y="2292"/>
                      </a:cubicBezTo>
                      <a:cubicBezTo>
                        <a:pt x="8651" y="2039"/>
                        <a:pt x="9285" y="1822"/>
                        <a:pt x="10063" y="1822"/>
                      </a:cubicBezTo>
                      <a:lnTo>
                        <a:pt x="16161" y="1822"/>
                      </a:lnTo>
                      <a:cubicBezTo>
                        <a:pt x="15942" y="830"/>
                        <a:pt x="13550" y="0"/>
                        <a:pt x="10339" y="0"/>
                      </a:cubicBezTo>
                      <a:close/>
                      <a:moveTo>
                        <a:pt x="8926" y="8161"/>
                      </a:moveTo>
                      <a:lnTo>
                        <a:pt x="11717" y="8161"/>
                      </a:lnTo>
                      <a:lnTo>
                        <a:pt x="11717" y="16245"/>
                      </a:lnTo>
                      <a:cubicBezTo>
                        <a:pt x="12845" y="16327"/>
                        <a:pt x="13939" y="16474"/>
                        <a:pt x="14817" y="16759"/>
                      </a:cubicBezTo>
                      <a:cubicBezTo>
                        <a:pt x="17293" y="17562"/>
                        <a:pt x="17292" y="18862"/>
                        <a:pt x="14817" y="19666"/>
                      </a:cubicBezTo>
                      <a:cubicBezTo>
                        <a:pt x="12342" y="20469"/>
                        <a:pt x="8336" y="20469"/>
                        <a:pt x="5861" y="19666"/>
                      </a:cubicBezTo>
                      <a:cubicBezTo>
                        <a:pt x="3385" y="18862"/>
                        <a:pt x="3385" y="17562"/>
                        <a:pt x="5861" y="16759"/>
                      </a:cubicBezTo>
                      <a:cubicBezTo>
                        <a:pt x="6730" y="16477"/>
                        <a:pt x="7811" y="16329"/>
                        <a:pt x="8926" y="16245"/>
                      </a:cubicBezTo>
                      <a:lnTo>
                        <a:pt x="8926" y="81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grpSp>
            <p:nvGrpSpPr>
              <p:cNvPr id="2977" name="Group"/>
              <p:cNvGrpSpPr/>
              <p:nvPr/>
            </p:nvGrpSpPr>
            <p:grpSpPr>
              <a:xfrm>
                <a:off x="3542081" y="679401"/>
                <a:ext cx="865211" cy="865211"/>
                <a:chOff x="0" y="0"/>
                <a:chExt cx="865209" cy="865209"/>
              </a:xfrm>
            </p:grpSpPr>
            <p:sp>
              <p:nvSpPr>
                <p:cNvPr id="2975" name="Circle"/>
                <p:cNvSpPr/>
                <p:nvPr/>
              </p:nvSpPr>
              <p:spPr>
                <a:xfrm>
                  <a:off x="0" y="0"/>
                  <a:ext cx="865210" cy="865210"/>
                </a:xfrm>
                <a:prstGeom prst="ellipse">
                  <a:avLst/>
                </a:prstGeom>
                <a:solidFill>
                  <a:srgbClr val="348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976" name="Shape"/>
                <p:cNvSpPr/>
                <p:nvPr/>
              </p:nvSpPr>
              <p:spPr>
                <a:xfrm>
                  <a:off x="221175" y="206273"/>
                  <a:ext cx="476503" cy="4000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18" fill="norm" stroke="1" extrusionOk="0">
                      <a:moveTo>
                        <a:pt x="7251" y="16"/>
                      </a:moveTo>
                      <a:cubicBezTo>
                        <a:pt x="6402" y="113"/>
                        <a:pt x="6147" y="680"/>
                        <a:pt x="6147" y="680"/>
                      </a:cubicBezTo>
                      <a:lnTo>
                        <a:pt x="4024" y="4526"/>
                      </a:lnTo>
                      <a:lnTo>
                        <a:pt x="15397" y="12732"/>
                      </a:lnTo>
                      <a:cubicBezTo>
                        <a:pt x="15397" y="12732"/>
                        <a:pt x="21027" y="9167"/>
                        <a:pt x="21027" y="9167"/>
                      </a:cubicBezTo>
                      <a:lnTo>
                        <a:pt x="12421" y="3117"/>
                      </a:lnTo>
                      <a:lnTo>
                        <a:pt x="11191" y="5471"/>
                      </a:lnTo>
                      <a:lnTo>
                        <a:pt x="10479" y="4923"/>
                      </a:lnTo>
                      <a:lnTo>
                        <a:pt x="11680" y="2586"/>
                      </a:lnTo>
                      <a:lnTo>
                        <a:pt x="11065" y="2155"/>
                      </a:lnTo>
                      <a:lnTo>
                        <a:pt x="9864" y="4443"/>
                      </a:lnTo>
                      <a:lnTo>
                        <a:pt x="9123" y="3879"/>
                      </a:lnTo>
                      <a:lnTo>
                        <a:pt x="10297" y="1608"/>
                      </a:lnTo>
                      <a:lnTo>
                        <a:pt x="9696" y="1193"/>
                      </a:lnTo>
                      <a:lnTo>
                        <a:pt x="8537" y="3415"/>
                      </a:lnTo>
                      <a:lnTo>
                        <a:pt x="7796" y="2851"/>
                      </a:lnTo>
                      <a:lnTo>
                        <a:pt x="8942" y="663"/>
                      </a:lnTo>
                      <a:lnTo>
                        <a:pt x="8397" y="282"/>
                      </a:lnTo>
                      <a:cubicBezTo>
                        <a:pt x="8397" y="282"/>
                        <a:pt x="7857" y="-82"/>
                        <a:pt x="7251" y="16"/>
                      </a:cubicBezTo>
                      <a:close/>
                      <a:moveTo>
                        <a:pt x="4247" y="5835"/>
                      </a:moveTo>
                      <a:lnTo>
                        <a:pt x="3563" y="7294"/>
                      </a:lnTo>
                      <a:lnTo>
                        <a:pt x="8369" y="10726"/>
                      </a:lnTo>
                      <a:cubicBezTo>
                        <a:pt x="7944" y="11152"/>
                        <a:pt x="7670" y="11787"/>
                        <a:pt x="7670" y="12500"/>
                      </a:cubicBezTo>
                      <a:cubicBezTo>
                        <a:pt x="7670" y="12859"/>
                        <a:pt x="7743" y="13191"/>
                        <a:pt x="7866" y="13494"/>
                      </a:cubicBezTo>
                      <a:cubicBezTo>
                        <a:pt x="7857" y="13696"/>
                        <a:pt x="7787" y="14368"/>
                        <a:pt x="7195" y="14970"/>
                      </a:cubicBezTo>
                      <a:cubicBezTo>
                        <a:pt x="6578" y="15597"/>
                        <a:pt x="5994" y="15683"/>
                        <a:pt x="5854" y="15683"/>
                      </a:cubicBezTo>
                      <a:lnTo>
                        <a:pt x="2683" y="15683"/>
                      </a:lnTo>
                      <a:lnTo>
                        <a:pt x="2683" y="15152"/>
                      </a:lnTo>
                      <a:lnTo>
                        <a:pt x="2235" y="15152"/>
                      </a:lnTo>
                      <a:lnTo>
                        <a:pt x="2235" y="11969"/>
                      </a:lnTo>
                      <a:lnTo>
                        <a:pt x="0" y="11969"/>
                      </a:lnTo>
                      <a:lnTo>
                        <a:pt x="0" y="21518"/>
                      </a:lnTo>
                      <a:lnTo>
                        <a:pt x="2235" y="21518"/>
                      </a:lnTo>
                      <a:lnTo>
                        <a:pt x="2235" y="18335"/>
                      </a:lnTo>
                      <a:lnTo>
                        <a:pt x="2683" y="18335"/>
                      </a:lnTo>
                      <a:lnTo>
                        <a:pt x="2683" y="17274"/>
                      </a:lnTo>
                      <a:lnTo>
                        <a:pt x="5910" y="17274"/>
                      </a:lnTo>
                      <a:cubicBezTo>
                        <a:pt x="5910" y="17274"/>
                        <a:pt x="7151" y="17379"/>
                        <a:pt x="8103" y="16412"/>
                      </a:cubicBezTo>
                      <a:cubicBezTo>
                        <a:pt x="8837" y="15668"/>
                        <a:pt x="9151" y="14953"/>
                        <a:pt x="9235" y="14721"/>
                      </a:cubicBezTo>
                      <a:cubicBezTo>
                        <a:pt x="9364" y="14753"/>
                        <a:pt x="9490" y="14804"/>
                        <a:pt x="9626" y="14804"/>
                      </a:cubicBezTo>
                      <a:cubicBezTo>
                        <a:pt x="10566" y="14804"/>
                        <a:pt x="11351" y="14028"/>
                        <a:pt x="11540" y="12980"/>
                      </a:cubicBezTo>
                      <a:lnTo>
                        <a:pt x="16137" y="16246"/>
                      </a:lnTo>
                      <a:cubicBezTo>
                        <a:pt x="16137" y="16246"/>
                        <a:pt x="18303" y="11919"/>
                        <a:pt x="18303" y="11919"/>
                      </a:cubicBezTo>
                      <a:lnTo>
                        <a:pt x="15397" y="13809"/>
                      </a:lnTo>
                      <a:lnTo>
                        <a:pt x="4247" y="5835"/>
                      </a:lnTo>
                      <a:close/>
                      <a:moveTo>
                        <a:pt x="19770" y="10610"/>
                      </a:moveTo>
                      <a:lnTo>
                        <a:pt x="17436" y="15533"/>
                      </a:lnTo>
                      <a:lnTo>
                        <a:pt x="18261" y="16097"/>
                      </a:lnTo>
                      <a:lnTo>
                        <a:pt x="18414" y="15782"/>
                      </a:lnTo>
                      <a:lnTo>
                        <a:pt x="19588" y="16561"/>
                      </a:lnTo>
                      <a:cubicBezTo>
                        <a:pt x="19588" y="16561"/>
                        <a:pt x="21600" y="12301"/>
                        <a:pt x="21600" y="12301"/>
                      </a:cubicBezTo>
                      <a:lnTo>
                        <a:pt x="20426" y="11522"/>
                      </a:lnTo>
                      <a:lnTo>
                        <a:pt x="20594" y="11157"/>
                      </a:lnTo>
                      <a:lnTo>
                        <a:pt x="19770" y="106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grpSp>
            <p:nvGrpSpPr>
              <p:cNvPr id="2980" name="Group"/>
              <p:cNvGrpSpPr/>
              <p:nvPr/>
            </p:nvGrpSpPr>
            <p:grpSpPr>
              <a:xfrm>
                <a:off x="2024220" y="0"/>
                <a:ext cx="865210" cy="865211"/>
                <a:chOff x="0" y="0"/>
                <a:chExt cx="865209" cy="865210"/>
              </a:xfrm>
            </p:grpSpPr>
            <p:sp>
              <p:nvSpPr>
                <p:cNvPr id="2978" name="Circle"/>
                <p:cNvSpPr/>
                <p:nvPr/>
              </p:nvSpPr>
              <p:spPr>
                <a:xfrm>
                  <a:off x="0" y="0"/>
                  <a:ext cx="865210" cy="865211"/>
                </a:xfrm>
                <a:prstGeom prst="ellipse">
                  <a:avLst/>
                </a:pr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979" name="Shape"/>
                <p:cNvSpPr/>
                <p:nvPr/>
              </p:nvSpPr>
              <p:spPr>
                <a:xfrm>
                  <a:off x="272628" y="215486"/>
                  <a:ext cx="319953" cy="4224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0" h="21600" fill="norm" stroke="1" extrusionOk="0">
                      <a:moveTo>
                        <a:pt x="16784" y="1264"/>
                      </a:moveTo>
                      <a:cubicBezTo>
                        <a:pt x="16363" y="1078"/>
                        <a:pt x="15824" y="1189"/>
                        <a:pt x="15581" y="1511"/>
                      </a:cubicBezTo>
                      <a:lnTo>
                        <a:pt x="14280" y="3236"/>
                      </a:lnTo>
                      <a:cubicBezTo>
                        <a:pt x="14867" y="3417"/>
                        <a:pt x="15381" y="3636"/>
                        <a:pt x="15831" y="3874"/>
                      </a:cubicBezTo>
                      <a:lnTo>
                        <a:pt x="17106" y="2185"/>
                      </a:lnTo>
                      <a:cubicBezTo>
                        <a:pt x="17349" y="1863"/>
                        <a:pt x="17205" y="1451"/>
                        <a:pt x="16784" y="1264"/>
                      </a:cubicBezTo>
                      <a:close/>
                      <a:moveTo>
                        <a:pt x="21233" y="4689"/>
                      </a:moveTo>
                      <a:cubicBezTo>
                        <a:pt x="20988" y="4366"/>
                        <a:pt x="20450" y="4256"/>
                        <a:pt x="20028" y="4442"/>
                      </a:cubicBezTo>
                      <a:lnTo>
                        <a:pt x="17841" y="5408"/>
                      </a:lnTo>
                      <a:cubicBezTo>
                        <a:pt x="18203" y="5799"/>
                        <a:pt x="18487" y="6197"/>
                        <a:pt x="18711" y="6581"/>
                      </a:cubicBezTo>
                      <a:lnTo>
                        <a:pt x="20909" y="5610"/>
                      </a:lnTo>
                      <a:cubicBezTo>
                        <a:pt x="21331" y="5423"/>
                        <a:pt x="21475" y="5012"/>
                        <a:pt x="21233" y="4689"/>
                      </a:cubicBezTo>
                      <a:close/>
                      <a:moveTo>
                        <a:pt x="1322" y="4393"/>
                      </a:moveTo>
                      <a:cubicBezTo>
                        <a:pt x="900" y="4207"/>
                        <a:pt x="362" y="4317"/>
                        <a:pt x="118" y="4640"/>
                      </a:cubicBezTo>
                      <a:cubicBezTo>
                        <a:pt x="-125" y="4963"/>
                        <a:pt x="19" y="5375"/>
                        <a:pt x="441" y="5561"/>
                      </a:cubicBezTo>
                      <a:lnTo>
                        <a:pt x="2633" y="6530"/>
                      </a:lnTo>
                      <a:cubicBezTo>
                        <a:pt x="2861" y="6146"/>
                        <a:pt x="3149" y="5751"/>
                        <a:pt x="3514" y="5362"/>
                      </a:cubicBezTo>
                      <a:cubicBezTo>
                        <a:pt x="3514" y="5362"/>
                        <a:pt x="1322" y="4393"/>
                        <a:pt x="1322" y="4393"/>
                      </a:cubicBezTo>
                      <a:close/>
                      <a:moveTo>
                        <a:pt x="5797" y="1483"/>
                      </a:moveTo>
                      <a:cubicBezTo>
                        <a:pt x="5553" y="1160"/>
                        <a:pt x="5015" y="1050"/>
                        <a:pt x="4593" y="1236"/>
                      </a:cubicBezTo>
                      <a:cubicBezTo>
                        <a:pt x="4173" y="1422"/>
                        <a:pt x="4029" y="1834"/>
                        <a:pt x="4272" y="2157"/>
                      </a:cubicBezTo>
                      <a:lnTo>
                        <a:pt x="5544" y="3843"/>
                      </a:lnTo>
                      <a:cubicBezTo>
                        <a:pt x="5997" y="3607"/>
                        <a:pt x="6514" y="3392"/>
                        <a:pt x="7103" y="3215"/>
                      </a:cubicBezTo>
                      <a:cubicBezTo>
                        <a:pt x="7103" y="3215"/>
                        <a:pt x="5797" y="1483"/>
                        <a:pt x="5797" y="1483"/>
                      </a:cubicBezTo>
                      <a:close/>
                      <a:moveTo>
                        <a:pt x="10693" y="0"/>
                      </a:moveTo>
                      <a:cubicBezTo>
                        <a:pt x="10208" y="0"/>
                        <a:pt x="9813" y="302"/>
                        <a:pt x="9813" y="674"/>
                      </a:cubicBezTo>
                      <a:lnTo>
                        <a:pt x="9813" y="2753"/>
                      </a:lnTo>
                      <a:cubicBezTo>
                        <a:pt x="10026" y="2740"/>
                        <a:pt x="11348" y="2744"/>
                        <a:pt x="11574" y="2758"/>
                      </a:cubicBezTo>
                      <a:lnTo>
                        <a:pt x="11574" y="674"/>
                      </a:lnTo>
                      <a:cubicBezTo>
                        <a:pt x="11574" y="302"/>
                        <a:pt x="11180" y="0"/>
                        <a:pt x="10693" y="0"/>
                      </a:cubicBezTo>
                      <a:close/>
                      <a:moveTo>
                        <a:pt x="18428" y="9068"/>
                      </a:moveTo>
                      <a:cubicBezTo>
                        <a:pt x="18228" y="7091"/>
                        <a:pt x="16423" y="3572"/>
                        <a:pt x="10662" y="3572"/>
                      </a:cubicBezTo>
                      <a:cubicBezTo>
                        <a:pt x="10661" y="3572"/>
                        <a:pt x="10660" y="3572"/>
                        <a:pt x="10659" y="3572"/>
                      </a:cubicBezTo>
                      <a:cubicBezTo>
                        <a:pt x="10658" y="3572"/>
                        <a:pt x="10658" y="3572"/>
                        <a:pt x="10657" y="3572"/>
                      </a:cubicBezTo>
                      <a:cubicBezTo>
                        <a:pt x="10656" y="3572"/>
                        <a:pt x="10655" y="3572"/>
                        <a:pt x="10655" y="3572"/>
                      </a:cubicBezTo>
                      <a:cubicBezTo>
                        <a:pt x="10654" y="3572"/>
                        <a:pt x="10653" y="3572"/>
                        <a:pt x="10652" y="3572"/>
                      </a:cubicBezTo>
                      <a:cubicBezTo>
                        <a:pt x="4890" y="3572"/>
                        <a:pt x="3086" y="7091"/>
                        <a:pt x="2886" y="9068"/>
                      </a:cubicBezTo>
                      <a:cubicBezTo>
                        <a:pt x="2715" y="10852"/>
                        <a:pt x="4327" y="12514"/>
                        <a:pt x="4510" y="12775"/>
                      </a:cubicBezTo>
                      <a:cubicBezTo>
                        <a:pt x="4810" y="13201"/>
                        <a:pt x="6695" y="14825"/>
                        <a:pt x="6762" y="15807"/>
                      </a:cubicBezTo>
                      <a:cubicBezTo>
                        <a:pt x="6855" y="17159"/>
                        <a:pt x="7070" y="17195"/>
                        <a:pt x="7930" y="17355"/>
                      </a:cubicBezTo>
                      <a:cubicBezTo>
                        <a:pt x="8807" y="17519"/>
                        <a:pt x="12507" y="17519"/>
                        <a:pt x="13383" y="17355"/>
                      </a:cubicBezTo>
                      <a:cubicBezTo>
                        <a:pt x="14243" y="17195"/>
                        <a:pt x="14459" y="17159"/>
                        <a:pt x="14552" y="15807"/>
                      </a:cubicBezTo>
                      <a:cubicBezTo>
                        <a:pt x="14619" y="14825"/>
                        <a:pt x="16504" y="13201"/>
                        <a:pt x="16803" y="12775"/>
                      </a:cubicBezTo>
                      <a:cubicBezTo>
                        <a:pt x="16987" y="12514"/>
                        <a:pt x="18599" y="10852"/>
                        <a:pt x="18428" y="9068"/>
                      </a:cubicBezTo>
                      <a:close/>
                      <a:moveTo>
                        <a:pt x="13756" y="19204"/>
                      </a:moveTo>
                      <a:cubicBezTo>
                        <a:pt x="13756" y="18991"/>
                        <a:pt x="13530" y="18817"/>
                        <a:pt x="13251" y="18817"/>
                      </a:cubicBezTo>
                      <a:lnTo>
                        <a:pt x="8063" y="18817"/>
                      </a:lnTo>
                      <a:cubicBezTo>
                        <a:pt x="7783" y="18817"/>
                        <a:pt x="7557" y="18991"/>
                        <a:pt x="7557" y="19204"/>
                      </a:cubicBezTo>
                      <a:lnTo>
                        <a:pt x="7557" y="19204"/>
                      </a:lnTo>
                      <a:cubicBezTo>
                        <a:pt x="7557" y="19418"/>
                        <a:pt x="7783" y="19591"/>
                        <a:pt x="8063" y="19591"/>
                      </a:cubicBezTo>
                      <a:lnTo>
                        <a:pt x="13251" y="19591"/>
                      </a:lnTo>
                      <a:cubicBezTo>
                        <a:pt x="13530" y="19591"/>
                        <a:pt x="13756" y="19418"/>
                        <a:pt x="13756" y="19204"/>
                      </a:cubicBezTo>
                      <a:cubicBezTo>
                        <a:pt x="13756" y="19204"/>
                        <a:pt x="13756" y="19204"/>
                        <a:pt x="13756" y="19204"/>
                      </a:cubicBezTo>
                      <a:close/>
                      <a:moveTo>
                        <a:pt x="13756" y="18147"/>
                      </a:moveTo>
                      <a:cubicBezTo>
                        <a:pt x="13756" y="17934"/>
                        <a:pt x="13530" y="17761"/>
                        <a:pt x="13251" y="17761"/>
                      </a:cubicBezTo>
                      <a:lnTo>
                        <a:pt x="8063" y="17761"/>
                      </a:lnTo>
                      <a:cubicBezTo>
                        <a:pt x="7783" y="17761"/>
                        <a:pt x="7557" y="17934"/>
                        <a:pt x="7557" y="18147"/>
                      </a:cubicBezTo>
                      <a:lnTo>
                        <a:pt x="7557" y="18147"/>
                      </a:lnTo>
                      <a:cubicBezTo>
                        <a:pt x="7557" y="18361"/>
                        <a:pt x="7783" y="18535"/>
                        <a:pt x="8063" y="18535"/>
                      </a:cubicBezTo>
                      <a:lnTo>
                        <a:pt x="13251" y="18535"/>
                      </a:lnTo>
                      <a:cubicBezTo>
                        <a:pt x="13530" y="18535"/>
                        <a:pt x="13756" y="18361"/>
                        <a:pt x="13756" y="18147"/>
                      </a:cubicBezTo>
                      <a:cubicBezTo>
                        <a:pt x="13756" y="18147"/>
                        <a:pt x="13756" y="18147"/>
                        <a:pt x="13756" y="18147"/>
                      </a:cubicBezTo>
                      <a:close/>
                      <a:moveTo>
                        <a:pt x="8400" y="19874"/>
                      </a:moveTo>
                      <a:lnTo>
                        <a:pt x="12913" y="19874"/>
                      </a:lnTo>
                      <a:cubicBezTo>
                        <a:pt x="12913" y="20827"/>
                        <a:pt x="11903" y="21600"/>
                        <a:pt x="10657" y="21600"/>
                      </a:cubicBezTo>
                      <a:cubicBezTo>
                        <a:pt x="9411" y="21600"/>
                        <a:pt x="8400" y="20827"/>
                        <a:pt x="8400" y="198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b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  <p:grpSp>
          <p:nvGrpSpPr>
            <p:cNvPr id="2996" name="Group"/>
            <p:cNvGrpSpPr/>
            <p:nvPr/>
          </p:nvGrpSpPr>
          <p:grpSpPr>
            <a:xfrm>
              <a:off x="528218" y="3648846"/>
              <a:ext cx="3891823" cy="2130014"/>
              <a:chOff x="0" y="0"/>
              <a:chExt cx="3891821" cy="2130013"/>
            </a:xfrm>
          </p:grpSpPr>
          <p:grpSp>
            <p:nvGrpSpPr>
              <p:cNvPr id="2994" name="Group"/>
              <p:cNvGrpSpPr/>
              <p:nvPr/>
            </p:nvGrpSpPr>
            <p:grpSpPr>
              <a:xfrm>
                <a:off x="702261" y="-1"/>
                <a:ext cx="2488515" cy="1757752"/>
                <a:chOff x="0" y="0"/>
                <a:chExt cx="2488513" cy="1757750"/>
              </a:xfrm>
            </p:grpSpPr>
            <p:sp>
              <p:nvSpPr>
                <p:cNvPr id="2982" name="Shape"/>
                <p:cNvSpPr/>
                <p:nvPr/>
              </p:nvSpPr>
              <p:spPr>
                <a:xfrm>
                  <a:off x="0" y="0"/>
                  <a:ext cx="2488514" cy="17577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58" y="0"/>
                      </a:moveTo>
                      <a:cubicBezTo>
                        <a:pt x="1078" y="0"/>
                        <a:pt x="1000" y="12"/>
                        <a:pt x="924" y="34"/>
                      </a:cubicBezTo>
                      <a:cubicBezTo>
                        <a:pt x="849" y="56"/>
                        <a:pt x="775" y="89"/>
                        <a:pt x="706" y="131"/>
                      </a:cubicBezTo>
                      <a:cubicBezTo>
                        <a:pt x="567" y="214"/>
                        <a:pt x="443" y="334"/>
                        <a:pt x="338" y="483"/>
                      </a:cubicBezTo>
                      <a:cubicBezTo>
                        <a:pt x="128" y="781"/>
                        <a:pt x="0" y="1194"/>
                        <a:pt x="0" y="1649"/>
                      </a:cubicBezTo>
                      <a:lnTo>
                        <a:pt x="0" y="19951"/>
                      </a:lnTo>
                      <a:cubicBezTo>
                        <a:pt x="0" y="20406"/>
                        <a:pt x="128" y="20819"/>
                        <a:pt x="338" y="21117"/>
                      </a:cubicBezTo>
                      <a:cubicBezTo>
                        <a:pt x="547" y="21415"/>
                        <a:pt x="838" y="21600"/>
                        <a:pt x="1158" y="21600"/>
                      </a:cubicBezTo>
                      <a:lnTo>
                        <a:pt x="20442" y="21600"/>
                      </a:lnTo>
                      <a:cubicBezTo>
                        <a:pt x="20602" y="21600"/>
                        <a:pt x="20754" y="21553"/>
                        <a:pt x="20893" y="21469"/>
                      </a:cubicBezTo>
                      <a:cubicBezTo>
                        <a:pt x="21031" y="21386"/>
                        <a:pt x="21156" y="21266"/>
                        <a:pt x="21261" y="21117"/>
                      </a:cubicBezTo>
                      <a:cubicBezTo>
                        <a:pt x="21470" y="20819"/>
                        <a:pt x="21600" y="20406"/>
                        <a:pt x="21600" y="19951"/>
                      </a:cubicBezTo>
                      <a:lnTo>
                        <a:pt x="21600" y="1649"/>
                      </a:lnTo>
                      <a:cubicBezTo>
                        <a:pt x="21600" y="1194"/>
                        <a:pt x="21470" y="781"/>
                        <a:pt x="21261" y="483"/>
                      </a:cubicBezTo>
                      <a:cubicBezTo>
                        <a:pt x="21051" y="185"/>
                        <a:pt x="20762" y="0"/>
                        <a:pt x="20442" y="0"/>
                      </a:cubicBezTo>
                      <a:lnTo>
                        <a:pt x="1158" y="0"/>
                      </a:lnTo>
                      <a:close/>
                      <a:moveTo>
                        <a:pt x="1976" y="1351"/>
                      </a:moveTo>
                      <a:lnTo>
                        <a:pt x="19764" y="1351"/>
                      </a:lnTo>
                      <a:lnTo>
                        <a:pt x="19764" y="20278"/>
                      </a:lnTo>
                      <a:lnTo>
                        <a:pt x="1976" y="20278"/>
                      </a:lnTo>
                      <a:lnTo>
                        <a:pt x="1976" y="1351"/>
                      </a:lnTo>
                      <a:close/>
                      <a:moveTo>
                        <a:pt x="989" y="10062"/>
                      </a:moveTo>
                      <a:cubicBezTo>
                        <a:pt x="1123" y="10062"/>
                        <a:pt x="1256" y="10135"/>
                        <a:pt x="1357" y="10279"/>
                      </a:cubicBezTo>
                      <a:cubicBezTo>
                        <a:pt x="1561" y="10567"/>
                        <a:pt x="1561" y="11033"/>
                        <a:pt x="1357" y="11321"/>
                      </a:cubicBezTo>
                      <a:cubicBezTo>
                        <a:pt x="1154" y="11609"/>
                        <a:pt x="825" y="11609"/>
                        <a:pt x="621" y="11321"/>
                      </a:cubicBezTo>
                      <a:cubicBezTo>
                        <a:pt x="418" y="11033"/>
                        <a:pt x="418" y="10567"/>
                        <a:pt x="621" y="10279"/>
                      </a:cubicBezTo>
                      <a:cubicBezTo>
                        <a:pt x="723" y="10135"/>
                        <a:pt x="856" y="10062"/>
                        <a:pt x="989" y="10062"/>
                      </a:cubicBezTo>
                      <a:close/>
                      <a:moveTo>
                        <a:pt x="20630" y="10423"/>
                      </a:moveTo>
                      <a:cubicBezTo>
                        <a:pt x="20698" y="10423"/>
                        <a:pt x="20766" y="10460"/>
                        <a:pt x="20818" y="10534"/>
                      </a:cubicBezTo>
                      <a:cubicBezTo>
                        <a:pt x="20921" y="10681"/>
                        <a:pt x="20921" y="10919"/>
                        <a:pt x="20818" y="11066"/>
                      </a:cubicBezTo>
                      <a:cubicBezTo>
                        <a:pt x="20714" y="11213"/>
                        <a:pt x="20544" y="11213"/>
                        <a:pt x="20440" y="11066"/>
                      </a:cubicBezTo>
                      <a:cubicBezTo>
                        <a:pt x="20336" y="10919"/>
                        <a:pt x="20336" y="10681"/>
                        <a:pt x="20440" y="10534"/>
                      </a:cubicBezTo>
                      <a:cubicBezTo>
                        <a:pt x="20492" y="10460"/>
                        <a:pt x="20561" y="10423"/>
                        <a:pt x="20630" y="10423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grpSp>
              <p:nvGrpSpPr>
                <p:cNvPr id="2993" name="Group"/>
                <p:cNvGrpSpPr/>
                <p:nvPr/>
              </p:nvGrpSpPr>
              <p:grpSpPr>
                <a:xfrm>
                  <a:off x="509170" y="274621"/>
                  <a:ext cx="1470178" cy="1152140"/>
                  <a:chOff x="0" y="0"/>
                  <a:chExt cx="1470176" cy="1152138"/>
                </a:xfrm>
              </p:grpSpPr>
              <p:grpSp>
                <p:nvGrpSpPr>
                  <p:cNvPr id="2991" name="Group"/>
                  <p:cNvGrpSpPr/>
                  <p:nvPr/>
                </p:nvGrpSpPr>
                <p:grpSpPr>
                  <a:xfrm>
                    <a:off x="-1" y="483823"/>
                    <a:ext cx="1470178" cy="668316"/>
                    <a:chOff x="0" y="0"/>
                    <a:chExt cx="1470176" cy="668315"/>
                  </a:xfrm>
                </p:grpSpPr>
                <p:sp>
                  <p:nvSpPr>
                    <p:cNvPr id="2983" name="Circle"/>
                    <p:cNvSpPr/>
                    <p:nvPr/>
                  </p:nvSpPr>
                  <p:spPr>
                    <a:xfrm>
                      <a:off x="0" y="0"/>
                      <a:ext cx="259107" cy="259107"/>
                    </a:xfrm>
                    <a:prstGeom prst="ellipse">
                      <a:avLst/>
                    </a:prstGeom>
                    <a:solidFill>
                      <a:srgbClr val="72B1D7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4B4B4B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defRPr>
                      </a:pPr>
                    </a:p>
                  </p:txBody>
                </p:sp>
                <p:sp>
                  <p:nvSpPr>
                    <p:cNvPr id="2984" name="Circle"/>
                    <p:cNvSpPr/>
                    <p:nvPr/>
                  </p:nvSpPr>
                  <p:spPr>
                    <a:xfrm>
                      <a:off x="403688" y="0"/>
                      <a:ext cx="259108" cy="259107"/>
                    </a:xfrm>
                    <a:prstGeom prst="ellipse">
                      <a:avLst/>
                    </a:prstGeom>
                    <a:solidFill>
                      <a:srgbClr val="649BBD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4B4B4B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defRPr>
                      </a:pPr>
                    </a:p>
                  </p:txBody>
                </p:sp>
                <p:sp>
                  <p:nvSpPr>
                    <p:cNvPr id="2985" name="Circle"/>
                    <p:cNvSpPr/>
                    <p:nvPr/>
                  </p:nvSpPr>
                  <p:spPr>
                    <a:xfrm>
                      <a:off x="807376" y="0"/>
                      <a:ext cx="259108" cy="259107"/>
                    </a:xfrm>
                    <a:prstGeom prst="ellipse">
                      <a:avLst/>
                    </a:prstGeom>
                    <a:solidFill>
                      <a:srgbClr val="37A9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4B4B4B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defRPr>
                      </a:pPr>
                    </a:p>
                  </p:txBody>
                </p:sp>
                <p:sp>
                  <p:nvSpPr>
                    <p:cNvPr id="2986" name="Circle"/>
                    <p:cNvSpPr/>
                    <p:nvPr/>
                  </p:nvSpPr>
                  <p:spPr>
                    <a:xfrm>
                      <a:off x="1211065" y="0"/>
                      <a:ext cx="259108" cy="259107"/>
                    </a:xfrm>
                    <a:prstGeom prst="ellipse">
                      <a:avLst/>
                    </a:prstGeom>
                    <a:solidFill>
                      <a:srgbClr val="3197E0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4B4B4B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defRPr>
                      </a:pPr>
                    </a:p>
                  </p:txBody>
                </p:sp>
                <p:sp>
                  <p:nvSpPr>
                    <p:cNvPr id="2987" name="Circle"/>
                    <p:cNvSpPr/>
                    <p:nvPr/>
                  </p:nvSpPr>
                  <p:spPr>
                    <a:xfrm>
                      <a:off x="0" y="409125"/>
                      <a:ext cx="259107" cy="259107"/>
                    </a:xfrm>
                    <a:prstGeom prst="ellipse">
                      <a:avLst/>
                    </a:prstGeom>
                    <a:solidFill>
                      <a:srgbClr val="3484C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4B4B4B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defRPr>
                      </a:pPr>
                    </a:p>
                  </p:txBody>
                </p:sp>
                <p:sp>
                  <p:nvSpPr>
                    <p:cNvPr id="2988" name="Circle"/>
                    <p:cNvSpPr/>
                    <p:nvPr/>
                  </p:nvSpPr>
                  <p:spPr>
                    <a:xfrm>
                      <a:off x="403688" y="409125"/>
                      <a:ext cx="259108" cy="259107"/>
                    </a:xfrm>
                    <a:prstGeom prst="ellipse">
                      <a:avLst/>
                    </a:prstGeom>
                    <a:solidFill>
                      <a:srgbClr val="B9B9B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4B4B4B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defRPr>
                      </a:pPr>
                    </a:p>
                  </p:txBody>
                </p:sp>
                <p:sp>
                  <p:nvSpPr>
                    <p:cNvPr id="2989" name="Circle"/>
                    <p:cNvSpPr/>
                    <p:nvPr/>
                  </p:nvSpPr>
                  <p:spPr>
                    <a:xfrm>
                      <a:off x="807376" y="409125"/>
                      <a:ext cx="259108" cy="259107"/>
                    </a:xfrm>
                    <a:prstGeom prst="ellipse">
                      <a:avLst/>
                    </a:prstGeom>
                    <a:solidFill>
                      <a:srgbClr val="99999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4B4B4B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defRPr>
                      </a:pPr>
                    </a:p>
                  </p:txBody>
                </p:sp>
                <p:sp>
                  <p:nvSpPr>
                    <p:cNvPr id="2990" name="Shape"/>
                    <p:cNvSpPr/>
                    <p:nvPr/>
                  </p:nvSpPr>
                  <p:spPr>
                    <a:xfrm>
                      <a:off x="1211154" y="409022"/>
                      <a:ext cx="259023" cy="25929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10800" y="0"/>
                          </a:moveTo>
                          <a:cubicBezTo>
                            <a:pt x="4833" y="0"/>
                            <a:pt x="0" y="4851"/>
                            <a:pt x="0" y="10811"/>
                          </a:cubicBezTo>
                          <a:cubicBezTo>
                            <a:pt x="0" y="16772"/>
                            <a:pt x="4833" y="21600"/>
                            <a:pt x="10800" y="21600"/>
                          </a:cubicBezTo>
                          <a:cubicBezTo>
                            <a:pt x="16767" y="21600"/>
                            <a:pt x="21600" y="16772"/>
                            <a:pt x="21600" y="10811"/>
                          </a:cubicBezTo>
                          <a:cubicBezTo>
                            <a:pt x="21600" y="4851"/>
                            <a:pt x="16767" y="0"/>
                            <a:pt x="10800" y="0"/>
                          </a:cubicBezTo>
                          <a:close/>
                          <a:moveTo>
                            <a:pt x="10800" y="1442"/>
                          </a:moveTo>
                          <a:cubicBezTo>
                            <a:pt x="15970" y="1441"/>
                            <a:pt x="20157" y="5647"/>
                            <a:pt x="20157" y="10811"/>
                          </a:cubicBezTo>
                          <a:cubicBezTo>
                            <a:pt x="20157" y="15976"/>
                            <a:pt x="15970" y="20158"/>
                            <a:pt x="10800" y="20158"/>
                          </a:cubicBezTo>
                          <a:cubicBezTo>
                            <a:pt x="5630" y="20158"/>
                            <a:pt x="1443" y="15976"/>
                            <a:pt x="1443" y="10811"/>
                          </a:cubicBezTo>
                          <a:cubicBezTo>
                            <a:pt x="1443" y="5647"/>
                            <a:pt x="5630" y="1442"/>
                            <a:pt x="10800" y="1442"/>
                          </a:cubicBezTo>
                          <a:close/>
                          <a:moveTo>
                            <a:pt x="9718" y="5428"/>
                          </a:moveTo>
                          <a:lnTo>
                            <a:pt x="9718" y="9730"/>
                          </a:lnTo>
                          <a:lnTo>
                            <a:pt x="5411" y="9730"/>
                          </a:lnTo>
                          <a:lnTo>
                            <a:pt x="5411" y="11892"/>
                          </a:lnTo>
                          <a:lnTo>
                            <a:pt x="9718" y="11892"/>
                          </a:lnTo>
                          <a:lnTo>
                            <a:pt x="9718" y="16194"/>
                          </a:lnTo>
                          <a:lnTo>
                            <a:pt x="11882" y="16194"/>
                          </a:lnTo>
                          <a:lnTo>
                            <a:pt x="11882" y="11892"/>
                          </a:lnTo>
                          <a:lnTo>
                            <a:pt x="16189" y="11892"/>
                          </a:lnTo>
                          <a:lnTo>
                            <a:pt x="16189" y="9730"/>
                          </a:lnTo>
                          <a:lnTo>
                            <a:pt x="11882" y="9730"/>
                          </a:lnTo>
                          <a:lnTo>
                            <a:pt x="11882" y="5428"/>
                          </a:lnTo>
                          <a:lnTo>
                            <a:pt x="9718" y="5428"/>
                          </a:lnTo>
                          <a:close/>
                        </a:path>
                      </a:pathLst>
                    </a:custGeom>
                    <a:solidFill>
                      <a:srgbClr val="B9B9B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p:txBody>
                </p:sp>
              </p:grpSp>
              <p:sp>
                <p:nvSpPr>
                  <p:cNvPr id="2992" name="Shape"/>
                  <p:cNvSpPr/>
                  <p:nvPr/>
                </p:nvSpPr>
                <p:spPr>
                  <a:xfrm>
                    <a:off x="496317" y="0"/>
                    <a:ext cx="477538" cy="30309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2" y="0"/>
                        </a:moveTo>
                        <a:cubicBezTo>
                          <a:pt x="7508" y="0"/>
                          <a:pt x="4211" y="1993"/>
                          <a:pt x="1697" y="5974"/>
                        </a:cubicBezTo>
                        <a:cubicBezTo>
                          <a:pt x="1047" y="7005"/>
                          <a:pt x="482" y="8119"/>
                          <a:pt x="0" y="9294"/>
                        </a:cubicBezTo>
                        <a:lnTo>
                          <a:pt x="2083" y="11668"/>
                        </a:lnTo>
                        <a:cubicBezTo>
                          <a:pt x="2484" y="10664"/>
                          <a:pt x="2953" y="9710"/>
                          <a:pt x="3505" y="8834"/>
                        </a:cubicBezTo>
                        <a:cubicBezTo>
                          <a:pt x="5520" y="5643"/>
                          <a:pt x="8162" y="4049"/>
                          <a:pt x="10802" y="4049"/>
                        </a:cubicBezTo>
                        <a:cubicBezTo>
                          <a:pt x="13443" y="4049"/>
                          <a:pt x="16082" y="5643"/>
                          <a:pt x="18097" y="8834"/>
                        </a:cubicBezTo>
                        <a:cubicBezTo>
                          <a:pt x="18649" y="9708"/>
                          <a:pt x="19121" y="10662"/>
                          <a:pt x="19522" y="11664"/>
                        </a:cubicBezTo>
                        <a:lnTo>
                          <a:pt x="21600" y="9294"/>
                        </a:lnTo>
                        <a:cubicBezTo>
                          <a:pt x="21118" y="8119"/>
                          <a:pt x="20553" y="7005"/>
                          <a:pt x="19903" y="5974"/>
                        </a:cubicBezTo>
                        <a:cubicBezTo>
                          <a:pt x="17389" y="1993"/>
                          <a:pt x="14097" y="0"/>
                          <a:pt x="10802" y="0"/>
                        </a:cubicBezTo>
                        <a:close/>
                        <a:moveTo>
                          <a:pt x="10802" y="8155"/>
                        </a:moveTo>
                        <a:cubicBezTo>
                          <a:pt x="8826" y="8155"/>
                          <a:pt x="6848" y="9351"/>
                          <a:pt x="5340" y="11740"/>
                        </a:cubicBezTo>
                        <a:cubicBezTo>
                          <a:pt x="4887" y="12457"/>
                          <a:pt x="4511" y="13246"/>
                          <a:pt x="4195" y="14076"/>
                        </a:cubicBezTo>
                        <a:lnTo>
                          <a:pt x="6309" y="16480"/>
                        </a:lnTo>
                        <a:cubicBezTo>
                          <a:pt x="6538" y="15819"/>
                          <a:pt x="6804" y="15186"/>
                          <a:pt x="7157" y="14627"/>
                        </a:cubicBezTo>
                        <a:cubicBezTo>
                          <a:pt x="8163" y="13034"/>
                          <a:pt x="9484" y="12234"/>
                          <a:pt x="10802" y="12234"/>
                        </a:cubicBezTo>
                        <a:cubicBezTo>
                          <a:pt x="12120" y="12234"/>
                          <a:pt x="13437" y="13034"/>
                          <a:pt x="14443" y="14627"/>
                        </a:cubicBezTo>
                        <a:cubicBezTo>
                          <a:pt x="14796" y="15186"/>
                          <a:pt x="15062" y="15819"/>
                          <a:pt x="15291" y="16480"/>
                        </a:cubicBezTo>
                        <a:lnTo>
                          <a:pt x="17410" y="14068"/>
                        </a:lnTo>
                        <a:cubicBezTo>
                          <a:pt x="17094" y="13239"/>
                          <a:pt x="16714" y="12456"/>
                          <a:pt x="16263" y="11740"/>
                        </a:cubicBezTo>
                        <a:cubicBezTo>
                          <a:pt x="14754" y="9351"/>
                          <a:pt x="12779" y="8155"/>
                          <a:pt x="10802" y="8155"/>
                        </a:cubicBezTo>
                        <a:close/>
                        <a:moveTo>
                          <a:pt x="10802" y="16313"/>
                        </a:moveTo>
                        <a:cubicBezTo>
                          <a:pt x="10143" y="16313"/>
                          <a:pt x="9483" y="16713"/>
                          <a:pt x="8980" y="17509"/>
                        </a:cubicBezTo>
                        <a:cubicBezTo>
                          <a:pt x="8726" y="17912"/>
                          <a:pt x="8537" y="18380"/>
                          <a:pt x="8411" y="18877"/>
                        </a:cubicBezTo>
                        <a:lnTo>
                          <a:pt x="10802" y="21600"/>
                        </a:lnTo>
                        <a:lnTo>
                          <a:pt x="13194" y="18877"/>
                        </a:lnTo>
                        <a:cubicBezTo>
                          <a:pt x="13068" y="18380"/>
                          <a:pt x="12876" y="17912"/>
                          <a:pt x="12622" y="17509"/>
                        </a:cubicBezTo>
                        <a:cubicBezTo>
                          <a:pt x="12120" y="16713"/>
                          <a:pt x="11461" y="16313"/>
                          <a:pt x="10802" y="16313"/>
                        </a:cubicBezTo>
                        <a:close/>
                      </a:path>
                    </a:pathLst>
                  </a:cu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</p:grpSp>
          <p:sp>
            <p:nvSpPr>
              <p:cNvPr id="2995" name="Shape"/>
              <p:cNvSpPr/>
              <p:nvPr/>
            </p:nvSpPr>
            <p:spPr>
              <a:xfrm>
                <a:off x="0" y="923586"/>
                <a:ext cx="3891822" cy="1206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878" y="0"/>
                    </a:moveTo>
                    <a:cubicBezTo>
                      <a:pt x="3676" y="286"/>
                      <a:pt x="3474" y="571"/>
                      <a:pt x="3271" y="852"/>
                    </a:cubicBezTo>
                    <a:cubicBezTo>
                      <a:pt x="2898" y="1370"/>
                      <a:pt x="2519" y="1888"/>
                      <a:pt x="2219" y="2779"/>
                    </a:cubicBezTo>
                    <a:cubicBezTo>
                      <a:pt x="1743" y="4196"/>
                      <a:pt x="1551" y="6267"/>
                      <a:pt x="1391" y="8234"/>
                    </a:cubicBezTo>
                    <a:cubicBezTo>
                      <a:pt x="1265" y="9781"/>
                      <a:pt x="1155" y="11359"/>
                      <a:pt x="1157" y="12954"/>
                    </a:cubicBezTo>
                    <a:lnTo>
                      <a:pt x="0" y="21600"/>
                    </a:lnTo>
                    <a:lnTo>
                      <a:pt x="2120" y="21600"/>
                    </a:lnTo>
                    <a:lnTo>
                      <a:pt x="2544" y="18299"/>
                    </a:lnTo>
                    <a:cubicBezTo>
                      <a:pt x="3395" y="17821"/>
                      <a:pt x="3905" y="13663"/>
                      <a:pt x="4526" y="10510"/>
                    </a:cubicBezTo>
                    <a:cubicBezTo>
                      <a:pt x="4794" y="9149"/>
                      <a:pt x="5159" y="8038"/>
                      <a:pt x="5525" y="6952"/>
                    </a:cubicBezTo>
                    <a:cubicBezTo>
                      <a:pt x="5749" y="6288"/>
                      <a:pt x="5985" y="5566"/>
                      <a:pt x="6015" y="4589"/>
                    </a:cubicBezTo>
                    <a:cubicBezTo>
                      <a:pt x="6029" y="4094"/>
                      <a:pt x="5985" y="3562"/>
                      <a:pt x="5854" y="3253"/>
                    </a:cubicBezTo>
                    <a:cubicBezTo>
                      <a:pt x="5751" y="3010"/>
                      <a:pt x="5612" y="2998"/>
                      <a:pt x="5491" y="3069"/>
                    </a:cubicBezTo>
                    <a:cubicBezTo>
                      <a:pt x="5382" y="3133"/>
                      <a:pt x="5280" y="3272"/>
                      <a:pt x="5191" y="3495"/>
                    </a:cubicBezTo>
                    <a:lnTo>
                      <a:pt x="3878" y="6559"/>
                    </a:lnTo>
                    <a:lnTo>
                      <a:pt x="3878" y="0"/>
                    </a:lnTo>
                    <a:close/>
                    <a:moveTo>
                      <a:pt x="17709" y="0"/>
                    </a:moveTo>
                    <a:lnTo>
                      <a:pt x="17709" y="6559"/>
                    </a:lnTo>
                    <a:lnTo>
                      <a:pt x="16409" y="3495"/>
                    </a:lnTo>
                    <a:cubicBezTo>
                      <a:pt x="16320" y="3272"/>
                      <a:pt x="16218" y="3133"/>
                      <a:pt x="16109" y="3069"/>
                    </a:cubicBezTo>
                    <a:cubicBezTo>
                      <a:pt x="15988" y="2998"/>
                      <a:pt x="15849" y="3010"/>
                      <a:pt x="15746" y="3253"/>
                    </a:cubicBezTo>
                    <a:cubicBezTo>
                      <a:pt x="15615" y="3562"/>
                      <a:pt x="15571" y="4094"/>
                      <a:pt x="15585" y="4589"/>
                    </a:cubicBezTo>
                    <a:cubicBezTo>
                      <a:pt x="15615" y="5566"/>
                      <a:pt x="15851" y="6288"/>
                      <a:pt x="16075" y="6952"/>
                    </a:cubicBezTo>
                    <a:cubicBezTo>
                      <a:pt x="16441" y="8038"/>
                      <a:pt x="16806" y="9149"/>
                      <a:pt x="17074" y="10510"/>
                    </a:cubicBezTo>
                    <a:cubicBezTo>
                      <a:pt x="17695" y="13663"/>
                      <a:pt x="18205" y="17821"/>
                      <a:pt x="19056" y="18299"/>
                    </a:cubicBezTo>
                    <a:lnTo>
                      <a:pt x="19480" y="21600"/>
                    </a:lnTo>
                    <a:lnTo>
                      <a:pt x="21600" y="21600"/>
                    </a:lnTo>
                    <a:lnTo>
                      <a:pt x="20443" y="12954"/>
                    </a:lnTo>
                    <a:cubicBezTo>
                      <a:pt x="20446" y="11359"/>
                      <a:pt x="20335" y="9781"/>
                      <a:pt x="20209" y="8234"/>
                    </a:cubicBezTo>
                    <a:cubicBezTo>
                      <a:pt x="20049" y="6268"/>
                      <a:pt x="19856" y="4198"/>
                      <a:pt x="19381" y="2779"/>
                    </a:cubicBezTo>
                    <a:cubicBezTo>
                      <a:pt x="19082" y="1886"/>
                      <a:pt x="18703" y="1366"/>
                      <a:pt x="18329" y="852"/>
                    </a:cubicBezTo>
                    <a:cubicBezTo>
                      <a:pt x="18122" y="568"/>
                      <a:pt x="17915" y="283"/>
                      <a:pt x="17709" y="0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</p:grpSp>
      <p:grpSp>
        <p:nvGrpSpPr>
          <p:cNvPr id="3001" name="Group"/>
          <p:cNvGrpSpPr/>
          <p:nvPr/>
        </p:nvGrpSpPr>
        <p:grpSpPr>
          <a:xfrm>
            <a:off x="15541339" y="10061741"/>
            <a:ext cx="6573013" cy="1181335"/>
            <a:chOff x="0" y="0"/>
            <a:chExt cx="6573011" cy="1181334"/>
          </a:xfrm>
        </p:grpSpPr>
        <p:sp>
          <p:nvSpPr>
            <p:cNvPr id="2998" name="5ZB"/>
            <p:cNvSpPr txBox="1"/>
            <p:nvPr/>
          </p:nvSpPr>
          <p:spPr>
            <a:xfrm>
              <a:off x="0" y="0"/>
              <a:ext cx="2087520" cy="118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 defTabSz="584200">
                <a:defRPr b="1" i="1" sz="7800">
                  <a:solidFill>
                    <a:srgbClr val="A6AAA8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r>
                <a:t>5</a:t>
              </a:r>
              <a:r>
                <a:rPr sz="5000"/>
                <a:t>ZB</a:t>
              </a:r>
            </a:p>
          </p:txBody>
        </p:sp>
        <p:sp>
          <p:nvSpPr>
            <p:cNvPr id="2999" name="50ZB"/>
            <p:cNvSpPr txBox="1"/>
            <p:nvPr/>
          </p:nvSpPr>
          <p:spPr>
            <a:xfrm>
              <a:off x="4485492" y="0"/>
              <a:ext cx="2087520" cy="118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 defTabSz="584200">
                <a:defRPr b="1" i="1" sz="7800">
                  <a:solidFill>
                    <a:srgbClr val="A6AAA8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r>
                <a:t>50</a:t>
              </a:r>
              <a:r>
                <a:rPr sz="5000"/>
                <a:t>ZB</a:t>
              </a:r>
            </a:p>
          </p:txBody>
        </p:sp>
        <p:sp>
          <p:nvSpPr>
            <p:cNvPr id="3000" name="Line"/>
            <p:cNvSpPr/>
            <p:nvPr/>
          </p:nvSpPr>
          <p:spPr>
            <a:xfrm>
              <a:off x="1744690" y="769354"/>
              <a:ext cx="2421617" cy="1"/>
            </a:xfrm>
            <a:prstGeom prst="line">
              <a:avLst/>
            </a:prstGeom>
            <a:noFill/>
            <a:ln w="50800" cap="flat">
              <a:solidFill>
                <a:srgbClr val="DCDEE0"/>
              </a:solidFill>
              <a:custDash>
                <a:ds d="200000" sp="200000"/>
              </a:custDash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0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065" name="Group"/>
          <p:cNvGrpSpPr/>
          <p:nvPr/>
        </p:nvGrpSpPr>
        <p:grpSpPr>
          <a:xfrm>
            <a:off x="2094580" y="2007878"/>
            <a:ext cx="10464801" cy="5085026"/>
            <a:chOff x="0" y="0"/>
            <a:chExt cx="10464800" cy="5085024"/>
          </a:xfrm>
        </p:grpSpPr>
        <p:grpSp>
          <p:nvGrpSpPr>
            <p:cNvPr id="3014" name="Group"/>
            <p:cNvGrpSpPr/>
            <p:nvPr/>
          </p:nvGrpSpPr>
          <p:grpSpPr>
            <a:xfrm>
              <a:off x="0" y="0"/>
              <a:ext cx="10464800" cy="5085025"/>
              <a:chOff x="0" y="0"/>
              <a:chExt cx="10464800" cy="5085024"/>
            </a:xfrm>
          </p:grpSpPr>
          <p:grpSp>
            <p:nvGrpSpPr>
              <p:cNvPr id="3004" name="Group"/>
              <p:cNvGrpSpPr/>
              <p:nvPr/>
            </p:nvGrpSpPr>
            <p:grpSpPr>
              <a:xfrm>
                <a:off x="7670800" y="-1"/>
                <a:ext cx="2794000" cy="1029893"/>
                <a:chOff x="0" y="0"/>
                <a:chExt cx="2794000" cy="1029891"/>
              </a:xfrm>
            </p:grpSpPr>
            <p:sp>
              <p:nvSpPr>
                <p:cNvPr id="3002" name="Group"/>
                <p:cNvSpPr txBox="1"/>
                <p:nvPr/>
              </p:nvSpPr>
              <p:spPr>
                <a:xfrm>
                  <a:off x="0" y="609865"/>
                  <a:ext cx="2794000" cy="4200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l" defTabSz="457200">
                    <a:spcBef>
                      <a:spcPts val="5500"/>
                    </a:spcBef>
                    <a:defRPr sz="2500">
                      <a:solidFill>
                        <a:srgbClr val="3483C9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pPr/>
                  <a:r>
                    <a:t>Penetration</a:t>
                  </a:r>
                </a:p>
              </p:txBody>
            </p:sp>
            <p:sp>
              <p:nvSpPr>
                <p:cNvPr id="3003" name="20%"/>
                <p:cNvSpPr txBox="1"/>
                <p:nvPr/>
              </p:nvSpPr>
              <p:spPr>
                <a:xfrm>
                  <a:off x="0" y="0"/>
                  <a:ext cx="2794000" cy="5749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b">
                  <a:noAutofit/>
                </a:bodyPr>
                <a:lstStyle>
                  <a:lvl1pPr algn="l" defTabSz="457200">
                    <a:lnSpc>
                      <a:spcPct val="90000"/>
                    </a:lnSpc>
                    <a:spcBef>
                      <a:spcPts val="5500"/>
                    </a:spcBef>
                    <a:defRPr sz="4000">
                      <a:solidFill>
                        <a:srgbClr val="DCDEE0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lvl1pPr>
                </a:lstStyle>
                <a:p>
                  <a:pPr/>
                  <a:r>
                    <a:t>20%</a:t>
                  </a:r>
                </a:p>
              </p:txBody>
            </p:sp>
          </p:grpSp>
          <p:grpSp>
            <p:nvGrpSpPr>
              <p:cNvPr id="3007" name="Group"/>
              <p:cNvGrpSpPr/>
              <p:nvPr/>
            </p:nvGrpSpPr>
            <p:grpSpPr>
              <a:xfrm>
                <a:off x="0" y="-1"/>
                <a:ext cx="2794000" cy="1029893"/>
                <a:chOff x="0" y="0"/>
                <a:chExt cx="2794000" cy="1029891"/>
              </a:xfrm>
            </p:grpSpPr>
            <p:sp>
              <p:nvSpPr>
                <p:cNvPr id="3005" name="Group"/>
                <p:cNvSpPr txBox="1"/>
                <p:nvPr/>
              </p:nvSpPr>
              <p:spPr>
                <a:xfrm>
                  <a:off x="0" y="609865"/>
                  <a:ext cx="2794000" cy="4200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r" defTabSz="457200">
                    <a:spcBef>
                      <a:spcPts val="5500"/>
                    </a:spcBef>
                    <a:defRPr sz="2500">
                      <a:solidFill>
                        <a:srgbClr val="3483C9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pPr/>
                  <a:r>
                    <a:t>EBIT</a:t>
                  </a:r>
                </a:p>
              </p:txBody>
            </p:sp>
            <p:sp>
              <p:nvSpPr>
                <p:cNvPr id="3006" name="25%"/>
                <p:cNvSpPr txBox="1"/>
                <p:nvPr/>
              </p:nvSpPr>
              <p:spPr>
                <a:xfrm>
                  <a:off x="0" y="0"/>
                  <a:ext cx="2794000" cy="5749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b">
                  <a:noAutofit/>
                </a:bodyPr>
                <a:lstStyle>
                  <a:lvl1pPr algn="r" defTabSz="457200">
                    <a:lnSpc>
                      <a:spcPct val="90000"/>
                    </a:lnSpc>
                    <a:spcBef>
                      <a:spcPts val="5500"/>
                    </a:spcBef>
                    <a:defRPr sz="4000">
                      <a:solidFill>
                        <a:srgbClr val="DCDEE0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lvl1pPr>
                </a:lstStyle>
                <a:p>
                  <a:pPr/>
                  <a:r>
                    <a:t>25%</a:t>
                  </a:r>
                </a:p>
              </p:txBody>
            </p:sp>
          </p:grpSp>
          <p:grpSp>
            <p:nvGrpSpPr>
              <p:cNvPr id="3010" name="Group"/>
              <p:cNvGrpSpPr/>
              <p:nvPr/>
            </p:nvGrpSpPr>
            <p:grpSpPr>
              <a:xfrm>
                <a:off x="7670800" y="4055133"/>
                <a:ext cx="2794000" cy="1029892"/>
                <a:chOff x="0" y="0"/>
                <a:chExt cx="2794000" cy="1029891"/>
              </a:xfrm>
            </p:grpSpPr>
            <p:sp>
              <p:nvSpPr>
                <p:cNvPr id="3008" name="Group"/>
                <p:cNvSpPr txBox="1"/>
                <p:nvPr/>
              </p:nvSpPr>
              <p:spPr>
                <a:xfrm>
                  <a:off x="0" y="609865"/>
                  <a:ext cx="2794000" cy="4200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l" defTabSz="457200">
                    <a:spcBef>
                      <a:spcPts val="5500"/>
                    </a:spcBef>
                    <a:defRPr sz="2500">
                      <a:solidFill>
                        <a:srgbClr val="3483C9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pPr/>
                  <a:r>
                    <a:t>Sales</a:t>
                  </a:r>
                </a:p>
              </p:txBody>
            </p:sp>
            <p:sp>
              <p:nvSpPr>
                <p:cNvPr id="3009" name="40%"/>
                <p:cNvSpPr txBox="1"/>
                <p:nvPr/>
              </p:nvSpPr>
              <p:spPr>
                <a:xfrm>
                  <a:off x="0" y="0"/>
                  <a:ext cx="2794000" cy="5749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b">
                  <a:noAutofit/>
                </a:bodyPr>
                <a:lstStyle>
                  <a:lvl1pPr algn="l" defTabSz="457200">
                    <a:lnSpc>
                      <a:spcPct val="90000"/>
                    </a:lnSpc>
                    <a:spcBef>
                      <a:spcPts val="5500"/>
                    </a:spcBef>
                    <a:defRPr sz="4000">
                      <a:solidFill>
                        <a:srgbClr val="DCDEE0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lvl1pPr>
                </a:lstStyle>
                <a:p>
                  <a:pPr/>
                  <a:r>
                    <a:t>40%</a:t>
                  </a:r>
                </a:p>
              </p:txBody>
            </p:sp>
          </p:grpSp>
          <p:grpSp>
            <p:nvGrpSpPr>
              <p:cNvPr id="3013" name="Group"/>
              <p:cNvGrpSpPr/>
              <p:nvPr/>
            </p:nvGrpSpPr>
            <p:grpSpPr>
              <a:xfrm>
                <a:off x="0" y="4055133"/>
                <a:ext cx="2794000" cy="1029892"/>
                <a:chOff x="0" y="0"/>
                <a:chExt cx="2794000" cy="1029891"/>
              </a:xfrm>
            </p:grpSpPr>
            <p:sp>
              <p:nvSpPr>
                <p:cNvPr id="3011" name="Group"/>
                <p:cNvSpPr txBox="1"/>
                <p:nvPr/>
              </p:nvSpPr>
              <p:spPr>
                <a:xfrm>
                  <a:off x="0" y="609865"/>
                  <a:ext cx="2794000" cy="4200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r" defTabSz="457200">
                    <a:spcBef>
                      <a:spcPts val="5500"/>
                    </a:spcBef>
                    <a:defRPr sz="2500">
                      <a:solidFill>
                        <a:srgbClr val="3483C9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pPr/>
                  <a:r>
                    <a:t>EXpense</a:t>
                  </a:r>
                </a:p>
              </p:txBody>
            </p:sp>
            <p:sp>
              <p:nvSpPr>
                <p:cNvPr id="3012" name="15%"/>
                <p:cNvSpPr txBox="1"/>
                <p:nvPr/>
              </p:nvSpPr>
              <p:spPr>
                <a:xfrm>
                  <a:off x="0" y="0"/>
                  <a:ext cx="2794000" cy="5749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b">
                  <a:noAutofit/>
                </a:bodyPr>
                <a:lstStyle>
                  <a:lvl1pPr algn="r" defTabSz="457200">
                    <a:lnSpc>
                      <a:spcPct val="90000"/>
                    </a:lnSpc>
                    <a:spcBef>
                      <a:spcPts val="5500"/>
                    </a:spcBef>
                    <a:defRPr sz="4000">
                      <a:solidFill>
                        <a:srgbClr val="DCDEE0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lvl1pPr>
                </a:lstStyle>
                <a:p>
                  <a:pPr/>
                  <a:r>
                    <a:t>15%</a:t>
                  </a:r>
                </a:p>
              </p:txBody>
            </p:sp>
          </p:grpSp>
        </p:grpSp>
        <p:grpSp>
          <p:nvGrpSpPr>
            <p:cNvPr id="3064" name="Group"/>
            <p:cNvGrpSpPr/>
            <p:nvPr/>
          </p:nvGrpSpPr>
          <p:grpSpPr>
            <a:xfrm>
              <a:off x="2978406" y="225930"/>
              <a:ext cx="4507988" cy="4174811"/>
              <a:chOff x="0" y="0"/>
              <a:chExt cx="4507987" cy="4174809"/>
            </a:xfrm>
          </p:grpSpPr>
          <p:grpSp>
            <p:nvGrpSpPr>
              <p:cNvPr id="3058" name="Group"/>
              <p:cNvGrpSpPr/>
              <p:nvPr/>
            </p:nvGrpSpPr>
            <p:grpSpPr>
              <a:xfrm>
                <a:off x="220031" y="-1"/>
                <a:ext cx="4080442" cy="4080444"/>
                <a:chOff x="0" y="0"/>
                <a:chExt cx="4080440" cy="4080442"/>
              </a:xfrm>
            </p:grpSpPr>
            <p:grpSp>
              <p:nvGrpSpPr>
                <p:cNvPr id="3025" name="Group"/>
                <p:cNvGrpSpPr/>
                <p:nvPr/>
              </p:nvGrpSpPr>
              <p:grpSpPr>
                <a:xfrm>
                  <a:off x="432159" y="434150"/>
                  <a:ext cx="3216123" cy="3212142"/>
                  <a:chOff x="0" y="0"/>
                  <a:chExt cx="3216122" cy="3212141"/>
                </a:xfrm>
              </p:grpSpPr>
              <p:sp>
                <p:nvSpPr>
                  <p:cNvPr id="3015" name="Shape"/>
                  <p:cNvSpPr/>
                  <p:nvPr/>
                </p:nvSpPr>
                <p:spPr>
                  <a:xfrm>
                    <a:off x="664725" y="0"/>
                    <a:ext cx="945527" cy="5961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4802" y="21600"/>
                        </a:moveTo>
                        <a:lnTo>
                          <a:pt x="0" y="11130"/>
                        </a:lnTo>
                        <a:cubicBezTo>
                          <a:pt x="3154" y="7489"/>
                          <a:pt x="6594" y="4707"/>
                          <a:pt x="10226" y="2834"/>
                        </a:cubicBezTo>
                        <a:cubicBezTo>
                          <a:pt x="13858" y="962"/>
                          <a:pt x="17681" y="0"/>
                          <a:pt x="21600" y="0"/>
                        </a:cubicBezTo>
                        <a:lnTo>
                          <a:pt x="21600" y="12950"/>
                        </a:lnTo>
                        <a:cubicBezTo>
                          <a:pt x="18579" y="12950"/>
                          <a:pt x="15605" y="13698"/>
                          <a:pt x="12774" y="15153"/>
                        </a:cubicBezTo>
                        <a:cubicBezTo>
                          <a:pt x="9943" y="16608"/>
                          <a:pt x="7254" y="18771"/>
                          <a:pt x="4802" y="2160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16" name="Shape"/>
                  <p:cNvSpPr/>
                  <p:nvPr/>
                </p:nvSpPr>
                <p:spPr>
                  <a:xfrm>
                    <a:off x="78623" y="300198"/>
                    <a:ext cx="794706" cy="91436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9239" y="21600"/>
                        </a:moveTo>
                        <a:lnTo>
                          <a:pt x="0" y="18993"/>
                        </a:lnTo>
                        <a:cubicBezTo>
                          <a:pt x="1411" y="15216"/>
                          <a:pt x="3526" y="11642"/>
                          <a:pt x="6217" y="8424"/>
                        </a:cubicBezTo>
                        <a:cubicBezTo>
                          <a:pt x="8908" y="5207"/>
                          <a:pt x="12173" y="2347"/>
                          <a:pt x="15884" y="0"/>
                        </a:cubicBezTo>
                        <a:lnTo>
                          <a:pt x="21600" y="6826"/>
                        </a:lnTo>
                        <a:cubicBezTo>
                          <a:pt x="18711" y="8653"/>
                          <a:pt x="16169" y="10879"/>
                          <a:pt x="14075" y="13381"/>
                        </a:cubicBezTo>
                        <a:cubicBezTo>
                          <a:pt x="11982" y="15884"/>
                          <a:pt x="10336" y="18664"/>
                          <a:pt x="9239" y="2160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17" name="Shape"/>
                  <p:cNvSpPr/>
                  <p:nvPr/>
                </p:nvSpPr>
                <p:spPr>
                  <a:xfrm>
                    <a:off x="0" y="1107875"/>
                    <a:ext cx="418246" cy="99407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4045" y="21600"/>
                        </a:moveTo>
                        <a:cubicBezTo>
                          <a:pt x="1361" y="18122"/>
                          <a:pt x="0" y="14488"/>
                          <a:pt x="0" y="10801"/>
                        </a:cubicBezTo>
                        <a:cubicBezTo>
                          <a:pt x="0" y="7112"/>
                          <a:pt x="1361" y="3478"/>
                          <a:pt x="4046" y="0"/>
                        </a:cubicBezTo>
                        <a:lnTo>
                          <a:pt x="21600" y="2398"/>
                        </a:lnTo>
                        <a:cubicBezTo>
                          <a:pt x="19514" y="5101"/>
                          <a:pt x="18457" y="7928"/>
                          <a:pt x="18457" y="10801"/>
                        </a:cubicBezTo>
                        <a:cubicBezTo>
                          <a:pt x="18457" y="13673"/>
                          <a:pt x="19514" y="16499"/>
                          <a:pt x="21600" y="19202"/>
                        </a:cubicBezTo>
                        <a:lnTo>
                          <a:pt x="4045" y="21600"/>
                        </a:lnTo>
                        <a:close/>
                      </a:path>
                    </a:pathLst>
                  </a:cu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18" name="Shape"/>
                  <p:cNvSpPr/>
                  <p:nvPr/>
                </p:nvSpPr>
                <p:spPr>
                  <a:xfrm>
                    <a:off x="78623" y="1994176"/>
                    <a:ext cx="794688" cy="91437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5884" y="21600"/>
                        </a:moveTo>
                        <a:cubicBezTo>
                          <a:pt x="12173" y="19253"/>
                          <a:pt x="8907" y="16393"/>
                          <a:pt x="6217" y="13175"/>
                        </a:cubicBezTo>
                        <a:cubicBezTo>
                          <a:pt x="3526" y="9958"/>
                          <a:pt x="1411" y="6383"/>
                          <a:pt x="0" y="2607"/>
                        </a:cubicBezTo>
                        <a:lnTo>
                          <a:pt x="9239" y="0"/>
                        </a:lnTo>
                        <a:cubicBezTo>
                          <a:pt x="10336" y="2936"/>
                          <a:pt x="11982" y="5716"/>
                          <a:pt x="14076" y="8219"/>
                        </a:cubicBezTo>
                        <a:cubicBezTo>
                          <a:pt x="16170" y="10722"/>
                          <a:pt x="18711" y="12947"/>
                          <a:pt x="21600" y="14774"/>
                        </a:cubicBezTo>
                        <a:lnTo>
                          <a:pt x="15884" y="2160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19" name="Shape"/>
                  <p:cNvSpPr/>
                  <p:nvPr/>
                </p:nvSpPr>
                <p:spPr>
                  <a:xfrm>
                    <a:off x="664725" y="2616016"/>
                    <a:ext cx="945639" cy="59612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21600" y="21600"/>
                        </a:moveTo>
                        <a:cubicBezTo>
                          <a:pt x="17682" y="21600"/>
                          <a:pt x="13858" y="20638"/>
                          <a:pt x="10226" y="18765"/>
                        </a:cubicBezTo>
                        <a:cubicBezTo>
                          <a:pt x="6594" y="16893"/>
                          <a:pt x="3153" y="14110"/>
                          <a:pt x="0" y="10470"/>
                        </a:cubicBezTo>
                        <a:lnTo>
                          <a:pt x="4805" y="0"/>
                        </a:lnTo>
                        <a:cubicBezTo>
                          <a:pt x="7256" y="2830"/>
                          <a:pt x="9945" y="4992"/>
                          <a:pt x="12776" y="6448"/>
                        </a:cubicBezTo>
                        <a:cubicBezTo>
                          <a:pt x="15606" y="7903"/>
                          <a:pt x="18580" y="8651"/>
                          <a:pt x="21600" y="8651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20" name="Shape"/>
                  <p:cNvSpPr/>
                  <p:nvPr/>
                </p:nvSpPr>
                <p:spPr>
                  <a:xfrm>
                    <a:off x="1608207" y="2616016"/>
                    <a:ext cx="945416" cy="59611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21600"/>
                        </a:moveTo>
                        <a:lnTo>
                          <a:pt x="0" y="8651"/>
                        </a:lnTo>
                        <a:cubicBezTo>
                          <a:pt x="3021" y="8651"/>
                          <a:pt x="5994" y="7903"/>
                          <a:pt x="8824" y="6448"/>
                        </a:cubicBezTo>
                        <a:cubicBezTo>
                          <a:pt x="11654" y="4992"/>
                          <a:pt x="14342" y="2830"/>
                          <a:pt x="16793" y="0"/>
                        </a:cubicBezTo>
                        <a:lnTo>
                          <a:pt x="21600" y="10470"/>
                        </a:lnTo>
                        <a:cubicBezTo>
                          <a:pt x="18446" y="14111"/>
                          <a:pt x="15006" y="16893"/>
                          <a:pt x="11374" y="18765"/>
                        </a:cubicBezTo>
                        <a:cubicBezTo>
                          <a:pt x="7742" y="20638"/>
                          <a:pt x="3919" y="21600"/>
                          <a:pt x="0" y="2160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21" name="Shape"/>
                  <p:cNvSpPr/>
                  <p:nvPr/>
                </p:nvSpPr>
                <p:spPr>
                  <a:xfrm>
                    <a:off x="2344408" y="1994176"/>
                    <a:ext cx="794695" cy="91436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5716" y="21600"/>
                        </a:moveTo>
                        <a:lnTo>
                          <a:pt x="0" y="14774"/>
                        </a:lnTo>
                        <a:cubicBezTo>
                          <a:pt x="2889" y="12947"/>
                          <a:pt x="5430" y="10722"/>
                          <a:pt x="7524" y="8219"/>
                        </a:cubicBezTo>
                        <a:cubicBezTo>
                          <a:pt x="9618" y="5716"/>
                          <a:pt x="11264" y="2936"/>
                          <a:pt x="12361" y="0"/>
                        </a:cubicBezTo>
                        <a:lnTo>
                          <a:pt x="21600" y="2607"/>
                        </a:lnTo>
                        <a:cubicBezTo>
                          <a:pt x="20189" y="6384"/>
                          <a:pt x="18073" y="9958"/>
                          <a:pt x="15383" y="13176"/>
                        </a:cubicBezTo>
                        <a:cubicBezTo>
                          <a:pt x="12692" y="16393"/>
                          <a:pt x="9427" y="19253"/>
                          <a:pt x="5716" y="21600"/>
                        </a:cubicBezTo>
                        <a:close/>
                      </a:path>
                    </a:pathLst>
                  </a:cu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22" name="Shape"/>
                  <p:cNvSpPr/>
                  <p:nvPr/>
                </p:nvSpPr>
                <p:spPr>
                  <a:xfrm>
                    <a:off x="2797881" y="1104700"/>
                    <a:ext cx="418242" cy="100025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83" h="21600" fill="norm" stroke="1" extrusionOk="0">
                        <a:moveTo>
                          <a:pt x="17540" y="21600"/>
                        </a:moveTo>
                        <a:lnTo>
                          <a:pt x="0" y="19217"/>
                        </a:lnTo>
                        <a:cubicBezTo>
                          <a:pt x="2101" y="16486"/>
                          <a:pt x="3158" y="13630"/>
                          <a:pt x="3141" y="10730"/>
                        </a:cubicBezTo>
                        <a:cubicBezTo>
                          <a:pt x="3124" y="7877"/>
                          <a:pt x="2068" y="5069"/>
                          <a:pt x="2" y="2382"/>
                        </a:cubicBezTo>
                        <a:lnTo>
                          <a:pt x="17544" y="0"/>
                        </a:lnTo>
                        <a:cubicBezTo>
                          <a:pt x="20207" y="3457"/>
                          <a:pt x="21566" y="7066"/>
                          <a:pt x="21583" y="10730"/>
                        </a:cubicBezTo>
                        <a:cubicBezTo>
                          <a:pt x="21600" y="14441"/>
                          <a:pt x="20240" y="18098"/>
                          <a:pt x="17540" y="2160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23" name="Shape"/>
                  <p:cNvSpPr/>
                  <p:nvPr/>
                </p:nvSpPr>
                <p:spPr>
                  <a:xfrm>
                    <a:off x="2344408" y="300198"/>
                    <a:ext cx="794771" cy="9145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2362" y="21600"/>
                        </a:moveTo>
                        <a:cubicBezTo>
                          <a:pt x="11265" y="18663"/>
                          <a:pt x="9619" y="15883"/>
                          <a:pt x="7525" y="13381"/>
                        </a:cubicBezTo>
                        <a:cubicBezTo>
                          <a:pt x="5431" y="10878"/>
                          <a:pt x="2889" y="8652"/>
                          <a:pt x="0" y="6825"/>
                        </a:cubicBezTo>
                        <a:lnTo>
                          <a:pt x="5716" y="0"/>
                        </a:lnTo>
                        <a:cubicBezTo>
                          <a:pt x="9427" y="2347"/>
                          <a:pt x="12692" y="5207"/>
                          <a:pt x="15383" y="8425"/>
                        </a:cubicBezTo>
                        <a:cubicBezTo>
                          <a:pt x="18074" y="11642"/>
                          <a:pt x="20189" y="15217"/>
                          <a:pt x="21600" y="18994"/>
                        </a:cubicBezTo>
                        <a:lnTo>
                          <a:pt x="12362" y="2160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24" name="Shape"/>
                  <p:cNvSpPr/>
                  <p:nvPr/>
                </p:nvSpPr>
                <p:spPr>
                  <a:xfrm>
                    <a:off x="1608207" y="0"/>
                    <a:ext cx="945388" cy="5961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6794" y="21600"/>
                        </a:moveTo>
                        <a:cubicBezTo>
                          <a:pt x="14342" y="18771"/>
                          <a:pt x="11654" y="16608"/>
                          <a:pt x="8824" y="15153"/>
                        </a:cubicBezTo>
                        <a:cubicBezTo>
                          <a:pt x="5994" y="13698"/>
                          <a:pt x="3021" y="12950"/>
                          <a:pt x="0" y="12950"/>
                        </a:cubicBezTo>
                        <a:lnTo>
                          <a:pt x="0" y="0"/>
                        </a:lnTo>
                        <a:cubicBezTo>
                          <a:pt x="3919" y="0"/>
                          <a:pt x="7742" y="962"/>
                          <a:pt x="11374" y="2834"/>
                        </a:cubicBezTo>
                        <a:cubicBezTo>
                          <a:pt x="15006" y="4707"/>
                          <a:pt x="18446" y="7489"/>
                          <a:pt x="21600" y="11130"/>
                        </a:cubicBezTo>
                        <a:lnTo>
                          <a:pt x="16794" y="21600"/>
                        </a:lnTo>
                        <a:close/>
                      </a:path>
                    </a:pathLst>
                  </a:cu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  <p:grpSp>
              <p:nvGrpSpPr>
                <p:cNvPr id="3036" name="Group"/>
                <p:cNvGrpSpPr/>
                <p:nvPr/>
              </p:nvGrpSpPr>
              <p:grpSpPr>
                <a:xfrm>
                  <a:off x="845902" y="851287"/>
                  <a:ext cx="2388636" cy="2377869"/>
                  <a:chOff x="0" y="0"/>
                  <a:chExt cx="2388634" cy="2377868"/>
                </a:xfrm>
              </p:grpSpPr>
              <p:sp>
                <p:nvSpPr>
                  <p:cNvPr id="3026" name="Shape"/>
                  <p:cNvSpPr/>
                  <p:nvPr/>
                </p:nvSpPr>
                <p:spPr>
                  <a:xfrm>
                    <a:off x="491262" y="3"/>
                    <a:ext cx="702059" cy="50390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6174" y="21600"/>
                        </a:moveTo>
                        <a:lnTo>
                          <a:pt x="0" y="9776"/>
                        </a:lnTo>
                        <a:cubicBezTo>
                          <a:pt x="3154" y="6578"/>
                          <a:pt x="6612" y="4134"/>
                          <a:pt x="10253" y="2490"/>
                        </a:cubicBezTo>
                        <a:cubicBezTo>
                          <a:pt x="13893" y="845"/>
                          <a:pt x="17716" y="0"/>
                          <a:pt x="21600" y="0"/>
                        </a:cubicBezTo>
                        <a:lnTo>
                          <a:pt x="21600" y="14624"/>
                        </a:lnTo>
                        <a:cubicBezTo>
                          <a:pt x="18766" y="14624"/>
                          <a:pt x="16035" y="15227"/>
                          <a:pt x="13450" y="16400"/>
                        </a:cubicBezTo>
                        <a:cubicBezTo>
                          <a:pt x="10864" y="17574"/>
                          <a:pt x="8425" y="19318"/>
                          <a:pt x="6174" y="2160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27" name="Shape"/>
                  <p:cNvSpPr/>
                  <p:nvPr/>
                </p:nvSpPr>
                <p:spPr>
                  <a:xfrm>
                    <a:off x="54584" y="225165"/>
                    <a:ext cx="634635" cy="70229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1043" y="21600"/>
                        </a:moveTo>
                        <a:lnTo>
                          <a:pt x="0" y="18359"/>
                        </a:lnTo>
                        <a:cubicBezTo>
                          <a:pt x="1312" y="14708"/>
                          <a:pt x="3279" y="11253"/>
                          <a:pt x="5780" y="8143"/>
                        </a:cubicBezTo>
                        <a:cubicBezTo>
                          <a:pt x="8282" y="5033"/>
                          <a:pt x="11318" y="2269"/>
                          <a:pt x="14767" y="0"/>
                        </a:cubicBezTo>
                        <a:lnTo>
                          <a:pt x="21600" y="8483"/>
                        </a:lnTo>
                        <a:cubicBezTo>
                          <a:pt x="19133" y="10106"/>
                          <a:pt x="16962" y="12082"/>
                          <a:pt x="15174" y="14304"/>
                        </a:cubicBezTo>
                        <a:cubicBezTo>
                          <a:pt x="13386" y="16526"/>
                          <a:pt x="11980" y="18993"/>
                          <a:pt x="11043" y="21600"/>
                        </a:cubicBezTo>
                        <a:close/>
                      </a:path>
                    </a:pathLst>
                  </a:cu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28" name="Shape"/>
                  <p:cNvSpPr/>
                  <p:nvPr/>
                </p:nvSpPr>
                <p:spPr>
                  <a:xfrm>
                    <a:off x="0" y="818774"/>
                    <a:ext cx="382647" cy="7380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3283" y="21600"/>
                        </a:moveTo>
                        <a:cubicBezTo>
                          <a:pt x="1105" y="18121"/>
                          <a:pt x="0" y="14488"/>
                          <a:pt x="0" y="10800"/>
                        </a:cubicBezTo>
                        <a:cubicBezTo>
                          <a:pt x="0" y="7113"/>
                          <a:pt x="1105" y="3479"/>
                          <a:pt x="3283" y="0"/>
                        </a:cubicBezTo>
                        <a:lnTo>
                          <a:pt x="21600" y="3083"/>
                        </a:lnTo>
                        <a:cubicBezTo>
                          <a:pt x="20046" y="5565"/>
                          <a:pt x="19258" y="8162"/>
                          <a:pt x="19258" y="10800"/>
                        </a:cubicBezTo>
                        <a:cubicBezTo>
                          <a:pt x="19258" y="13439"/>
                          <a:pt x="20046" y="16035"/>
                          <a:pt x="21600" y="18517"/>
                        </a:cubicBezTo>
                        <a:lnTo>
                          <a:pt x="3283" y="2160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29" name="Shape"/>
                  <p:cNvSpPr/>
                  <p:nvPr/>
                </p:nvSpPr>
                <p:spPr>
                  <a:xfrm>
                    <a:off x="59163" y="1450244"/>
                    <a:ext cx="634622" cy="70230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4767" y="21600"/>
                        </a:moveTo>
                        <a:cubicBezTo>
                          <a:pt x="11318" y="19331"/>
                          <a:pt x="8281" y="16567"/>
                          <a:pt x="5780" y="13457"/>
                        </a:cubicBezTo>
                        <a:cubicBezTo>
                          <a:pt x="3277" y="10344"/>
                          <a:pt x="1312" y="6891"/>
                          <a:pt x="0" y="3240"/>
                        </a:cubicBezTo>
                        <a:lnTo>
                          <a:pt x="11044" y="0"/>
                        </a:lnTo>
                        <a:cubicBezTo>
                          <a:pt x="11981" y="2607"/>
                          <a:pt x="13386" y="5073"/>
                          <a:pt x="15174" y="7296"/>
                        </a:cubicBezTo>
                        <a:cubicBezTo>
                          <a:pt x="16962" y="9519"/>
                          <a:pt x="19136" y="11491"/>
                          <a:pt x="21600" y="13117"/>
                        </a:cubicBezTo>
                        <a:lnTo>
                          <a:pt x="14767" y="2160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30" name="Shape"/>
                  <p:cNvSpPr/>
                  <p:nvPr/>
                </p:nvSpPr>
                <p:spPr>
                  <a:xfrm>
                    <a:off x="502776" y="1873945"/>
                    <a:ext cx="705230" cy="5039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21506" y="21600"/>
                        </a:moveTo>
                        <a:cubicBezTo>
                          <a:pt x="17640" y="21600"/>
                          <a:pt x="13833" y="20755"/>
                          <a:pt x="10208" y="19110"/>
                        </a:cubicBezTo>
                        <a:cubicBezTo>
                          <a:pt x="6583" y="17465"/>
                          <a:pt x="3140" y="15021"/>
                          <a:pt x="0" y="11823"/>
                        </a:cubicBezTo>
                        <a:lnTo>
                          <a:pt x="6151" y="0"/>
                        </a:lnTo>
                        <a:cubicBezTo>
                          <a:pt x="8391" y="2282"/>
                          <a:pt x="10819" y="4026"/>
                          <a:pt x="13393" y="5200"/>
                        </a:cubicBezTo>
                        <a:cubicBezTo>
                          <a:pt x="15996" y="6387"/>
                          <a:pt x="18747" y="6991"/>
                          <a:pt x="21600" y="6977"/>
                        </a:cubicBezTo>
                        <a:lnTo>
                          <a:pt x="21506" y="2160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31" name="Shape"/>
                  <p:cNvSpPr/>
                  <p:nvPr/>
                </p:nvSpPr>
                <p:spPr>
                  <a:xfrm>
                    <a:off x="1205176" y="1870549"/>
                    <a:ext cx="698870" cy="50541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78" fill="norm" stroke="1" extrusionOk="0">
                        <a:moveTo>
                          <a:pt x="0" y="21578"/>
                        </a:moveTo>
                        <a:lnTo>
                          <a:pt x="0" y="7013"/>
                        </a:lnTo>
                        <a:cubicBezTo>
                          <a:pt x="2847" y="7036"/>
                          <a:pt x="5592" y="6434"/>
                          <a:pt x="8184" y="5243"/>
                        </a:cubicBezTo>
                        <a:cubicBezTo>
                          <a:pt x="10756" y="4061"/>
                          <a:pt x="13175" y="2302"/>
                          <a:pt x="15393" y="0"/>
                        </a:cubicBezTo>
                        <a:lnTo>
                          <a:pt x="21600" y="11776"/>
                        </a:lnTo>
                        <a:cubicBezTo>
                          <a:pt x="18474" y="14990"/>
                          <a:pt x="15030" y="17447"/>
                          <a:pt x="11397" y="19098"/>
                        </a:cubicBezTo>
                        <a:cubicBezTo>
                          <a:pt x="7745" y="20757"/>
                          <a:pt x="3902" y="21600"/>
                          <a:pt x="0" y="21578"/>
                        </a:cubicBezTo>
                        <a:close/>
                      </a:path>
                    </a:pathLst>
                  </a:cu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32" name="Shape"/>
                  <p:cNvSpPr/>
                  <p:nvPr/>
                </p:nvSpPr>
                <p:spPr>
                  <a:xfrm>
                    <a:off x="1692125" y="1453321"/>
                    <a:ext cx="634622" cy="70229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6833" y="21600"/>
                        </a:moveTo>
                        <a:lnTo>
                          <a:pt x="0" y="13116"/>
                        </a:lnTo>
                        <a:cubicBezTo>
                          <a:pt x="2467" y="11494"/>
                          <a:pt x="4638" y="9518"/>
                          <a:pt x="6426" y="7296"/>
                        </a:cubicBezTo>
                        <a:cubicBezTo>
                          <a:pt x="8214" y="5074"/>
                          <a:pt x="9619" y="2607"/>
                          <a:pt x="10556" y="0"/>
                        </a:cubicBezTo>
                        <a:lnTo>
                          <a:pt x="21600" y="3240"/>
                        </a:lnTo>
                        <a:cubicBezTo>
                          <a:pt x="20288" y="6891"/>
                          <a:pt x="18321" y="10347"/>
                          <a:pt x="15820" y="13457"/>
                        </a:cubicBezTo>
                        <a:cubicBezTo>
                          <a:pt x="13318" y="16567"/>
                          <a:pt x="10282" y="19331"/>
                          <a:pt x="6833" y="21600"/>
                        </a:cubicBezTo>
                        <a:close/>
                      </a:path>
                    </a:pathLst>
                  </a:cu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33" name="Shape"/>
                  <p:cNvSpPr/>
                  <p:nvPr/>
                </p:nvSpPr>
                <p:spPr>
                  <a:xfrm>
                    <a:off x="2005988" y="818774"/>
                    <a:ext cx="382647" cy="73792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8317" y="21600"/>
                        </a:moveTo>
                        <a:lnTo>
                          <a:pt x="0" y="18516"/>
                        </a:lnTo>
                        <a:cubicBezTo>
                          <a:pt x="1554" y="16034"/>
                          <a:pt x="2342" y="13437"/>
                          <a:pt x="2342" y="10798"/>
                        </a:cubicBezTo>
                        <a:cubicBezTo>
                          <a:pt x="2342" y="8160"/>
                          <a:pt x="1555" y="5564"/>
                          <a:pt x="2" y="3083"/>
                        </a:cubicBezTo>
                        <a:lnTo>
                          <a:pt x="18319" y="0"/>
                        </a:lnTo>
                        <a:cubicBezTo>
                          <a:pt x="20496" y="3478"/>
                          <a:pt x="21600" y="7111"/>
                          <a:pt x="21600" y="10798"/>
                        </a:cubicBezTo>
                        <a:cubicBezTo>
                          <a:pt x="21600" y="14486"/>
                          <a:pt x="20495" y="18120"/>
                          <a:pt x="18317" y="2160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34" name="Shape"/>
                  <p:cNvSpPr/>
                  <p:nvPr/>
                </p:nvSpPr>
                <p:spPr>
                  <a:xfrm>
                    <a:off x="1692125" y="225165"/>
                    <a:ext cx="637759" cy="7023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610" y="21600"/>
                        </a:moveTo>
                        <a:cubicBezTo>
                          <a:pt x="9630" y="18993"/>
                          <a:pt x="8198" y="16529"/>
                          <a:pt x="6396" y="14303"/>
                        </a:cubicBezTo>
                        <a:cubicBezTo>
                          <a:pt x="4604" y="12091"/>
                          <a:pt x="2442" y="10120"/>
                          <a:pt x="0" y="8482"/>
                        </a:cubicBezTo>
                        <a:lnTo>
                          <a:pt x="6800" y="0"/>
                        </a:lnTo>
                        <a:cubicBezTo>
                          <a:pt x="10222" y="2281"/>
                          <a:pt x="13242" y="5043"/>
                          <a:pt x="15744" y="8144"/>
                        </a:cubicBezTo>
                        <a:cubicBezTo>
                          <a:pt x="18257" y="11259"/>
                          <a:pt x="20247" y="14710"/>
                          <a:pt x="21600" y="18361"/>
                        </a:cubicBezTo>
                        <a:lnTo>
                          <a:pt x="10610" y="21600"/>
                        </a:lnTo>
                        <a:close/>
                      </a:path>
                    </a:pathLst>
                  </a:cu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35" name="Shape"/>
                  <p:cNvSpPr/>
                  <p:nvPr/>
                </p:nvSpPr>
                <p:spPr>
                  <a:xfrm>
                    <a:off x="1190963" y="-1"/>
                    <a:ext cx="705003" cy="50390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86" fill="norm" stroke="1" extrusionOk="0">
                        <a:moveTo>
                          <a:pt x="15447" y="21586"/>
                        </a:moveTo>
                        <a:cubicBezTo>
                          <a:pt x="13206" y="19306"/>
                          <a:pt x="10779" y="17563"/>
                          <a:pt x="8207" y="16390"/>
                        </a:cubicBezTo>
                        <a:cubicBezTo>
                          <a:pt x="5604" y="15203"/>
                          <a:pt x="2854" y="14600"/>
                          <a:pt x="0" y="14614"/>
                        </a:cubicBezTo>
                        <a:lnTo>
                          <a:pt x="0" y="0"/>
                        </a:lnTo>
                        <a:cubicBezTo>
                          <a:pt x="3899" y="-14"/>
                          <a:pt x="7738" y="831"/>
                          <a:pt x="11392" y="2488"/>
                        </a:cubicBezTo>
                        <a:cubicBezTo>
                          <a:pt x="15017" y="4131"/>
                          <a:pt x="18459" y="6574"/>
                          <a:pt x="21600" y="9770"/>
                        </a:cubicBezTo>
                        <a:lnTo>
                          <a:pt x="15447" y="21586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  <p:grpSp>
              <p:nvGrpSpPr>
                <p:cNvPr id="3047" name="Group"/>
                <p:cNvGrpSpPr/>
                <p:nvPr/>
              </p:nvGrpSpPr>
              <p:grpSpPr>
                <a:xfrm>
                  <a:off x="1243711" y="1241031"/>
                  <a:ext cx="1593019" cy="1598381"/>
                  <a:chOff x="0" y="0"/>
                  <a:chExt cx="1593017" cy="1598380"/>
                </a:xfrm>
              </p:grpSpPr>
              <p:sp>
                <p:nvSpPr>
                  <p:cNvPr id="3037" name="Shape"/>
                  <p:cNvSpPr/>
                  <p:nvPr/>
                </p:nvSpPr>
                <p:spPr>
                  <a:xfrm>
                    <a:off x="326048" y="0"/>
                    <a:ext cx="469946" cy="41109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8644" y="21600"/>
                        </a:moveTo>
                        <a:lnTo>
                          <a:pt x="0" y="8022"/>
                        </a:lnTo>
                        <a:cubicBezTo>
                          <a:pt x="3153" y="5398"/>
                          <a:pt x="6569" y="3392"/>
                          <a:pt x="10189" y="2043"/>
                        </a:cubicBezTo>
                        <a:cubicBezTo>
                          <a:pt x="13809" y="693"/>
                          <a:pt x="17633" y="0"/>
                          <a:pt x="21600" y="0"/>
                        </a:cubicBezTo>
                        <a:lnTo>
                          <a:pt x="21600" y="16796"/>
                        </a:lnTo>
                        <a:cubicBezTo>
                          <a:pt x="19249" y="16796"/>
                          <a:pt x="16955" y="17211"/>
                          <a:pt x="14775" y="18019"/>
                        </a:cubicBezTo>
                        <a:cubicBezTo>
                          <a:pt x="12596" y="18827"/>
                          <a:pt x="10533" y="20029"/>
                          <a:pt x="8644" y="21600"/>
                        </a:cubicBezTo>
                        <a:close/>
                      </a:path>
                    </a:pathLst>
                  </a:cu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38" name="Shape"/>
                  <p:cNvSpPr/>
                  <p:nvPr/>
                </p:nvSpPr>
                <p:spPr>
                  <a:xfrm>
                    <a:off x="38359" y="156437"/>
                    <a:ext cx="478398" cy="4982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726" y="21600"/>
                        </a:moveTo>
                        <a:lnTo>
                          <a:pt x="0" y="17318"/>
                        </a:lnTo>
                        <a:cubicBezTo>
                          <a:pt x="1166" y="13872"/>
                          <a:pt x="2911" y="10616"/>
                          <a:pt x="5134" y="7678"/>
                        </a:cubicBezTo>
                        <a:cubicBezTo>
                          <a:pt x="7354" y="4744"/>
                          <a:pt x="10049" y="2138"/>
                          <a:pt x="13110" y="0"/>
                        </a:cubicBezTo>
                        <a:lnTo>
                          <a:pt x="21600" y="11207"/>
                        </a:lnTo>
                        <a:cubicBezTo>
                          <a:pt x="19762" y="12495"/>
                          <a:pt x="18141" y="14057"/>
                          <a:pt x="16808" y="15818"/>
                        </a:cubicBezTo>
                        <a:cubicBezTo>
                          <a:pt x="15474" y="17579"/>
                          <a:pt x="14426" y="19534"/>
                          <a:pt x="13726" y="2160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39" name="Shape"/>
                  <p:cNvSpPr/>
                  <p:nvPr/>
                </p:nvSpPr>
                <p:spPr>
                  <a:xfrm>
                    <a:off x="0" y="555813"/>
                    <a:ext cx="342975" cy="49390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2452" y="21600"/>
                        </a:moveTo>
                        <a:cubicBezTo>
                          <a:pt x="825" y="18121"/>
                          <a:pt x="0" y="14487"/>
                          <a:pt x="0" y="10799"/>
                        </a:cubicBezTo>
                        <a:cubicBezTo>
                          <a:pt x="0" y="7115"/>
                          <a:pt x="825" y="3481"/>
                          <a:pt x="2452" y="0"/>
                        </a:cubicBezTo>
                        <a:lnTo>
                          <a:pt x="21600" y="4315"/>
                        </a:lnTo>
                        <a:cubicBezTo>
                          <a:pt x="20626" y="6400"/>
                          <a:pt x="20131" y="8582"/>
                          <a:pt x="20131" y="10799"/>
                        </a:cubicBezTo>
                        <a:cubicBezTo>
                          <a:pt x="20131" y="13018"/>
                          <a:pt x="20625" y="15199"/>
                          <a:pt x="21599" y="17282"/>
                        </a:cubicBezTo>
                        <a:lnTo>
                          <a:pt x="2452" y="2160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40" name="Shape"/>
                  <p:cNvSpPr/>
                  <p:nvPr/>
                </p:nvSpPr>
                <p:spPr>
                  <a:xfrm>
                    <a:off x="38359" y="950740"/>
                    <a:ext cx="478448" cy="49821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108" y="21600"/>
                        </a:moveTo>
                        <a:cubicBezTo>
                          <a:pt x="10046" y="19460"/>
                          <a:pt x="7350" y="16852"/>
                          <a:pt x="5130" y="13917"/>
                        </a:cubicBezTo>
                        <a:cubicBezTo>
                          <a:pt x="2908" y="10980"/>
                          <a:pt x="1164" y="7723"/>
                          <a:pt x="0" y="4278"/>
                        </a:cubicBezTo>
                        <a:lnTo>
                          <a:pt x="13727" y="0"/>
                        </a:lnTo>
                        <a:cubicBezTo>
                          <a:pt x="14424" y="2065"/>
                          <a:pt x="15473" y="4020"/>
                          <a:pt x="16806" y="5781"/>
                        </a:cubicBezTo>
                        <a:cubicBezTo>
                          <a:pt x="18139" y="7543"/>
                          <a:pt x="19761" y="9106"/>
                          <a:pt x="21600" y="10395"/>
                        </a:cubicBezTo>
                        <a:lnTo>
                          <a:pt x="13108" y="2160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41" name="Shape"/>
                  <p:cNvSpPr/>
                  <p:nvPr/>
                </p:nvSpPr>
                <p:spPr>
                  <a:xfrm>
                    <a:off x="326048" y="1187285"/>
                    <a:ext cx="470008" cy="41109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21600" y="21600"/>
                        </a:moveTo>
                        <a:cubicBezTo>
                          <a:pt x="17634" y="21600"/>
                          <a:pt x="13810" y="20907"/>
                          <a:pt x="10190" y="19557"/>
                        </a:cubicBezTo>
                        <a:cubicBezTo>
                          <a:pt x="6569" y="18208"/>
                          <a:pt x="3152" y="16202"/>
                          <a:pt x="0" y="13578"/>
                        </a:cubicBezTo>
                        <a:lnTo>
                          <a:pt x="8649" y="0"/>
                        </a:lnTo>
                        <a:cubicBezTo>
                          <a:pt x="10537" y="1571"/>
                          <a:pt x="12600" y="2773"/>
                          <a:pt x="14778" y="3581"/>
                        </a:cubicBezTo>
                        <a:cubicBezTo>
                          <a:pt x="16956" y="4389"/>
                          <a:pt x="19250" y="4804"/>
                          <a:pt x="21600" y="4804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42" name="Shape"/>
                  <p:cNvSpPr/>
                  <p:nvPr/>
                </p:nvSpPr>
                <p:spPr>
                  <a:xfrm>
                    <a:off x="791423" y="1187285"/>
                    <a:ext cx="469821" cy="41109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21600"/>
                        </a:moveTo>
                        <a:lnTo>
                          <a:pt x="0" y="4804"/>
                        </a:lnTo>
                        <a:cubicBezTo>
                          <a:pt x="2351" y="4804"/>
                          <a:pt x="4644" y="4389"/>
                          <a:pt x="6821" y="3581"/>
                        </a:cubicBezTo>
                        <a:cubicBezTo>
                          <a:pt x="8997" y="2773"/>
                          <a:pt x="11059" y="1571"/>
                          <a:pt x="12948" y="0"/>
                        </a:cubicBezTo>
                        <a:lnTo>
                          <a:pt x="21600" y="13578"/>
                        </a:lnTo>
                        <a:cubicBezTo>
                          <a:pt x="18446" y="16202"/>
                          <a:pt x="15030" y="18208"/>
                          <a:pt x="11411" y="19557"/>
                        </a:cubicBezTo>
                        <a:cubicBezTo>
                          <a:pt x="7791" y="20907"/>
                          <a:pt x="3968" y="21600"/>
                          <a:pt x="0" y="21600"/>
                        </a:cubicBezTo>
                        <a:close/>
                      </a:path>
                    </a:pathLst>
                  </a:cu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43" name="Shape"/>
                  <p:cNvSpPr/>
                  <p:nvPr/>
                </p:nvSpPr>
                <p:spPr>
                  <a:xfrm>
                    <a:off x="1074432" y="946181"/>
                    <a:ext cx="478449" cy="49816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8494" y="21600"/>
                        </a:moveTo>
                        <a:lnTo>
                          <a:pt x="0" y="10395"/>
                        </a:lnTo>
                        <a:cubicBezTo>
                          <a:pt x="1839" y="9106"/>
                          <a:pt x="3462" y="7541"/>
                          <a:pt x="4795" y="5780"/>
                        </a:cubicBezTo>
                        <a:cubicBezTo>
                          <a:pt x="6127" y="4019"/>
                          <a:pt x="7175" y="2064"/>
                          <a:pt x="7872" y="0"/>
                        </a:cubicBezTo>
                        <a:lnTo>
                          <a:pt x="21600" y="4275"/>
                        </a:lnTo>
                        <a:cubicBezTo>
                          <a:pt x="20437" y="7720"/>
                          <a:pt x="18693" y="10977"/>
                          <a:pt x="16472" y="13915"/>
                        </a:cubicBezTo>
                        <a:cubicBezTo>
                          <a:pt x="14252" y="16850"/>
                          <a:pt x="11557" y="19458"/>
                          <a:pt x="8494" y="2160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44" name="Shape"/>
                  <p:cNvSpPr/>
                  <p:nvPr/>
                </p:nvSpPr>
                <p:spPr>
                  <a:xfrm>
                    <a:off x="1250049" y="549808"/>
                    <a:ext cx="342969" cy="4938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9144" y="21600"/>
                        </a:moveTo>
                        <a:lnTo>
                          <a:pt x="0" y="17275"/>
                        </a:lnTo>
                        <a:cubicBezTo>
                          <a:pt x="974" y="15195"/>
                          <a:pt x="1468" y="13015"/>
                          <a:pt x="1468" y="10795"/>
                        </a:cubicBezTo>
                        <a:cubicBezTo>
                          <a:pt x="1468" y="8579"/>
                          <a:pt x="974" y="6397"/>
                          <a:pt x="0" y="4309"/>
                        </a:cubicBezTo>
                        <a:lnTo>
                          <a:pt x="19152" y="0"/>
                        </a:lnTo>
                        <a:cubicBezTo>
                          <a:pt x="20774" y="3487"/>
                          <a:pt x="21600" y="7114"/>
                          <a:pt x="21600" y="10795"/>
                        </a:cubicBezTo>
                        <a:cubicBezTo>
                          <a:pt x="21600" y="14486"/>
                          <a:pt x="20774" y="18121"/>
                          <a:pt x="19144" y="21600"/>
                        </a:cubicBezTo>
                        <a:close/>
                      </a:path>
                    </a:pathLst>
                  </a:cu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45" name="Shape"/>
                  <p:cNvSpPr/>
                  <p:nvPr/>
                </p:nvSpPr>
                <p:spPr>
                  <a:xfrm>
                    <a:off x="1074432" y="159439"/>
                    <a:ext cx="481463" cy="49826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961" y="21600"/>
                        </a:moveTo>
                        <a:cubicBezTo>
                          <a:pt x="7279" y="19529"/>
                          <a:pt x="6235" y="17573"/>
                          <a:pt x="4898" y="15817"/>
                        </a:cubicBezTo>
                        <a:cubicBezTo>
                          <a:pt x="3543" y="14037"/>
                          <a:pt x="1883" y="12472"/>
                          <a:pt x="0" y="11204"/>
                        </a:cubicBezTo>
                        <a:lnTo>
                          <a:pt x="8439" y="0"/>
                        </a:lnTo>
                        <a:cubicBezTo>
                          <a:pt x="11537" y="2119"/>
                          <a:pt x="14263" y="4727"/>
                          <a:pt x="16500" y="7680"/>
                        </a:cubicBezTo>
                        <a:cubicBezTo>
                          <a:pt x="18719" y="10610"/>
                          <a:pt x="20454" y="13869"/>
                          <a:pt x="21600" y="17318"/>
                        </a:cubicBezTo>
                        <a:lnTo>
                          <a:pt x="7961" y="21600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3046" name="Shape"/>
                  <p:cNvSpPr/>
                  <p:nvPr/>
                </p:nvSpPr>
                <p:spPr>
                  <a:xfrm>
                    <a:off x="788362" y="0"/>
                    <a:ext cx="476581" cy="41711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072" y="21600"/>
                        </a:moveTo>
                        <a:cubicBezTo>
                          <a:pt x="11187" y="20094"/>
                          <a:pt x="9161" y="18912"/>
                          <a:pt x="7031" y="18070"/>
                        </a:cubicBezTo>
                        <a:cubicBezTo>
                          <a:pt x="4790" y="17184"/>
                          <a:pt x="2431" y="16672"/>
                          <a:pt x="0" y="16553"/>
                        </a:cubicBezTo>
                        <a:lnTo>
                          <a:pt x="0" y="0"/>
                        </a:lnTo>
                        <a:cubicBezTo>
                          <a:pt x="4025" y="119"/>
                          <a:pt x="7893" y="905"/>
                          <a:pt x="11555" y="2324"/>
                        </a:cubicBezTo>
                        <a:cubicBezTo>
                          <a:pt x="15107" y="3700"/>
                          <a:pt x="18468" y="5675"/>
                          <a:pt x="21600" y="8216"/>
                        </a:cubicBezTo>
                        <a:lnTo>
                          <a:pt x="13072" y="21600"/>
                        </a:lnTo>
                        <a:close/>
                      </a:path>
                    </a:pathLst>
                  </a:cu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457200">
                      <a:lnSpc>
                        <a:spcPct val="80000"/>
                      </a:lnSpc>
                      <a:spcBef>
                        <a:spcPts val="5500"/>
                      </a:spcBef>
                      <a:defRPr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</p:grpSp>
            <p:sp>
              <p:nvSpPr>
                <p:cNvPr id="3048" name="Shape"/>
                <p:cNvSpPr/>
                <p:nvPr/>
              </p:nvSpPr>
              <p:spPr>
                <a:xfrm>
                  <a:off x="838421" y="2"/>
                  <a:ext cx="1199593" cy="6896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929" y="21600"/>
                      </a:moveTo>
                      <a:lnTo>
                        <a:pt x="0" y="12205"/>
                      </a:lnTo>
                      <a:cubicBezTo>
                        <a:pt x="3154" y="8213"/>
                        <a:pt x="6583" y="5161"/>
                        <a:pt x="10209" y="3108"/>
                      </a:cubicBezTo>
                      <a:cubicBezTo>
                        <a:pt x="13836" y="1055"/>
                        <a:pt x="17659" y="0"/>
                        <a:pt x="21600" y="0"/>
                      </a:cubicBezTo>
                      <a:lnTo>
                        <a:pt x="21600" y="11620"/>
                      </a:lnTo>
                      <a:cubicBezTo>
                        <a:pt x="18394" y="11620"/>
                        <a:pt x="15265" y="12482"/>
                        <a:pt x="12294" y="14161"/>
                      </a:cubicBezTo>
                      <a:cubicBezTo>
                        <a:pt x="9323" y="15840"/>
                        <a:pt x="6508" y="18335"/>
                        <a:pt x="3929" y="21600"/>
                      </a:cubicBez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3049" name="Shape"/>
                <p:cNvSpPr/>
                <p:nvPr/>
              </p:nvSpPr>
              <p:spPr>
                <a:xfrm>
                  <a:off x="96456" y="385824"/>
                  <a:ext cx="959807" cy="11346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941" y="21600"/>
                      </a:moveTo>
                      <a:lnTo>
                        <a:pt x="0" y="19419"/>
                      </a:lnTo>
                      <a:cubicBezTo>
                        <a:pt x="1482" y="15558"/>
                        <a:pt x="3705" y="11903"/>
                        <a:pt x="6532" y="8614"/>
                      </a:cubicBezTo>
                      <a:cubicBezTo>
                        <a:pt x="9358" y="5324"/>
                        <a:pt x="12789" y="2400"/>
                        <a:pt x="16687" y="0"/>
                      </a:cubicBezTo>
                      <a:lnTo>
                        <a:pt x="21600" y="5710"/>
                      </a:lnTo>
                      <a:cubicBezTo>
                        <a:pt x="18408" y="7675"/>
                        <a:pt x="15600" y="10068"/>
                        <a:pt x="13286" y="12760"/>
                      </a:cubicBezTo>
                      <a:cubicBezTo>
                        <a:pt x="10972" y="15452"/>
                        <a:pt x="9153" y="18442"/>
                        <a:pt x="7941" y="2160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3050" name="Shape"/>
                <p:cNvSpPr/>
                <p:nvPr/>
              </p:nvSpPr>
              <p:spPr>
                <a:xfrm>
                  <a:off x="0" y="1405023"/>
                  <a:ext cx="452228" cy="12659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8" h="21600" fill="norm" stroke="1" extrusionOk="0">
                      <a:moveTo>
                        <a:pt x="4743" y="21600"/>
                      </a:moveTo>
                      <a:cubicBezTo>
                        <a:pt x="1607" y="18134"/>
                        <a:pt x="11" y="14515"/>
                        <a:pt x="0" y="10841"/>
                      </a:cubicBezTo>
                      <a:cubicBezTo>
                        <a:pt x="-12" y="7139"/>
                        <a:pt x="1584" y="3492"/>
                        <a:pt x="4744" y="0"/>
                      </a:cubicBezTo>
                      <a:lnTo>
                        <a:pt x="21588" y="1955"/>
                      </a:lnTo>
                      <a:cubicBezTo>
                        <a:pt x="19003" y="4814"/>
                        <a:pt x="17698" y="7804"/>
                        <a:pt x="17710" y="10841"/>
                      </a:cubicBezTo>
                      <a:cubicBezTo>
                        <a:pt x="17721" y="13850"/>
                        <a:pt x="19026" y="16812"/>
                        <a:pt x="21587" y="19645"/>
                      </a:cubicBezTo>
                      <a:lnTo>
                        <a:pt x="4743" y="2160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3051" name="Shape"/>
                <p:cNvSpPr/>
                <p:nvPr/>
              </p:nvSpPr>
              <p:spPr>
                <a:xfrm>
                  <a:off x="96456" y="2552363"/>
                  <a:ext cx="959778" cy="11346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687" y="21600"/>
                      </a:moveTo>
                      <a:cubicBezTo>
                        <a:pt x="12789" y="19200"/>
                        <a:pt x="9358" y="16276"/>
                        <a:pt x="6531" y="12986"/>
                      </a:cubicBezTo>
                      <a:cubicBezTo>
                        <a:pt x="3705" y="9697"/>
                        <a:pt x="1482" y="6042"/>
                        <a:pt x="0" y="2181"/>
                      </a:cubicBezTo>
                      <a:lnTo>
                        <a:pt x="7941" y="0"/>
                      </a:lnTo>
                      <a:cubicBezTo>
                        <a:pt x="9153" y="3158"/>
                        <a:pt x="10972" y="6148"/>
                        <a:pt x="13286" y="8840"/>
                      </a:cubicBezTo>
                      <a:cubicBezTo>
                        <a:pt x="15600" y="11532"/>
                        <a:pt x="18408" y="13925"/>
                        <a:pt x="21600" y="15890"/>
                      </a:cubicBezTo>
                      <a:lnTo>
                        <a:pt x="16687" y="21600"/>
                      </a:ln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3052" name="Shape"/>
                <p:cNvSpPr/>
                <p:nvPr/>
              </p:nvSpPr>
              <p:spPr>
                <a:xfrm>
                  <a:off x="838421" y="3390783"/>
                  <a:ext cx="1205248" cy="6896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2" fill="norm" stroke="1" extrusionOk="0">
                      <a:moveTo>
                        <a:pt x="21600" y="21582"/>
                      </a:moveTo>
                      <a:cubicBezTo>
                        <a:pt x="17644" y="21600"/>
                        <a:pt x="13804" y="20545"/>
                        <a:pt x="10163" y="18476"/>
                      </a:cubicBezTo>
                      <a:cubicBezTo>
                        <a:pt x="6553" y="16424"/>
                        <a:pt x="3139" y="13375"/>
                        <a:pt x="0" y="9386"/>
                      </a:cubicBezTo>
                      <a:lnTo>
                        <a:pt x="3914" y="0"/>
                      </a:lnTo>
                      <a:cubicBezTo>
                        <a:pt x="6481" y="3262"/>
                        <a:pt x="9282" y="5755"/>
                        <a:pt x="12239" y="7433"/>
                      </a:cubicBezTo>
                      <a:cubicBezTo>
                        <a:pt x="15227" y="9128"/>
                        <a:pt x="18375" y="9991"/>
                        <a:pt x="21600" y="9972"/>
                      </a:cubicBezTo>
                      <a:lnTo>
                        <a:pt x="21600" y="2158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3053" name="Shape"/>
                <p:cNvSpPr/>
                <p:nvPr/>
              </p:nvSpPr>
              <p:spPr>
                <a:xfrm>
                  <a:off x="2040406" y="3390783"/>
                  <a:ext cx="1199485" cy="6896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0" y="9981"/>
                      </a:lnTo>
                      <a:cubicBezTo>
                        <a:pt x="3207" y="9981"/>
                        <a:pt x="6334" y="9118"/>
                        <a:pt x="9304" y="7439"/>
                      </a:cubicBezTo>
                      <a:cubicBezTo>
                        <a:pt x="12275" y="5760"/>
                        <a:pt x="15088" y="3265"/>
                        <a:pt x="17667" y="0"/>
                      </a:cubicBezTo>
                      <a:lnTo>
                        <a:pt x="21600" y="9394"/>
                      </a:lnTo>
                      <a:cubicBezTo>
                        <a:pt x="18446" y="13387"/>
                        <a:pt x="15017" y="16438"/>
                        <a:pt x="11391" y="18492"/>
                      </a:cubicBezTo>
                      <a:cubicBezTo>
                        <a:pt x="7765" y="20545"/>
                        <a:pt x="3942" y="21600"/>
                        <a:pt x="0" y="21600"/>
                      </a:cubicBez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3054" name="Shape"/>
                <p:cNvSpPr/>
                <p:nvPr/>
              </p:nvSpPr>
              <p:spPr>
                <a:xfrm>
                  <a:off x="3019800" y="2552363"/>
                  <a:ext cx="959788" cy="11346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913" y="21600"/>
                      </a:moveTo>
                      <a:lnTo>
                        <a:pt x="0" y="15890"/>
                      </a:lnTo>
                      <a:cubicBezTo>
                        <a:pt x="3192" y="13925"/>
                        <a:pt x="6000" y="11532"/>
                        <a:pt x="8314" y="8840"/>
                      </a:cubicBezTo>
                      <a:cubicBezTo>
                        <a:pt x="10628" y="6148"/>
                        <a:pt x="12447" y="3158"/>
                        <a:pt x="13659" y="0"/>
                      </a:cubicBezTo>
                      <a:lnTo>
                        <a:pt x="21600" y="2181"/>
                      </a:lnTo>
                      <a:cubicBezTo>
                        <a:pt x="20118" y="6042"/>
                        <a:pt x="17895" y="9697"/>
                        <a:pt x="15069" y="12987"/>
                      </a:cubicBezTo>
                      <a:cubicBezTo>
                        <a:pt x="12242" y="16276"/>
                        <a:pt x="8811" y="19200"/>
                        <a:pt x="4913" y="2160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3055" name="Shape"/>
                <p:cNvSpPr/>
                <p:nvPr/>
              </p:nvSpPr>
              <p:spPr>
                <a:xfrm>
                  <a:off x="3019800" y="385824"/>
                  <a:ext cx="959890" cy="11411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660" y="21600"/>
                      </a:moveTo>
                      <a:cubicBezTo>
                        <a:pt x="12468" y="18415"/>
                        <a:pt x="10649" y="15401"/>
                        <a:pt x="8315" y="12689"/>
                      </a:cubicBezTo>
                      <a:cubicBezTo>
                        <a:pt x="6008" y="10007"/>
                        <a:pt x="3197" y="7627"/>
                        <a:pt x="0" y="5677"/>
                      </a:cubicBezTo>
                      <a:lnTo>
                        <a:pt x="4913" y="0"/>
                      </a:lnTo>
                      <a:cubicBezTo>
                        <a:pt x="8816" y="2382"/>
                        <a:pt x="12248" y="5291"/>
                        <a:pt x="15069" y="8566"/>
                      </a:cubicBezTo>
                      <a:cubicBezTo>
                        <a:pt x="17915" y="11871"/>
                        <a:pt x="20139" y="15548"/>
                        <a:pt x="21600" y="19432"/>
                      </a:cubicBezTo>
                      <a:lnTo>
                        <a:pt x="13660" y="2160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3056" name="Shape"/>
                <p:cNvSpPr/>
                <p:nvPr/>
              </p:nvSpPr>
              <p:spPr>
                <a:xfrm>
                  <a:off x="2037231" y="0"/>
                  <a:ext cx="1202623" cy="689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9" fill="norm" stroke="1" extrusionOk="0">
                      <a:moveTo>
                        <a:pt x="17678" y="21589"/>
                      </a:moveTo>
                      <a:cubicBezTo>
                        <a:pt x="15106" y="18326"/>
                        <a:pt x="12300" y="15832"/>
                        <a:pt x="9337" y="14154"/>
                      </a:cubicBezTo>
                      <a:cubicBezTo>
                        <a:pt x="6356" y="12466"/>
                        <a:pt x="3218" y="11603"/>
                        <a:pt x="0" y="11614"/>
                      </a:cubicBezTo>
                      <a:lnTo>
                        <a:pt x="0" y="0"/>
                      </a:lnTo>
                      <a:cubicBezTo>
                        <a:pt x="3951" y="-11"/>
                        <a:pt x="7783" y="1044"/>
                        <a:pt x="11418" y="3106"/>
                      </a:cubicBezTo>
                      <a:cubicBezTo>
                        <a:pt x="15034" y="5159"/>
                        <a:pt x="18454" y="8208"/>
                        <a:pt x="21600" y="12199"/>
                      </a:cubicBezTo>
                      <a:lnTo>
                        <a:pt x="17678" y="2158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3057" name="Shape"/>
                <p:cNvSpPr/>
                <p:nvPr/>
              </p:nvSpPr>
              <p:spPr>
                <a:xfrm>
                  <a:off x="3628211" y="1409736"/>
                  <a:ext cx="452230" cy="12610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853" y="21600"/>
                      </a:moveTo>
                      <a:lnTo>
                        <a:pt x="0" y="19638"/>
                      </a:lnTo>
                      <a:cubicBezTo>
                        <a:pt x="2575" y="16794"/>
                        <a:pt x="3881" y="13820"/>
                        <a:pt x="3881" y="10798"/>
                      </a:cubicBezTo>
                      <a:cubicBezTo>
                        <a:pt x="3881" y="7778"/>
                        <a:pt x="2576" y="4805"/>
                        <a:pt x="3" y="1962"/>
                      </a:cubicBezTo>
                      <a:lnTo>
                        <a:pt x="16857" y="0"/>
                      </a:lnTo>
                      <a:cubicBezTo>
                        <a:pt x="20004" y="3478"/>
                        <a:pt x="21600" y="7111"/>
                        <a:pt x="21600" y="10798"/>
                      </a:cubicBezTo>
                      <a:cubicBezTo>
                        <a:pt x="21600" y="14487"/>
                        <a:pt x="20003" y="18121"/>
                        <a:pt x="16853" y="21600"/>
                      </a:cubicBez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lnSpc>
                      <a:spcPct val="80000"/>
                    </a:lnSpc>
                    <a:spcBef>
                      <a:spcPts val="5500"/>
                    </a:spcBef>
                    <a:defRPr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  <p:grpSp>
            <p:nvGrpSpPr>
              <p:cNvPr id="3063" name="Group"/>
              <p:cNvGrpSpPr/>
              <p:nvPr/>
            </p:nvGrpSpPr>
            <p:grpSpPr>
              <a:xfrm>
                <a:off x="0" y="29562"/>
                <a:ext cx="4507988" cy="4145248"/>
                <a:chOff x="0" y="0"/>
                <a:chExt cx="4507987" cy="4145246"/>
              </a:xfrm>
            </p:grpSpPr>
            <p:sp>
              <p:nvSpPr>
                <p:cNvPr id="3059" name="Line"/>
                <p:cNvSpPr/>
                <p:nvPr/>
              </p:nvSpPr>
              <p:spPr>
                <a:xfrm>
                  <a:off x="0" y="0"/>
                  <a:ext cx="1980809" cy="16199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844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ap="flat">
                  <a:solidFill>
                    <a:srgbClr val="B9B9B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4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3060" name="Line"/>
                <p:cNvSpPr/>
                <p:nvPr/>
              </p:nvSpPr>
              <p:spPr>
                <a:xfrm flipH="1" rot="10800000">
                  <a:off x="11396" y="2394049"/>
                  <a:ext cx="1961859" cy="16372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852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ap="flat">
                  <a:solidFill>
                    <a:srgbClr val="B9B9B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4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3061" name="Line"/>
                <p:cNvSpPr/>
                <p:nvPr/>
              </p:nvSpPr>
              <p:spPr>
                <a:xfrm flipH="1">
                  <a:off x="3008459" y="22793"/>
                  <a:ext cx="1499529" cy="9858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111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ap="flat">
                  <a:solidFill>
                    <a:srgbClr val="B9B9B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4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3062" name="Line"/>
                <p:cNvSpPr/>
                <p:nvPr/>
              </p:nvSpPr>
              <p:spPr>
                <a:xfrm rot="10800000">
                  <a:off x="3243059" y="3357709"/>
                  <a:ext cx="1264928" cy="7875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lnTo>
                        <a:pt x="11468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ap="flat">
                  <a:solidFill>
                    <a:srgbClr val="B9B9B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4000"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</p:grpSp>
      <p:pic>
        <p:nvPicPr>
          <p:cNvPr id="3066" name="question_gray.png" descr="question_gray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590160" y="1654487"/>
            <a:ext cx="4552673" cy="5791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7" name="Server.png" descr="Server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736074" y="9749492"/>
            <a:ext cx="2181563" cy="1805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8" name="Server.png" descr="Server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101218" y="9749492"/>
            <a:ext cx="2181563" cy="1805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9" name="Server.png" descr="Server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466364" y="9749492"/>
            <a:ext cx="2181563" cy="180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2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2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900" fill="hold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7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3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3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750" fill="hold"/>
                                        <p:tgtEl>
                                          <p:spTgt spid="3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3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7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750" fill="hold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750" fill="hold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00" fill="hold"/>
                                        <p:tgtEl>
                                          <p:spTgt spid="3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00" fill="hold"/>
                                        <p:tgtEl>
                                          <p:spTgt spid="3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3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3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3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00" fill="hold"/>
                                        <p:tgtEl>
                                          <p:spTgt spid="3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1" grpId="10"/>
      <p:bldP build="whole" bldLvl="1" animBg="1" rev="0" advAuto="0" spid="2997" grpId="3"/>
      <p:bldP build="whole" bldLvl="1" animBg="1" rev="0" advAuto="0" spid="2997" grpId="7"/>
      <p:bldP build="whole" bldLvl="1" animBg="1" rev="0" advAuto="0" spid="3068" grpId="12"/>
      <p:bldP build="whole" bldLvl="1" animBg="1" rev="0" advAuto="0" spid="3067" grpId="11"/>
      <p:bldP build="whole" bldLvl="1" animBg="1" rev="0" advAuto="0" spid="2948" grpId="2"/>
      <p:bldP build="whole" bldLvl="1" animBg="1" rev="0" advAuto="0" spid="3069" grpId="13"/>
      <p:bldP build="whole" bldLvl="1" animBg="1" rev="0" advAuto="0" spid="2948" grpId="8"/>
      <p:bldP build="whole" bldLvl="1" animBg="1" rev="0" advAuto="0" spid="3066" grpId="9"/>
      <p:bldP build="whole" bldLvl="1" animBg="1" rev="0" advAuto="0" spid="3001" grpId="4"/>
      <p:bldP build="whole" bldLvl="1" animBg="1" rev="0" advAuto="0" spid="2819" grpId="1"/>
      <p:bldP build="whole" bldLvl="1" animBg="1" rev="0" advAuto="0" spid="3065" grpId="6"/>
      <p:bldP build="whole" bldLvl="1" animBg="1" rev="0" advAuto="0" spid="2819" grpId="5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What is Big Data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What is Big Data</a:t>
            </a:r>
          </a:p>
        </p:txBody>
      </p:sp>
      <p:sp>
        <p:nvSpPr>
          <p:cNvPr id="3072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3075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3073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74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078" name="Group"/>
          <p:cNvGrpSpPr/>
          <p:nvPr/>
        </p:nvGrpSpPr>
        <p:grpSpPr>
          <a:xfrm>
            <a:off x="10593092" y="1900531"/>
            <a:ext cx="12775058" cy="7860537"/>
            <a:chOff x="0" y="0"/>
            <a:chExt cx="12775056" cy="7860535"/>
          </a:xfrm>
        </p:grpSpPr>
        <p:pic>
          <p:nvPicPr>
            <p:cNvPr id="307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426" y="0"/>
              <a:ext cx="12578206" cy="7285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77" name="Reference: https://dashbouquet.com/blog/web-development/guide-for-freelance-skills-to-land-a-project-in-2019"/>
            <p:cNvSpPr txBox="1"/>
            <p:nvPr/>
          </p:nvSpPr>
          <p:spPr>
            <a:xfrm>
              <a:off x="0" y="7412860"/>
              <a:ext cx="12775058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Reference: https://dashbouquet.com/blog/web-development/guide-for-freelance-skills-to-land-a-project-in-2019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AS-IS Challenges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AS-IS Challenges</a:t>
            </a:r>
          </a:p>
        </p:txBody>
      </p:sp>
      <p:sp>
        <p:nvSpPr>
          <p:cNvPr id="3081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3084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3082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83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85" name="Traditional DWH"/>
          <p:cNvSpPr txBox="1"/>
          <p:nvPr/>
        </p:nvSpPr>
        <p:spPr>
          <a:xfrm>
            <a:off x="2955845" y="1315807"/>
            <a:ext cx="380657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/>
            </a:lvl1pPr>
          </a:lstStyle>
          <a:p>
            <a:pPr/>
            <a:r>
              <a:t>Traditional DWH</a:t>
            </a:r>
          </a:p>
        </p:txBody>
      </p:sp>
      <p:sp>
        <p:nvSpPr>
          <p:cNvPr id="3086" name="Planning, Design, Implementation takes longes"/>
          <p:cNvSpPr txBox="1"/>
          <p:nvPr/>
        </p:nvSpPr>
        <p:spPr>
          <a:xfrm>
            <a:off x="1167633" y="2853117"/>
            <a:ext cx="8121054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SzPct val="100000"/>
              <a:buChar char="•"/>
              <a:defRPr sz="2900"/>
            </a:lvl1pPr>
          </a:lstStyle>
          <a:p>
            <a:pPr/>
            <a:r>
              <a:t>Planning, Design, Implementation takes longes</a:t>
            </a:r>
          </a:p>
        </p:txBody>
      </p:sp>
      <p:sp>
        <p:nvSpPr>
          <p:cNvPr id="3087" name="Only required, structured data in DWH"/>
          <p:cNvSpPr txBox="1"/>
          <p:nvPr/>
        </p:nvSpPr>
        <p:spPr>
          <a:xfrm>
            <a:off x="1167633" y="4225328"/>
            <a:ext cx="6688367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SzPct val="100000"/>
              <a:buChar char="•"/>
              <a:defRPr sz="2900"/>
            </a:lvl1pPr>
          </a:lstStyle>
          <a:p>
            <a:pPr/>
            <a:r>
              <a:t>Only required, structured data in DWH</a:t>
            </a:r>
          </a:p>
        </p:txBody>
      </p:sp>
      <p:sp>
        <p:nvSpPr>
          <p:cNvPr id="3088" name="Highly structured data, slow change processes"/>
          <p:cNvSpPr txBox="1"/>
          <p:nvPr/>
        </p:nvSpPr>
        <p:spPr>
          <a:xfrm>
            <a:off x="1167633" y="5597538"/>
            <a:ext cx="8148676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SzPct val="100000"/>
              <a:buChar char="•"/>
              <a:defRPr sz="2900"/>
            </a:lvl1pPr>
          </a:lstStyle>
          <a:p>
            <a:pPr/>
            <a:r>
              <a:t>Highly structured data, slow change processes</a:t>
            </a:r>
          </a:p>
        </p:txBody>
      </p:sp>
      <p:sp>
        <p:nvSpPr>
          <p:cNvPr id="3089" name="Traditional DWH solutions can not processes"/>
          <p:cNvSpPr txBox="1"/>
          <p:nvPr/>
        </p:nvSpPr>
        <p:spPr>
          <a:xfrm>
            <a:off x="1167633" y="6973193"/>
            <a:ext cx="7732866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SzPct val="100000"/>
              <a:buChar char="•"/>
              <a:defRPr sz="2900"/>
            </a:lvl1pPr>
          </a:lstStyle>
          <a:p>
            <a:pPr/>
            <a:r>
              <a:t>Traditional DWH solutions can not processes</a:t>
            </a:r>
          </a:p>
        </p:txBody>
      </p:sp>
      <p:sp>
        <p:nvSpPr>
          <p:cNvPr id="3090" name="Different Variety of Data…"/>
          <p:cNvSpPr txBox="1"/>
          <p:nvPr/>
        </p:nvSpPr>
        <p:spPr>
          <a:xfrm>
            <a:off x="4417750" y="8104104"/>
            <a:ext cx="4387953" cy="216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54000" indent="-254000" algn="l">
              <a:spcBef>
                <a:spcPts val="2700"/>
              </a:spcBef>
              <a:buSzPct val="100000"/>
              <a:buChar char="•"/>
              <a:defRPr sz="2900"/>
            </a:pPr>
            <a:r>
              <a:t>Different Variety of Data</a:t>
            </a:r>
          </a:p>
          <a:p>
            <a:pPr marL="254000" indent="-254000" algn="l">
              <a:spcBef>
                <a:spcPts val="2700"/>
              </a:spcBef>
              <a:buSzPct val="100000"/>
              <a:buChar char="•"/>
              <a:defRPr sz="2900"/>
            </a:pPr>
            <a:r>
              <a:t>Large Volume</a:t>
            </a:r>
          </a:p>
          <a:p>
            <a:pPr marL="254000" indent="-254000" algn="l">
              <a:spcBef>
                <a:spcPts val="2700"/>
              </a:spcBef>
              <a:buSzPct val="100000"/>
              <a:buChar char="•"/>
              <a:defRPr sz="2900"/>
            </a:pPr>
            <a:r>
              <a:t>Real Time</a:t>
            </a:r>
          </a:p>
        </p:txBody>
      </p:sp>
      <p:sp>
        <p:nvSpPr>
          <p:cNvPr id="3091" name="Data Vault + Big Data"/>
          <p:cNvSpPr txBox="1"/>
          <p:nvPr/>
        </p:nvSpPr>
        <p:spPr>
          <a:xfrm>
            <a:off x="15175773" y="1315807"/>
            <a:ext cx="5064888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/>
            </a:lvl1pPr>
          </a:lstStyle>
          <a:p>
            <a:pPr/>
            <a:r>
              <a:t>Data Vault + Big Data</a:t>
            </a:r>
          </a:p>
        </p:txBody>
      </p:sp>
      <p:sp>
        <p:nvSpPr>
          <p:cNvPr id="3092" name="AGILITY"/>
          <p:cNvSpPr/>
          <p:nvPr/>
        </p:nvSpPr>
        <p:spPr>
          <a:xfrm>
            <a:off x="15585223" y="2872167"/>
            <a:ext cx="4245989" cy="794556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3600">
                <a:solidFill>
                  <a:schemeClr val="accent2">
                    <a:satOff val="-13916"/>
                    <a:lumOff val="1398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AGILITY</a:t>
            </a:r>
          </a:p>
        </p:txBody>
      </p:sp>
      <p:sp>
        <p:nvSpPr>
          <p:cNvPr id="3093" name="VARIETY"/>
          <p:cNvSpPr/>
          <p:nvPr/>
        </p:nvSpPr>
        <p:spPr>
          <a:xfrm>
            <a:off x="15585223" y="5830041"/>
            <a:ext cx="4245989" cy="794556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36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VARIETY</a:t>
            </a:r>
          </a:p>
        </p:txBody>
      </p:sp>
      <p:sp>
        <p:nvSpPr>
          <p:cNvPr id="3094" name="PERFORMANCE"/>
          <p:cNvSpPr/>
          <p:nvPr/>
        </p:nvSpPr>
        <p:spPr>
          <a:xfrm>
            <a:off x="15585223" y="8787913"/>
            <a:ext cx="4245989" cy="794557"/>
          </a:xfrm>
          <a:prstGeom prst="rect">
            <a:avLst/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32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PERFORMANCE</a:t>
            </a:r>
          </a:p>
        </p:txBody>
      </p:sp>
      <p:sp>
        <p:nvSpPr>
          <p:cNvPr id="3095" name="Line"/>
          <p:cNvSpPr/>
          <p:nvPr/>
        </p:nvSpPr>
        <p:spPr>
          <a:xfrm>
            <a:off x="10288714" y="3146805"/>
            <a:ext cx="4532392" cy="1"/>
          </a:xfrm>
          <a:prstGeom prst="line">
            <a:avLst/>
          </a:prstGeom>
          <a:ln w="25400">
            <a:solidFill>
              <a:schemeClr val="accent2">
                <a:satOff val="-13916"/>
                <a:lumOff val="13989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096" name="Line"/>
          <p:cNvSpPr/>
          <p:nvPr/>
        </p:nvSpPr>
        <p:spPr>
          <a:xfrm>
            <a:off x="10043760" y="4519015"/>
            <a:ext cx="4790301" cy="1504006"/>
          </a:xfrm>
          <a:prstGeom prst="line">
            <a:avLst/>
          </a:prstGeom>
          <a:ln w="254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097" name="Line"/>
          <p:cNvSpPr/>
          <p:nvPr/>
        </p:nvSpPr>
        <p:spPr>
          <a:xfrm flipV="1">
            <a:off x="10262619" y="3513294"/>
            <a:ext cx="4526613" cy="2407382"/>
          </a:xfrm>
          <a:prstGeom prst="line">
            <a:avLst/>
          </a:prstGeom>
          <a:ln w="25400">
            <a:solidFill>
              <a:schemeClr val="accent2">
                <a:satOff val="-13916"/>
                <a:lumOff val="13989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098" name="Line"/>
          <p:cNvSpPr/>
          <p:nvPr/>
        </p:nvSpPr>
        <p:spPr>
          <a:xfrm flipV="1">
            <a:off x="10015556" y="6335137"/>
            <a:ext cx="4847753" cy="2018488"/>
          </a:xfrm>
          <a:prstGeom prst="line">
            <a:avLst/>
          </a:prstGeom>
          <a:ln w="254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3101" name="Group"/>
          <p:cNvGrpSpPr/>
          <p:nvPr/>
        </p:nvGrpSpPr>
        <p:grpSpPr>
          <a:xfrm>
            <a:off x="10170938" y="9141239"/>
            <a:ext cx="4534171" cy="902850"/>
            <a:chOff x="0" y="0"/>
            <a:chExt cx="4534170" cy="902848"/>
          </a:xfrm>
        </p:grpSpPr>
        <p:sp>
          <p:nvSpPr>
            <p:cNvPr id="3099" name="Line"/>
            <p:cNvSpPr/>
            <p:nvPr/>
          </p:nvSpPr>
          <p:spPr>
            <a:xfrm flipV="1">
              <a:off x="0" y="257114"/>
              <a:ext cx="4534171" cy="645735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100" name="Line"/>
            <p:cNvSpPr/>
            <p:nvPr/>
          </p:nvSpPr>
          <p:spPr>
            <a:xfrm flipV="1">
              <a:off x="756" y="-1"/>
              <a:ext cx="4531423" cy="56543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5" dur="10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0" dur="1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1" dur="1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6" dur="1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7" dur="10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6" grpId="2"/>
      <p:bldP build="whole" bldLvl="1" animBg="1" rev="0" advAuto="0" spid="3097" grpId="10"/>
      <p:bldP build="whole" bldLvl="1" animBg="1" rev="0" advAuto="0" spid="3095" grpId="9"/>
      <p:bldP build="whole" bldLvl="1" animBg="1" rev="0" advAuto="0" spid="3098" grpId="12"/>
      <p:bldP build="whole" bldLvl="1" animBg="1" rev="0" advAuto="0" spid="3090" grpId="6"/>
      <p:bldP build="whole" bldLvl="1" animBg="1" rev="0" advAuto="0" spid="3096" grpId="13"/>
      <p:bldP build="whole" bldLvl="1" animBg="1" rev="0" advAuto="0" spid="3094" grpId="14"/>
      <p:bldP build="whole" bldLvl="1" animBg="1" rev="0" advAuto="0" spid="3101" grpId="15"/>
      <p:bldP build="whole" bldLvl="1" animBg="1" rev="0" advAuto="0" spid="3093" grpId="11"/>
      <p:bldP build="whole" bldLvl="1" animBg="1" rev="0" advAuto="0" spid="3091" grpId="7"/>
      <p:bldP build="whole" bldLvl="1" animBg="1" rev="0" advAuto="0" spid="3092" grpId="8"/>
      <p:bldP build="whole" bldLvl="1" animBg="1" rev="0" advAuto="0" spid="3089" grpId="5"/>
      <p:bldP build="whole" bldLvl="1" animBg="1" rev="0" advAuto="0" spid="3087" grpId="3"/>
      <p:bldP build="whole" bldLvl="1" animBg="1" rev="0" advAuto="0" spid="3085" grpId="1"/>
      <p:bldP build="whole" bldLvl="1" animBg="1" rev="0" advAuto="0" spid="3088" grpId="4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Data Vault Technology Landscap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Data Vault Technology Landscape</a:t>
            </a:r>
          </a:p>
        </p:txBody>
      </p:sp>
      <p:sp>
        <p:nvSpPr>
          <p:cNvPr id="3104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3107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3105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06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31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4970" y="1486969"/>
            <a:ext cx="15387099" cy="10200865"/>
          </a:xfrm>
          <a:prstGeom prst="rect">
            <a:avLst/>
          </a:prstGeom>
          <a:ln w="12700">
            <a:miter lim="400000"/>
          </a:ln>
        </p:spPr>
      </p:pic>
      <p:sp>
        <p:nvSpPr>
          <p:cNvPr id="3109" name="https://www.data-vault.co.uk/data-vault-technology-landscape-guide/"/>
          <p:cNvSpPr txBox="1"/>
          <p:nvPr/>
        </p:nvSpPr>
        <p:spPr>
          <a:xfrm>
            <a:off x="11635118" y="11881186"/>
            <a:ext cx="994854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/>
            </a:lvl1pPr>
          </a:lstStyle>
          <a:p>
            <a:pPr/>
            <a:r>
              <a:t>https://www.data-vault.co.uk/data-vault-technology-landscape-guide/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Traditional DWH &amp; Data Vault Architecture"/>
          <p:cNvSpPr txBox="1"/>
          <p:nvPr/>
        </p:nvSpPr>
        <p:spPr>
          <a:xfrm>
            <a:off x="1780835" y="360862"/>
            <a:ext cx="12975632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Traditional DWH &amp; Data Vault Architecture</a:t>
            </a:r>
          </a:p>
        </p:txBody>
      </p:sp>
      <p:sp>
        <p:nvSpPr>
          <p:cNvPr id="3112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3115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3113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14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157" name="Group"/>
          <p:cNvGrpSpPr/>
          <p:nvPr/>
        </p:nvGrpSpPr>
        <p:grpSpPr>
          <a:xfrm>
            <a:off x="3118914" y="1314847"/>
            <a:ext cx="18540688" cy="4693056"/>
            <a:chOff x="0" y="0"/>
            <a:chExt cx="18540687" cy="4693055"/>
          </a:xfrm>
        </p:grpSpPr>
        <p:sp>
          <p:nvSpPr>
            <p:cNvPr id="3116" name="Rounded Rectangle"/>
            <p:cNvSpPr/>
            <p:nvPr/>
          </p:nvSpPr>
          <p:spPr>
            <a:xfrm>
              <a:off x="0" y="26320"/>
              <a:ext cx="2638975" cy="4539915"/>
            </a:xfrm>
            <a:prstGeom prst="roundRect">
              <a:avLst>
                <a:gd name="adj" fmla="val 8788"/>
              </a:avLst>
            </a:prstGeom>
            <a:solidFill>
              <a:srgbClr val="53585F">
                <a:alpha val="4237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pic>
          <p:nvPicPr>
            <p:cNvPr id="3117" name="4.png" descr="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75979" y="896967"/>
              <a:ext cx="1249080" cy="1249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8" name="2.png" descr="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1244" y="2283693"/>
              <a:ext cx="1198549" cy="1198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19" name="Data Source"/>
            <p:cNvSpPr/>
            <p:nvPr/>
          </p:nvSpPr>
          <p:spPr>
            <a:xfrm>
              <a:off x="0" y="24818"/>
              <a:ext cx="2638975" cy="529939"/>
            </a:xfrm>
            <a:prstGeom prst="roundRect">
              <a:avLst>
                <a:gd name="adj" fmla="val 40996"/>
              </a:avLst>
            </a:prstGeom>
            <a:solidFill>
              <a:srgbClr val="53585F">
                <a:alpha val="42378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Source</a:t>
              </a:r>
            </a:p>
          </p:txBody>
        </p:sp>
        <p:grpSp>
          <p:nvGrpSpPr>
            <p:cNvPr id="3128" name="Group"/>
            <p:cNvGrpSpPr/>
            <p:nvPr/>
          </p:nvGrpSpPr>
          <p:grpSpPr>
            <a:xfrm>
              <a:off x="15888732" y="0"/>
              <a:ext cx="2651956" cy="4539915"/>
              <a:chOff x="0" y="0"/>
              <a:chExt cx="2651954" cy="4539914"/>
            </a:xfrm>
          </p:grpSpPr>
          <p:sp>
            <p:nvSpPr>
              <p:cNvPr id="3120" name="Rounded Rectangle"/>
              <p:cNvSpPr/>
              <p:nvPr/>
            </p:nvSpPr>
            <p:spPr>
              <a:xfrm>
                <a:off x="12979" y="0"/>
                <a:ext cx="2638976" cy="4539915"/>
              </a:xfrm>
              <a:prstGeom prst="roundRect">
                <a:avLst>
                  <a:gd name="adj" fmla="val 8848"/>
                </a:avLst>
              </a:prstGeom>
              <a:solidFill>
                <a:srgbClr val="53585F">
                  <a:alpha val="4237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pic>
            <p:nvPicPr>
              <p:cNvPr id="3121" name="Screen Shot 2020-04-09 at 23.03.11.png" descr="Screen Shot 2020-04-09 at 23.03.1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18020" y="847281"/>
                <a:ext cx="1032841" cy="8935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22" name="Screen Shot 2020-04-09 at 23.03.17.png" descr="Screen Shot 2020-04-09 at 23.03.17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71154" y="2179373"/>
                <a:ext cx="1126573" cy="9780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23" name="Screen Shot 2020-04-09 at 23.03.23.png" descr="Screen Shot 2020-04-09 at 23.03.23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67864" y="3595898"/>
                <a:ext cx="703246" cy="8022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4" name="Analytics"/>
              <p:cNvSpPr txBox="1"/>
              <p:nvPr/>
            </p:nvSpPr>
            <p:spPr>
              <a:xfrm>
                <a:off x="267606" y="1816695"/>
                <a:ext cx="2129722" cy="5123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noAutofit/>
              </a:bodyPr>
              <a:lstStyle>
                <a:lvl1pPr algn="l">
                  <a:defRPr sz="2400">
                    <a:solidFill>
                      <a:srgbClr val="BBC1B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Analytics</a:t>
                </a:r>
              </a:p>
            </p:txBody>
          </p:sp>
          <p:sp>
            <p:nvSpPr>
              <p:cNvPr id="3125" name="Mining"/>
              <p:cNvSpPr txBox="1"/>
              <p:nvPr/>
            </p:nvSpPr>
            <p:spPr>
              <a:xfrm>
                <a:off x="311504" y="461171"/>
                <a:ext cx="1735915" cy="5127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noAutofit/>
              </a:bodyPr>
              <a:lstStyle>
                <a:lvl1pPr algn="l">
                  <a:defRPr sz="2400">
                    <a:solidFill>
                      <a:srgbClr val="BBC1B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Mining</a:t>
                </a:r>
              </a:p>
            </p:txBody>
          </p:sp>
          <p:sp>
            <p:nvSpPr>
              <p:cNvPr id="3126" name="Reporting"/>
              <p:cNvSpPr txBox="1"/>
              <p:nvPr/>
            </p:nvSpPr>
            <p:spPr>
              <a:xfrm>
                <a:off x="248242" y="3254331"/>
                <a:ext cx="2159520" cy="5127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noAutofit/>
              </a:bodyPr>
              <a:lstStyle>
                <a:lvl1pPr algn="l">
                  <a:defRPr sz="2400">
                    <a:solidFill>
                      <a:srgbClr val="BBC1B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Reporting</a:t>
                </a:r>
              </a:p>
            </p:txBody>
          </p:sp>
          <p:sp>
            <p:nvSpPr>
              <p:cNvPr id="3127" name="Presentation"/>
              <p:cNvSpPr/>
              <p:nvPr/>
            </p:nvSpPr>
            <p:spPr>
              <a:xfrm>
                <a:off x="0" y="16281"/>
                <a:ext cx="2638975" cy="533598"/>
              </a:xfrm>
              <a:prstGeom prst="roundRect">
                <a:avLst>
                  <a:gd name="adj" fmla="val 40996"/>
                </a:avLst>
              </a:prstGeom>
              <a:solidFill>
                <a:srgbClr val="53585F">
                  <a:alpha val="42378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4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Presentation</a:t>
                </a:r>
              </a:p>
            </p:txBody>
          </p:sp>
        </p:grpSp>
        <p:grpSp>
          <p:nvGrpSpPr>
            <p:cNvPr id="3131" name="Group"/>
            <p:cNvGrpSpPr/>
            <p:nvPr/>
          </p:nvGrpSpPr>
          <p:grpSpPr>
            <a:xfrm>
              <a:off x="3160629" y="2285317"/>
              <a:ext cx="786664" cy="1756919"/>
              <a:chOff x="0" y="0"/>
              <a:chExt cx="786663" cy="1756918"/>
            </a:xfrm>
          </p:grpSpPr>
          <p:pic>
            <p:nvPicPr>
              <p:cNvPr id="3129" name="Screen Shot 2020-04-09 at 23.40.58.png" descr="Screen Shot 2020-04-09 at 23.40.58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786664" cy="512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30" name="Screen Shot 2020-04-09 at 23.40.58.png" descr="Screen Shot 2020-04-09 at 23.40.58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1244129"/>
                <a:ext cx="786664" cy="5127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137" name="Group"/>
            <p:cNvGrpSpPr/>
            <p:nvPr/>
          </p:nvGrpSpPr>
          <p:grpSpPr>
            <a:xfrm>
              <a:off x="10818317" y="178443"/>
              <a:ext cx="2640423" cy="4514613"/>
              <a:chOff x="0" y="0"/>
              <a:chExt cx="2640422" cy="4514611"/>
            </a:xfrm>
          </p:grpSpPr>
          <p:sp>
            <p:nvSpPr>
              <p:cNvPr id="3132" name="Rounded Rectangle"/>
              <p:cNvSpPr/>
              <p:nvPr/>
            </p:nvSpPr>
            <p:spPr>
              <a:xfrm>
                <a:off x="1447" y="0"/>
                <a:ext cx="2638976" cy="4514612"/>
              </a:xfrm>
              <a:prstGeom prst="roundRect">
                <a:avLst>
                  <a:gd name="adj" fmla="val 8848"/>
                </a:avLst>
              </a:prstGeom>
              <a:solidFill>
                <a:srgbClr val="53585F">
                  <a:alpha val="4237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133" name="Storage"/>
              <p:cNvSpPr/>
              <p:nvPr/>
            </p:nvSpPr>
            <p:spPr>
              <a:xfrm>
                <a:off x="0" y="11324"/>
                <a:ext cx="2638975" cy="533598"/>
              </a:xfrm>
              <a:prstGeom prst="roundRect">
                <a:avLst>
                  <a:gd name="adj" fmla="val 40996"/>
                </a:avLst>
              </a:prstGeom>
              <a:solidFill>
                <a:srgbClr val="53585F">
                  <a:alpha val="42378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4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Storage</a:t>
                </a:r>
              </a:p>
            </p:txBody>
          </p:sp>
          <p:pic>
            <p:nvPicPr>
              <p:cNvPr id="3134" name="Database.png" descr="Databas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04846" y="1282927"/>
                <a:ext cx="1081229" cy="12490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35" name="3.png" descr="3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716797" y="2489970"/>
                <a:ext cx="766011" cy="7832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36" name="3.png" descr="3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69368" y="2653494"/>
                <a:ext cx="766011" cy="7832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138" name="Screen Shot 2020-04-09 at 22.41.56.png" descr="Screen Shot 2020-04-09 at 22.41.56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498668" y="178444"/>
              <a:ext cx="587926" cy="6181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42" name="Group"/>
            <p:cNvGrpSpPr/>
            <p:nvPr/>
          </p:nvGrpSpPr>
          <p:grpSpPr>
            <a:xfrm>
              <a:off x="5337786" y="11431"/>
              <a:ext cx="2640713" cy="4539915"/>
              <a:chOff x="0" y="0"/>
              <a:chExt cx="2640712" cy="4539914"/>
            </a:xfrm>
          </p:grpSpPr>
          <p:sp>
            <p:nvSpPr>
              <p:cNvPr id="3139" name="Rounded Rectangle"/>
              <p:cNvSpPr/>
              <p:nvPr/>
            </p:nvSpPr>
            <p:spPr>
              <a:xfrm>
                <a:off x="1737" y="0"/>
                <a:ext cx="2638976" cy="4539915"/>
              </a:xfrm>
              <a:prstGeom prst="roundRect">
                <a:avLst>
                  <a:gd name="adj" fmla="val 8848"/>
                </a:avLst>
              </a:prstGeom>
              <a:solidFill>
                <a:srgbClr val="53585F">
                  <a:alpha val="4237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140" name="Staging"/>
              <p:cNvSpPr/>
              <p:nvPr/>
            </p:nvSpPr>
            <p:spPr>
              <a:xfrm>
                <a:off x="0" y="18649"/>
                <a:ext cx="2638975" cy="533599"/>
              </a:xfrm>
              <a:prstGeom prst="roundRect">
                <a:avLst>
                  <a:gd name="adj" fmla="val 40996"/>
                </a:avLst>
              </a:prstGeom>
              <a:solidFill>
                <a:srgbClr val="53585F">
                  <a:alpha val="42378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sz="24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Staging</a:t>
                </a:r>
              </a:p>
            </p:txBody>
          </p:sp>
          <p:pic>
            <p:nvPicPr>
              <p:cNvPr id="3141" name="9.png" descr="9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518842" y="1086044"/>
                <a:ext cx="1513042" cy="151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146" name="Group"/>
            <p:cNvGrpSpPr/>
            <p:nvPr/>
          </p:nvGrpSpPr>
          <p:grpSpPr>
            <a:xfrm>
              <a:off x="14021889" y="1588224"/>
              <a:ext cx="786665" cy="2589488"/>
              <a:chOff x="0" y="0"/>
              <a:chExt cx="786663" cy="2589486"/>
            </a:xfrm>
          </p:grpSpPr>
          <p:pic>
            <p:nvPicPr>
              <p:cNvPr id="3143" name="Screen Shot 2020-04-09 at 23.40.58.png" descr="Screen Shot 2020-04-09 at 23.40.58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784860" cy="5116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44" name="Screen Shot 2020-04-09 at 23.40.58.png" descr="Screen Shot 2020-04-09 at 23.40.58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994143"/>
                <a:ext cx="786664" cy="512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45" name="Screen Shot 2020-04-09 at 23.40.58.png" descr="Screen Shot 2020-04-09 at 23.40.58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2076698"/>
                <a:ext cx="786664" cy="512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47" name="Shape"/>
            <p:cNvSpPr/>
            <p:nvPr/>
          </p:nvSpPr>
          <p:spPr>
            <a:xfrm>
              <a:off x="17742206" y="3693743"/>
              <a:ext cx="679641" cy="607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fill="norm" stroke="1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solidFill>
              <a:srgbClr val="E5E5E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642937">
                <a:lnSpc>
                  <a:spcPct val="80000"/>
                </a:lnSpc>
                <a:spcBef>
                  <a:spcPts val="7700"/>
                </a:spcBef>
                <a:defRPr sz="7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148" name="ETL"/>
            <p:cNvSpPr txBox="1"/>
            <p:nvPr/>
          </p:nvSpPr>
          <p:spPr>
            <a:xfrm>
              <a:off x="3446653" y="821856"/>
              <a:ext cx="728508" cy="509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ETL</a:t>
              </a:r>
            </a:p>
          </p:txBody>
        </p:sp>
        <p:sp>
          <p:nvSpPr>
            <p:cNvPr id="3149" name="ETL"/>
            <p:cNvSpPr txBox="1"/>
            <p:nvPr/>
          </p:nvSpPr>
          <p:spPr>
            <a:xfrm>
              <a:off x="8887651" y="745857"/>
              <a:ext cx="752405" cy="521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5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ETL</a:t>
              </a:r>
            </a:p>
          </p:txBody>
        </p:sp>
        <p:grpSp>
          <p:nvGrpSpPr>
            <p:cNvPr id="3152" name="Group"/>
            <p:cNvGrpSpPr/>
            <p:nvPr/>
          </p:nvGrpSpPr>
          <p:grpSpPr>
            <a:xfrm>
              <a:off x="8847172" y="2179169"/>
              <a:ext cx="786664" cy="1756919"/>
              <a:chOff x="0" y="0"/>
              <a:chExt cx="786663" cy="1756918"/>
            </a:xfrm>
          </p:grpSpPr>
          <p:pic>
            <p:nvPicPr>
              <p:cNvPr id="3150" name="Screen Shot 2020-04-09 at 23.40.58.png" descr="Screen Shot 2020-04-09 at 23.40.58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786664" cy="512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51" name="Screen Shot 2020-04-09 at 23.40.58.png" descr="Screen Shot 2020-04-09 at 23.40.58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1244129"/>
                <a:ext cx="786664" cy="5127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53" name="Validate…"/>
            <p:cNvSpPr txBox="1"/>
            <p:nvPr/>
          </p:nvSpPr>
          <p:spPr>
            <a:xfrm>
              <a:off x="3149418" y="1251843"/>
              <a:ext cx="1319530" cy="876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400"/>
              </a:pPr>
              <a:r>
                <a:t>Validate</a:t>
              </a:r>
            </a:p>
            <a:p>
              <a:pPr>
                <a:defRPr sz="2400"/>
              </a:pPr>
              <a:r>
                <a:t>Clean</a:t>
              </a:r>
            </a:p>
          </p:txBody>
        </p:sp>
        <p:sp>
          <p:nvSpPr>
            <p:cNvPr id="3154" name="Transformation…"/>
            <p:cNvSpPr txBox="1"/>
            <p:nvPr/>
          </p:nvSpPr>
          <p:spPr>
            <a:xfrm>
              <a:off x="8273269" y="1169037"/>
              <a:ext cx="1981168" cy="774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100"/>
              </a:pPr>
              <a:r>
                <a:t>Transformation</a:t>
              </a:r>
            </a:p>
            <a:p>
              <a:pPr>
                <a:defRPr sz="2100"/>
              </a:pPr>
              <a:r>
                <a:t>Rules</a:t>
              </a:r>
            </a:p>
          </p:txBody>
        </p:sp>
        <p:pic>
          <p:nvPicPr>
            <p:cNvPr id="3155" name="Screen Shot 2020-04-09 at 22.41.56.png" descr="Screen Shot 2020-04-09 at 22.41.56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768327" y="2033030"/>
              <a:ext cx="766012" cy="805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6" name="Screen Shot 2020-04-09 at 22.41.56.png" descr="Screen Shot 2020-04-09 at 22.41.56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946542" y="174043"/>
              <a:ext cx="587925" cy="618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58" name="Traditional DWH…"/>
          <p:cNvSpPr txBox="1"/>
          <p:nvPr/>
        </p:nvSpPr>
        <p:spPr>
          <a:xfrm>
            <a:off x="356853" y="2345243"/>
            <a:ext cx="252571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/>
            </a:pPr>
            <a:r>
              <a:t>Traditional DWH</a:t>
            </a:r>
          </a:p>
          <a:p>
            <a:pPr>
              <a:defRPr sz="2500"/>
            </a:pPr>
            <a:r>
              <a:t>Architecture</a:t>
            </a:r>
          </a:p>
        </p:txBody>
      </p:sp>
      <p:grpSp>
        <p:nvGrpSpPr>
          <p:cNvPr id="3162" name="Group"/>
          <p:cNvGrpSpPr/>
          <p:nvPr/>
        </p:nvGrpSpPr>
        <p:grpSpPr>
          <a:xfrm>
            <a:off x="421147" y="6196811"/>
            <a:ext cx="13336812" cy="7269300"/>
            <a:chOff x="0" y="0"/>
            <a:chExt cx="13336811" cy="7269298"/>
          </a:xfrm>
        </p:grpSpPr>
        <p:pic>
          <p:nvPicPr>
            <p:cNvPr id="3159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666148" y="0"/>
              <a:ext cx="10670664" cy="6556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60" name="https://blog.scalefree.com/2019/12/19/efficient-data-lake-structure/"/>
            <p:cNvSpPr txBox="1"/>
            <p:nvPr/>
          </p:nvSpPr>
          <p:spPr>
            <a:xfrm>
              <a:off x="2908079" y="6745423"/>
              <a:ext cx="9597074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https://blog.scalefree.com/2019/12/19/efficient-data-lake-structure/</a:t>
              </a:r>
            </a:p>
          </p:txBody>
        </p:sp>
        <p:sp>
          <p:nvSpPr>
            <p:cNvPr id="3161" name="The Data Lake…"/>
            <p:cNvSpPr txBox="1"/>
            <p:nvPr/>
          </p:nvSpPr>
          <p:spPr>
            <a:xfrm>
              <a:off x="-1" y="2508319"/>
              <a:ext cx="2397126" cy="1666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500"/>
              </a:pPr>
              <a:r>
                <a:t>The Data Lake </a:t>
              </a:r>
            </a:p>
            <a:p>
              <a:pPr>
                <a:defRPr sz="2500"/>
              </a:pPr>
              <a:r>
                <a:t>in a Hybrid </a:t>
              </a:r>
            </a:p>
            <a:p>
              <a:pPr>
                <a:defRPr sz="2500"/>
              </a:pPr>
              <a:r>
                <a:t>Data Vault </a:t>
              </a:r>
            </a:p>
            <a:p>
              <a:pPr>
                <a:defRPr sz="2500"/>
              </a:pPr>
              <a:r>
                <a:t>Architecture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6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F4F4F"/>
            </a:gs>
            <a:gs pos="100000">
              <a:srgbClr val="09090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ATELLITE"/>
          <p:cNvSpPr txBox="1"/>
          <p:nvPr/>
        </p:nvSpPr>
        <p:spPr>
          <a:xfrm>
            <a:off x="1780835" y="360862"/>
            <a:ext cx="9661783" cy="701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457200" dir="2700000">
              <a:srgbClr val="010101">
                <a:alpha val="4568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SATELLITE</a:t>
            </a:r>
          </a:p>
        </p:txBody>
      </p:sp>
      <p:sp>
        <p:nvSpPr>
          <p:cNvPr id="405" name="Line"/>
          <p:cNvSpPr/>
          <p:nvPr/>
        </p:nvSpPr>
        <p:spPr>
          <a:xfrm>
            <a:off x="1803833" y="1051672"/>
            <a:ext cx="20768985" cy="1"/>
          </a:xfrm>
          <a:prstGeom prst="line">
            <a:avLst/>
          </a:prstGeom>
          <a:ln w="12700">
            <a:solidFill>
              <a:srgbClr val="F8EF4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408" name="Group"/>
          <p:cNvGrpSpPr/>
          <p:nvPr/>
        </p:nvGrpSpPr>
        <p:grpSpPr>
          <a:xfrm>
            <a:off x="895508" y="443760"/>
            <a:ext cx="590132" cy="535782"/>
            <a:chOff x="0" y="0"/>
            <a:chExt cx="590131" cy="535781"/>
          </a:xfrm>
        </p:grpSpPr>
        <p:sp>
          <p:nvSpPr>
            <p:cNvPr id="406" name="Shape"/>
            <p:cNvSpPr/>
            <p:nvPr/>
          </p:nvSpPr>
          <p:spPr>
            <a:xfrm>
              <a:off x="0" y="0"/>
              <a:ext cx="590132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fill="norm" stroke="1" extrusionOk="0">
                  <a:moveTo>
                    <a:pt x="4716" y="1700"/>
                  </a:moveTo>
                  <a:cubicBezTo>
                    <a:pt x="2584" y="3667"/>
                    <a:pt x="1326" y="6602"/>
                    <a:pt x="1326" y="9672"/>
                  </a:cubicBezTo>
                  <a:cubicBezTo>
                    <a:pt x="1326" y="15407"/>
                    <a:pt x="5576" y="20072"/>
                    <a:pt x="10800" y="20072"/>
                  </a:cubicBezTo>
                  <a:cubicBezTo>
                    <a:pt x="16024" y="20072"/>
                    <a:pt x="20274" y="15407"/>
                    <a:pt x="20274" y="9672"/>
                  </a:cubicBezTo>
                  <a:cubicBezTo>
                    <a:pt x="20274" y="6602"/>
                    <a:pt x="19016" y="3667"/>
                    <a:pt x="16884" y="1700"/>
                  </a:cubicBezTo>
                  <a:lnTo>
                    <a:pt x="11269" y="7864"/>
                  </a:lnTo>
                  <a:cubicBezTo>
                    <a:pt x="11010" y="8148"/>
                    <a:pt x="10590" y="8148"/>
                    <a:pt x="10331" y="7864"/>
                  </a:cubicBezTo>
                  <a:cubicBezTo>
                    <a:pt x="10331" y="7864"/>
                    <a:pt x="4716" y="1700"/>
                    <a:pt x="4716" y="1700"/>
                  </a:cubicBezTo>
                  <a:close/>
                  <a:moveTo>
                    <a:pt x="10800" y="21528"/>
                  </a:moveTo>
                  <a:cubicBezTo>
                    <a:pt x="4845" y="21528"/>
                    <a:pt x="0" y="16209"/>
                    <a:pt x="0" y="9672"/>
                  </a:cubicBezTo>
                  <a:cubicBezTo>
                    <a:pt x="0" y="5934"/>
                    <a:pt x="1635" y="2372"/>
                    <a:pt x="4373" y="143"/>
                  </a:cubicBezTo>
                  <a:cubicBezTo>
                    <a:pt x="4638" y="-72"/>
                    <a:pt x="5005" y="-42"/>
                    <a:pt x="5237" y="213"/>
                  </a:cubicBezTo>
                  <a:lnTo>
                    <a:pt x="10800" y="6320"/>
                  </a:lnTo>
                  <a:lnTo>
                    <a:pt x="16363" y="213"/>
                  </a:lnTo>
                  <a:cubicBezTo>
                    <a:pt x="16595" y="-42"/>
                    <a:pt x="16963" y="-72"/>
                    <a:pt x="17227" y="143"/>
                  </a:cubicBezTo>
                  <a:cubicBezTo>
                    <a:pt x="19965" y="2372"/>
                    <a:pt x="21600" y="5934"/>
                    <a:pt x="21600" y="9672"/>
                  </a:cubicBezTo>
                  <a:cubicBezTo>
                    <a:pt x="21600" y="16209"/>
                    <a:pt x="16755" y="21528"/>
                    <a:pt x="10800" y="215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7" name="Shape"/>
            <p:cNvSpPr/>
            <p:nvPr/>
          </p:nvSpPr>
          <p:spPr>
            <a:xfrm>
              <a:off x="190001" y="161822"/>
              <a:ext cx="210129" cy="28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fill="norm" stroke="1" extrusionOk="0">
                  <a:moveTo>
                    <a:pt x="10888" y="3319"/>
                  </a:moveTo>
                  <a:cubicBezTo>
                    <a:pt x="8576" y="5193"/>
                    <a:pt x="3724" y="9584"/>
                    <a:pt x="3724" y="13419"/>
                  </a:cubicBezTo>
                  <a:cubicBezTo>
                    <a:pt x="3724" y="16327"/>
                    <a:pt x="6898" y="18694"/>
                    <a:pt x="10800" y="18694"/>
                  </a:cubicBezTo>
                  <a:cubicBezTo>
                    <a:pt x="14702" y="18694"/>
                    <a:pt x="17876" y="16327"/>
                    <a:pt x="17876" y="13419"/>
                  </a:cubicBezTo>
                  <a:cubicBezTo>
                    <a:pt x="17876" y="8928"/>
                    <a:pt x="13196" y="4988"/>
                    <a:pt x="10888" y="3319"/>
                  </a:cubicBezTo>
                  <a:close/>
                  <a:moveTo>
                    <a:pt x="10800" y="21470"/>
                  </a:moveTo>
                  <a:cubicBezTo>
                    <a:pt x="4845" y="21470"/>
                    <a:pt x="0" y="17858"/>
                    <a:pt x="0" y="13419"/>
                  </a:cubicBezTo>
                  <a:cubicBezTo>
                    <a:pt x="0" y="7220"/>
                    <a:pt x="9126" y="660"/>
                    <a:pt x="9515" y="384"/>
                  </a:cubicBezTo>
                  <a:cubicBezTo>
                    <a:pt x="10191" y="-97"/>
                    <a:pt x="11240" y="-130"/>
                    <a:pt x="11968" y="307"/>
                  </a:cubicBezTo>
                  <a:cubicBezTo>
                    <a:pt x="12361" y="543"/>
                    <a:pt x="21600" y="6175"/>
                    <a:pt x="21600" y="13419"/>
                  </a:cubicBezTo>
                  <a:cubicBezTo>
                    <a:pt x="21600" y="17858"/>
                    <a:pt x="16755" y="21470"/>
                    <a:pt x="10800" y="214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5C37"/>
                </a:gs>
                <a:gs pos="57420">
                  <a:srgbClr val="E69A0A"/>
                </a:gs>
                <a:gs pos="100000">
                  <a:srgbClr val="8FC5AE"/>
                </a:gs>
              </a:gsLst>
              <a:lin ang="5370546" scaled="0"/>
            </a:gra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l" defTabSz="642937">
                <a:lnSpc>
                  <a:spcPct val="140000"/>
                </a:lnSpc>
                <a:defRPr sz="4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409" name="Table"/>
          <p:cNvGraphicFramePr/>
          <p:nvPr/>
        </p:nvGraphicFramePr>
        <p:xfrm>
          <a:off x="1884589" y="1672154"/>
          <a:ext cx="5133416" cy="36875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008591"/>
                <a:gridCol w="1112123"/>
              </a:tblGrid>
              <a:tr h="619729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SATELLITE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ACAF35"/>
                    </a:solidFill>
                  </a:tcPr>
                </a:tc>
                <a:tc hMerge="1">
                  <a:tcPr/>
                </a:tc>
              </a:tr>
              <a:tr h="619729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u="sng">
                          <a:solidFill>
                            <a:srgbClr val="DCDEE0"/>
                          </a:solidFill>
                        </a:rPr>
                        <a:t>Hash_KEY (HK)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PK,FK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608856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Load Date (</a:t>
                      </a:r>
                      <a:r>
                        <a:t>LOAD_DTS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88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DCDEE0"/>
                          </a:solidFill>
                        </a:rPr>
                        <a:t>Attributes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8856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Hash Diff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8856"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  <a:r>
                        <a:t>Record Source (</a:t>
                      </a:r>
                      <a:r>
                        <a:t>REC_SRC)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412" name="Group"/>
          <p:cNvGrpSpPr/>
          <p:nvPr/>
        </p:nvGrpSpPr>
        <p:grpSpPr>
          <a:xfrm>
            <a:off x="8887648" y="8169580"/>
            <a:ext cx="11654613" cy="3362223"/>
            <a:chOff x="0" y="0"/>
            <a:chExt cx="11654611" cy="3362221"/>
          </a:xfrm>
        </p:grpSpPr>
        <p:graphicFrame>
          <p:nvGraphicFramePr>
            <p:cNvPr id="410" name="Table"/>
            <p:cNvGraphicFramePr/>
            <p:nvPr/>
          </p:nvGraphicFramePr>
          <p:xfrm>
            <a:off x="54427" y="725289"/>
            <a:ext cx="11600185" cy="2636933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72239"/>
                  <a:gridCol w="1907453"/>
                  <a:gridCol w="1593147"/>
                  <a:gridCol w="1435822"/>
                  <a:gridCol w="2969908"/>
                  <a:gridCol w="1312683"/>
                </a:tblGrid>
                <a:tr h="530429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solidFill>
                        <a:srgbClr val="ACAE4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2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E4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1" sz="2200">
                            <a:solidFill>
                              <a:srgbClr val="000000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E4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E4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CAE4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2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E40"/>
                      </a:solidFill>
                    </a:tcPr>
                  </a:tc>
                </a:tr>
                <a:tr h="530429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HK_100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29-10-2020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Frank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  <a:r>
                          <a:rPr u="sng">
                            <a:hlinkClick r:id="rId2" invalidUrl="" action="" tgtFrame="" tooltip="" history="1" highlightClick="0" endSnd="0"/>
                          </a:rPr>
                          <a:t>frank@gmail.com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521124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HK_101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28-10-2020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SAP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Julia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  <a:r>
                          <a:rPr u="sng">
                            <a:hlinkClick r:id="rId3" invalidUrl="" action="" tgtFrame="" tooltip="" history="1" highlightClick="0" endSnd="0"/>
                          </a:rPr>
                          <a:t>julia@gmail.com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F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21124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_102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27-10-2020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Martin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Martin@hotmail.com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521124">
                  <a:tc>
                    <a:txBody>
                      <a:bodyPr/>
                      <a:lstStyle/>
                      <a:p>
                        <a:pPr algn="l" defTabSz="914400">
                          <a:defRPr sz="2200">
                            <a:solidFill>
                              <a:srgbClr val="DCDEE0"/>
                            </a:solidFill>
                          </a:defRPr>
                        </a:pPr>
                        <a:r>
                          <a:t>HK</a:t>
                        </a:r>
                        <a:r>
                          <a:t>_102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FFFFFF"/>
                            </a:solidFill>
                          </a:rPr>
                          <a:t>28-10-2020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ERP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Martin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200"/>
                        </a:pPr>
                        <a:r>
                          <a:rPr u="sng">
                            <a:hlinkClick r:id="rId4" invalidUrl="" action="" tgtFrame="" tooltip="" history="1" highlightClick="0" endSnd="0"/>
                          </a:rPr>
                          <a:t>m_a@hotmail.com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200">
                            <a:solidFill>
                              <a:srgbClr val="DCDEE0"/>
                            </a:solidFill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411" name="SAT_Student"/>
            <p:cNvSpPr txBox="1"/>
            <p:nvPr/>
          </p:nvSpPr>
          <p:spPr>
            <a:xfrm>
              <a:off x="0" y="0"/>
              <a:ext cx="2632429" cy="545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SAT_Student</a:t>
              </a:r>
            </a:p>
          </p:txBody>
        </p:sp>
      </p:grpSp>
      <p:grpSp>
        <p:nvGrpSpPr>
          <p:cNvPr id="419" name="Group"/>
          <p:cNvGrpSpPr/>
          <p:nvPr/>
        </p:nvGrpSpPr>
        <p:grpSpPr>
          <a:xfrm>
            <a:off x="960221" y="6677048"/>
            <a:ext cx="4084002" cy="6621995"/>
            <a:chOff x="0" y="25400"/>
            <a:chExt cx="4084000" cy="6621994"/>
          </a:xfrm>
        </p:grpSpPr>
        <p:graphicFrame>
          <p:nvGraphicFramePr>
            <p:cNvPr id="413" name="Table"/>
            <p:cNvGraphicFramePr/>
            <p:nvPr/>
          </p:nvGraphicFramePr>
          <p:xfrm>
            <a:off x="595056" y="2959810"/>
            <a:ext cx="3488945" cy="368758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572346"/>
                  <a:gridCol w="903897"/>
                </a:tblGrid>
                <a:tr h="48084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SAT_Student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ACAE40"/>
                      </a:solidFill>
                    </a:tcPr>
                  </a:tc>
                  <a:tc hMerge="1">
                    <a:tcPr/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u="sng">
                            <a:solidFill>
                              <a:srgbClr val="DCDEE0"/>
                            </a:solidFill>
                          </a:rPr>
                          <a:t>HK_StudentCode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PK,FK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Email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chemeClr val="accent4">
                                <a:hueOff val="102361"/>
                                <a:satOff val="14118"/>
                                <a:lumOff val="10675"/>
                              </a:schemeClr>
                            </a:solidFill>
                          </a:rPr>
                          <a:t>Gender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414" name="Table"/>
            <p:cNvGraphicFramePr/>
            <p:nvPr/>
          </p:nvGraphicFramePr>
          <p:xfrm>
            <a:off x="620324" y="25400"/>
            <a:ext cx="2988696" cy="241693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2305827"/>
                  <a:gridCol w="670166"/>
                </a:tblGrid>
                <a:tr h="480845">
                  <a:tc gridSpan="2"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HUB_Student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solidFill>
                        <a:srgbClr val="6EAAD4"/>
                      </a:solidFill>
                    </a:tcPr>
                  </a:tc>
                  <a:tc hMerge="1">
                    <a:tcPr/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u="sng">
                            <a:solidFill>
                              <a:srgbClr val="DCDEE0"/>
                            </a:solidFill>
                          </a:rPr>
                          <a:t>HK_StudentCode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FFFFFF"/>
                            </a:solidFill>
                          </a:rPr>
                          <a:t>PK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B w="12700">
                        <a:miter lim="400000"/>
                      </a:lnB>
                    </a:tcPr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>
                            <a:solidFill>
                              <a:srgbClr val="DCDEE0"/>
                            </a:solidFill>
                          </a:rPr>
                          <a:t>Sudent_Code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LOAD_DTS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miter lim="400000"/>
                      </a:lnB>
                    </a:tcPr>
                  </a:tc>
                </a:tr>
                <a:tr h="480845"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  <a:r>
                          <a:t>REC_SRC</a:t>
                        </a: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6D6D6"/>
                        </a:solidFill>
                        <a:miter lim="400000"/>
                      </a:lnL>
                      <a:lnR w="12700"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2000">
                            <a:solidFill>
                              <a:srgbClr val="DCDEE0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miter lim="400000"/>
                      </a:lnL>
                      <a:lnR w="12700">
                        <a:solidFill>
                          <a:srgbClr val="D6D6D6"/>
                        </a:solidFill>
                        <a:miter lim="400000"/>
                      </a:lnR>
                      <a:lnT w="12700">
                        <a:miter lim="400000"/>
                      </a:lnT>
                      <a:lnB w="12700">
                        <a:solidFill>
                          <a:srgbClr val="D6D6D6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418" name="Group"/>
            <p:cNvGrpSpPr/>
            <p:nvPr/>
          </p:nvGrpSpPr>
          <p:grpSpPr>
            <a:xfrm>
              <a:off x="-1" y="738778"/>
              <a:ext cx="600405" cy="2926751"/>
              <a:chOff x="0" y="0"/>
              <a:chExt cx="600403" cy="2926750"/>
            </a:xfrm>
          </p:grpSpPr>
          <p:sp>
            <p:nvSpPr>
              <p:cNvPr id="415" name="Line"/>
              <p:cNvSpPr/>
              <p:nvPr/>
            </p:nvSpPr>
            <p:spPr>
              <a:xfrm flipV="1">
                <a:off x="16943" y="-1"/>
                <a:ext cx="1" cy="292675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16" name="Line"/>
              <p:cNvSpPr/>
              <p:nvPr/>
            </p:nvSpPr>
            <p:spPr>
              <a:xfrm>
                <a:off x="38100" y="5639"/>
                <a:ext cx="562304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17" name="Line"/>
              <p:cNvSpPr/>
              <p:nvPr/>
            </p:nvSpPr>
            <p:spPr>
              <a:xfrm>
                <a:off x="0" y="2918159"/>
                <a:ext cx="562304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grpSp>
        <p:nvGrpSpPr>
          <p:cNvPr id="425" name="Group"/>
          <p:cNvGrpSpPr/>
          <p:nvPr/>
        </p:nvGrpSpPr>
        <p:grpSpPr>
          <a:xfrm>
            <a:off x="8137838" y="1632575"/>
            <a:ext cx="12778839" cy="5334977"/>
            <a:chOff x="0" y="0"/>
            <a:chExt cx="12778838" cy="5334976"/>
          </a:xfrm>
        </p:grpSpPr>
        <p:sp>
          <p:nvSpPr>
            <p:cNvPr id="420" name="Load Date…"/>
            <p:cNvSpPr txBox="1"/>
            <p:nvPr/>
          </p:nvSpPr>
          <p:spPr>
            <a:xfrm>
              <a:off x="0" y="1103359"/>
              <a:ext cx="12778839" cy="926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Load Date </a:t>
              </a:r>
            </a:p>
            <a:p>
              <a:pPr lvl="1" marL="685800" indent="-228600" algn="l" defTabSz="914400">
                <a:lnSpc>
                  <a:spcPct val="90000"/>
                </a:lnSpc>
                <a:spcBef>
                  <a:spcPts val="500"/>
                </a:spcBef>
                <a:buSzPct val="100000"/>
                <a:buFont typeface="Arial"/>
                <a:buChar char="•"/>
                <a:defRPr sz="2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G</a:t>
              </a:r>
              <a:r>
                <a:t>enerally a date and time </a:t>
              </a:r>
              <a:r>
                <a:t>when the data was first recorded</a:t>
              </a:r>
              <a:r>
                <a:t> in EDW</a:t>
              </a:r>
            </a:p>
          </p:txBody>
        </p:sp>
        <p:sp>
          <p:nvSpPr>
            <p:cNvPr id="421" name="Record Source…"/>
            <p:cNvSpPr txBox="1"/>
            <p:nvPr/>
          </p:nvSpPr>
          <p:spPr>
            <a:xfrm>
              <a:off x="0" y="4407994"/>
              <a:ext cx="12778839" cy="926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Record Source </a:t>
              </a:r>
            </a:p>
            <a:p>
              <a:pPr lvl="1" marL="685800" indent="-228600" algn="l" defTabSz="914400">
                <a:lnSpc>
                  <a:spcPct val="90000"/>
                </a:lnSpc>
                <a:spcBef>
                  <a:spcPts val="500"/>
                </a:spcBef>
                <a:buSzPct val="100000"/>
                <a:buFont typeface="Arial"/>
                <a:buChar char="•"/>
                <a:defRPr sz="2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W</a:t>
              </a:r>
              <a:r>
                <a:t>hich source system the record came from</a:t>
              </a:r>
            </a:p>
          </p:txBody>
        </p:sp>
        <p:sp>
          <p:nvSpPr>
            <p:cNvPr id="422" name="Primary Key…"/>
            <p:cNvSpPr txBox="1"/>
            <p:nvPr/>
          </p:nvSpPr>
          <p:spPr>
            <a:xfrm>
              <a:off x="0" y="0"/>
              <a:ext cx="12778839" cy="926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685800" indent="-228600" algn="l" defTabSz="914400">
                <a:lnSpc>
                  <a:spcPct val="90000"/>
                </a:lnSpc>
                <a:spcBef>
                  <a:spcPts val="500"/>
                </a:spcBef>
                <a:buSzPct val="100000"/>
                <a:buFont typeface="Arial"/>
                <a:buChar char="•"/>
                <a:defRPr sz="2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</a:lstStyle>
            <a:p>
              <a:pPr/>
              <a:r>
                <a:t>Primary Key</a:t>
              </a:r>
            </a:p>
            <a:p>
              <a:pPr lvl="1"/>
              <a:r>
                <a:t>Hash Key from connected Hub or Link + Load Date</a:t>
              </a:r>
            </a:p>
          </p:txBody>
        </p:sp>
        <p:sp>
          <p:nvSpPr>
            <p:cNvPr id="423" name="Hash Diff…"/>
            <p:cNvSpPr txBox="1"/>
            <p:nvPr/>
          </p:nvSpPr>
          <p:spPr>
            <a:xfrm>
              <a:off x="0" y="3304635"/>
              <a:ext cx="12778839" cy="926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Hash Diff</a:t>
              </a:r>
            </a:p>
            <a:p>
              <a:pPr lvl="1" marL="685800" indent="-228600" algn="l" defTabSz="914400">
                <a:lnSpc>
                  <a:spcPct val="90000"/>
                </a:lnSpc>
                <a:spcBef>
                  <a:spcPts val="500"/>
                </a:spcBef>
                <a:buSzPct val="100000"/>
                <a:buFont typeface="Arial"/>
                <a:buChar char="•"/>
                <a:defRPr sz="2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H</a:t>
              </a:r>
              <a:r>
                <a:t>elps to compare a new record to the older ones and identify changes</a:t>
              </a:r>
            </a:p>
          </p:txBody>
        </p:sp>
        <p:sp>
          <p:nvSpPr>
            <p:cNvPr id="424" name="Attributes…"/>
            <p:cNvSpPr txBox="1"/>
            <p:nvPr/>
          </p:nvSpPr>
          <p:spPr>
            <a:xfrm>
              <a:off x="0" y="2203997"/>
              <a:ext cx="12778839" cy="926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1000"/>
                </a:spcBef>
                <a:buFont typeface="Arial"/>
                <a:defRPr sz="2400"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685800" indent="-228600" algn="l" defTabSz="914400">
                <a:lnSpc>
                  <a:spcPct val="90000"/>
                </a:lnSpc>
                <a:spcBef>
                  <a:spcPts val="500"/>
                </a:spcBef>
                <a:buSzPct val="100000"/>
                <a:buFont typeface="Arial"/>
                <a:buChar char="•"/>
                <a:defRPr sz="2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</a:lstStyle>
            <a:p>
              <a:pPr/>
              <a:r>
                <a:t>Attributes</a:t>
              </a:r>
            </a:p>
            <a:p>
              <a:pPr lvl="1"/>
              <a:r>
                <a:t>Descriptive data like Name, Email, Gender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5" grpId="2"/>
      <p:bldP build="whole" bldLvl="1" animBg="1" rev="0" advAuto="0" spid="412" grpId="3"/>
      <p:bldP build="whole" bldLvl="1" animBg="1" rev="0" advAuto="0" spid="419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